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8"/>
  </p:notesMasterIdLst>
  <p:handoutMasterIdLst>
    <p:handoutMasterId r:id="rId29"/>
  </p:handoutMasterIdLst>
  <p:sldIdLst>
    <p:sldId id="256" r:id="rId3"/>
    <p:sldId id="275" r:id="rId4"/>
    <p:sldId id="295" r:id="rId5"/>
    <p:sldId id="294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98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6" r:id="rId25"/>
    <p:sldId id="297" r:id="rId26"/>
    <p:sldId id="293" r:id="rId2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howGuides="1">
      <p:cViewPr varScale="1">
        <p:scale>
          <a:sx n="68" d="100"/>
          <a:sy n="68" d="100"/>
        </p:scale>
        <p:origin x="616" y="5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6/27/2016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6/27/2016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6/27/2016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6/27/2016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6/27/2016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6/27/2016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6/27/2016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6/27/2016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6/27/2016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6/27/2016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6/27/2016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6/27/2016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en-US"/>
              <a:pPr/>
              <a:t>6/27/2016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schools.com/tags/default.as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" TargetMode="External"/><Relationship Id="rId2" Type="http://schemas.openxmlformats.org/officeDocument/2006/relationships/hyperlink" Target="http://users.cis.fiu.edu/~aleroque/COP4813/index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Getting Started with ASP.NET 4.5.1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tags/controls on the markup file (</a:t>
            </a:r>
            <a:r>
              <a:rPr lang="en-US" dirty="0" err="1"/>
              <a:t>aspx</a:t>
            </a:r>
            <a:r>
              <a:rPr lang="en-US" dirty="0"/>
              <a:t>) get rendered to display  the page.</a:t>
            </a:r>
          </a:p>
          <a:p>
            <a:r>
              <a:rPr lang="en-US" dirty="0"/>
              <a:t>The &lt;%   %&gt;  tags treat anything between them like code to compile and process.</a:t>
            </a:r>
          </a:p>
          <a:p>
            <a:r>
              <a:rPr lang="en-US" dirty="0"/>
              <a:t>The C# code </a:t>
            </a:r>
            <a:r>
              <a:rPr lang="en-US" dirty="0" err="1"/>
              <a:t>DateTime.Now.ToString</a:t>
            </a:r>
            <a:r>
              <a:rPr lang="en-US" dirty="0"/>
              <a:t>() dynamically generates the time on the server side.</a:t>
            </a:r>
          </a:p>
          <a:p>
            <a:r>
              <a:rPr lang="en-US" dirty="0"/>
              <a:t>But what do we mean by on the server side???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92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ASP.NET 4.5.1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type a URL in a web browser, a request is sent to a web server through the HTTP (</a:t>
            </a:r>
            <a:r>
              <a:rPr lang="en-US" dirty="0" err="1"/>
              <a:t>HyperText</a:t>
            </a:r>
            <a:r>
              <a:rPr lang="en-US" dirty="0"/>
              <a:t> Transfer Protocol).</a:t>
            </a:r>
          </a:p>
          <a:p>
            <a:r>
              <a:rPr lang="en-US" dirty="0"/>
              <a:t>The URL (www.something.suffix/resource) is translated into an IP address and port, which is received by a web server.</a:t>
            </a:r>
          </a:p>
          <a:p>
            <a:r>
              <a:rPr lang="en-US" dirty="0"/>
              <a:t>When the server accepts the request, it processes it and sends back a response.</a:t>
            </a:r>
          </a:p>
          <a:p>
            <a:r>
              <a:rPr lang="en-US" dirty="0"/>
              <a:t>For static files (files that do not change regardless of the request) the web server finds the resources and sends them back</a:t>
            </a:r>
          </a:p>
          <a:p>
            <a:r>
              <a:rPr lang="en-US" dirty="0"/>
              <a:t>For dynamic files (</a:t>
            </a:r>
            <a:r>
              <a:rPr lang="en-US" dirty="0" err="1"/>
              <a:t>aspx</a:t>
            </a:r>
            <a:r>
              <a:rPr lang="en-US" dirty="0"/>
              <a:t>) the web server maps the request to another software that can handle it, namely the ASP.NET runtime</a:t>
            </a:r>
          </a:p>
        </p:txBody>
      </p:sp>
    </p:spTree>
    <p:extLst>
      <p:ext uri="{BB962C8B-B14F-4D97-AF65-F5344CB8AC3E}">
        <p14:creationId xmlns:p14="http://schemas.microsoft.com/office/powerpoint/2010/main" val="378253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ASP.NET 4.5.1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612" y="1981200"/>
            <a:ext cx="10800647" cy="36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influence how the page displays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Static Text: Text like HTML,CSS or </a:t>
            </a:r>
            <a:r>
              <a:rPr lang="en-US" dirty="0" err="1"/>
              <a:t>Javascript</a:t>
            </a:r>
            <a:r>
              <a:rPr lang="en-US" dirty="0"/>
              <a:t> is sent to the browser directly.</a:t>
            </a:r>
          </a:p>
          <a:p>
            <a:r>
              <a:rPr lang="en-US" dirty="0"/>
              <a:t>ASP.NET Server Controls: These controls are in your .</a:t>
            </a:r>
            <a:r>
              <a:rPr lang="en-US" dirty="0" err="1"/>
              <a:t>aspx</a:t>
            </a:r>
            <a:r>
              <a:rPr lang="en-US" dirty="0"/>
              <a:t> page and when they are processed by the web server, they emit HTML code</a:t>
            </a:r>
          </a:p>
          <a:p>
            <a:pPr lvl="1"/>
            <a:r>
              <a:rPr lang="en-US" dirty="0"/>
              <a:t>For example, the asp.net textbox control </a:t>
            </a:r>
          </a:p>
          <a:p>
            <a:pPr marL="365760" lvl="1" indent="0">
              <a:buNone/>
            </a:pPr>
            <a:r>
              <a:rPr lang="en-US" dirty="0"/>
              <a:t>	&lt;</a:t>
            </a:r>
            <a:r>
              <a:rPr lang="en-US" dirty="0" err="1"/>
              <a:t>asp:TextBox</a:t>
            </a:r>
            <a:r>
              <a:rPr lang="en-US" dirty="0"/>
              <a:t> </a:t>
            </a:r>
            <a:r>
              <a:rPr lang="en-US" dirty="0" err="1"/>
              <a:t>runat</a:t>
            </a:r>
            <a:r>
              <a:rPr lang="en-US" dirty="0"/>
              <a:t>="server" Text="my value"&gt;&lt;/</a:t>
            </a:r>
            <a:r>
              <a:rPr lang="en-US" dirty="0" err="1"/>
              <a:t>asp:TextBox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Becomes</a:t>
            </a:r>
          </a:p>
          <a:p>
            <a:pPr marL="365760" lvl="1" indent="0">
              <a:buNone/>
            </a:pPr>
            <a:r>
              <a:rPr lang="en-US" dirty="0"/>
              <a:t>	&lt;input name="ctl00$MainContent$ctl00" type="text" value="my value"&gt;</a:t>
            </a:r>
          </a:p>
          <a:p>
            <a:r>
              <a:rPr lang="en-US" dirty="0"/>
              <a:t>Programming Code: This is the area where you can add you C# or VB programmability. You can do this in the markup or preferably in the source file.</a:t>
            </a:r>
          </a:p>
          <a:p>
            <a:pPr lvl="1"/>
            <a:r>
              <a:rPr lang="en-US" dirty="0" err="1"/>
              <a:t>DateTime.Now.ToString</a:t>
            </a:r>
            <a:r>
              <a:rPr lang="en-US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64739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HTML Tags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828800"/>
            <a:ext cx="8686801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can review the HTML tags in W3Schools </a:t>
            </a:r>
          </a:p>
          <a:p>
            <a:r>
              <a:rPr lang="en-US" dirty="0">
                <a:hlinkClick r:id="rId2"/>
              </a:rPr>
              <a:t>http://www.w3schools.com/tags/default.asp</a:t>
            </a:r>
            <a:endParaRPr lang="en-US" dirty="0"/>
          </a:p>
          <a:p>
            <a:r>
              <a:rPr lang="en-US" dirty="0"/>
              <a:t>Some of the common ones we use are:</a:t>
            </a:r>
          </a:p>
          <a:p>
            <a:pPr lvl="1"/>
            <a:r>
              <a:rPr lang="en-US" dirty="0"/>
              <a:t>&lt;html&gt;: Defines the start of the entire html page</a:t>
            </a:r>
          </a:p>
          <a:p>
            <a:pPr lvl="1"/>
            <a:r>
              <a:rPr lang="en-US" dirty="0"/>
              <a:t>&lt;title&gt; : Defines the title of the page</a:t>
            </a:r>
          </a:p>
          <a:p>
            <a:pPr lvl="1"/>
            <a:r>
              <a:rPr lang="en-US" dirty="0"/>
              <a:t>&lt;body&gt; : Denotes the start of the body where the main content goes</a:t>
            </a:r>
          </a:p>
          <a:p>
            <a:pPr lvl="1"/>
            <a:r>
              <a:rPr lang="en-US" dirty="0"/>
              <a:t>&lt;header&gt;: Denotes the start of the header</a:t>
            </a:r>
          </a:p>
          <a:p>
            <a:pPr lvl="1"/>
            <a:r>
              <a:rPr lang="en-US" dirty="0"/>
              <a:t>&lt;a&gt;: Anchor, used to create hyperlinks to other resources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img</a:t>
            </a:r>
            <a:r>
              <a:rPr lang="en-US" dirty="0"/>
              <a:t>&gt;: Used to display an image</a:t>
            </a:r>
          </a:p>
          <a:p>
            <a:pPr lvl="1"/>
            <a:r>
              <a:rPr lang="en-US" dirty="0"/>
              <a:t>&lt;form&gt;: Used for input forms that submit information from user to server</a:t>
            </a:r>
          </a:p>
          <a:p>
            <a:pPr lvl="1"/>
            <a:r>
              <a:rPr lang="en-US" dirty="0"/>
              <a:t>&lt;table&gt;: Creates a table structure</a:t>
            </a:r>
          </a:p>
          <a:p>
            <a:pPr lvl="1"/>
            <a:r>
              <a:rPr lang="en-US" dirty="0"/>
              <a:t>&lt;div&gt;: A container that groups elements together</a:t>
            </a:r>
          </a:p>
        </p:txBody>
      </p:sp>
    </p:spTree>
    <p:extLst>
      <p:ext uri="{BB962C8B-B14F-4D97-AF65-F5344CB8AC3E}">
        <p14:creationId xmlns:p14="http://schemas.microsoft.com/office/powerpoint/2010/main" val="303330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Attributes and Comments and Tags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HTML attributes can change the behavior or appearance of the HTML elements. Elements can share common attributes or can have different attributes.</a:t>
            </a:r>
          </a:p>
          <a:p>
            <a:r>
              <a:rPr lang="en-US" dirty="0"/>
              <a:t>Commenting inside HTML is done with:</a:t>
            </a:r>
          </a:p>
          <a:p>
            <a:pPr lvl="1"/>
            <a:r>
              <a:rPr lang="en-US" dirty="0"/>
              <a:t>&lt;!- - My comment  - - &gt;</a:t>
            </a:r>
          </a:p>
          <a:p>
            <a:r>
              <a:rPr lang="en-US" dirty="0"/>
              <a:t>Remember to close your tags</a:t>
            </a:r>
          </a:p>
          <a:p>
            <a:pPr lvl="1"/>
            <a:r>
              <a:rPr lang="en-US" dirty="0"/>
              <a:t>&lt;h2&gt;Hello World&lt;/h2&gt; or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=“Pic.gif” /&gt;</a:t>
            </a:r>
          </a:p>
        </p:txBody>
      </p:sp>
    </p:spTree>
    <p:extLst>
      <p:ext uri="{BB962C8B-B14F-4D97-AF65-F5344CB8AC3E}">
        <p14:creationId xmlns:p14="http://schemas.microsoft.com/office/powerpoint/2010/main" val="13402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in detail at ASP.NET Markup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Creating a button in with an ASP.NET control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asp:Button</a:t>
            </a:r>
            <a:r>
              <a:rPr lang="en-US" dirty="0"/>
              <a:t>  Id=“Button1” </a:t>
            </a:r>
            <a:r>
              <a:rPr lang="en-US" dirty="0" err="1"/>
              <a:t>runat</a:t>
            </a:r>
            <a:r>
              <a:rPr lang="en-US" dirty="0"/>
              <a:t>=“server” Text=“Click Me” /&gt;</a:t>
            </a:r>
          </a:p>
          <a:p>
            <a:r>
              <a:rPr lang="en-US" dirty="0"/>
              <a:t>The &lt;asp: tag denotes that this is an asp.net control and should be processed by the web server.</a:t>
            </a:r>
          </a:p>
          <a:p>
            <a:r>
              <a:rPr lang="en-US" dirty="0"/>
              <a:t>The Id is an attribute that gives this control a unique identifier within the page. Note: You cannot have two controls with the same Id in a page.</a:t>
            </a:r>
          </a:p>
          <a:p>
            <a:r>
              <a:rPr lang="en-US" dirty="0"/>
              <a:t>The </a:t>
            </a:r>
            <a:r>
              <a:rPr lang="en-US" dirty="0" err="1"/>
              <a:t>runat</a:t>
            </a:r>
            <a:r>
              <a:rPr lang="en-US" dirty="0"/>
              <a:t>=“server” is a required attribute that lets the .NET runtime know that it needs to process this control.</a:t>
            </a:r>
          </a:p>
          <a:p>
            <a:r>
              <a:rPr lang="en-US" dirty="0"/>
              <a:t>The text is the value that appears in the button.</a:t>
            </a:r>
          </a:p>
          <a:p>
            <a:r>
              <a:rPr lang="en-US" dirty="0"/>
              <a:t>Rendered html is </a:t>
            </a:r>
          </a:p>
          <a:p>
            <a:pPr lvl="1"/>
            <a:r>
              <a:rPr lang="en-US" dirty="0"/>
              <a:t>&lt;input type=“submit” name=“Button1” value=“Click Me” id=“Button1” /&gt;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62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Visual Studio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Document Window: Contains the files you open to work 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12" y="2362200"/>
            <a:ext cx="8871406" cy="321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8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Visual Studio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Solution Explorer: Contains the project or website structure of files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612" y="2362200"/>
            <a:ext cx="2248047" cy="419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2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Visual Studio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Server Explorer: Contains the data connections and other server connections.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412" y="2244682"/>
            <a:ext cx="2324247" cy="433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2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ASP?</a:t>
            </a:r>
          </a:p>
          <a:p>
            <a:r>
              <a:rPr lang="en-US" dirty="0"/>
              <a:t>To get familiar with our IDE (Integrated Development Environment ), Visual Studio.</a:t>
            </a:r>
          </a:p>
          <a:p>
            <a:r>
              <a:rPr lang="en-US" dirty="0"/>
              <a:t>Understand how to create a new Website with the .NET Framework.</a:t>
            </a:r>
          </a:p>
          <a:p>
            <a:r>
              <a:rPr lang="en-US" dirty="0"/>
              <a:t>Write a simple Hello World Program</a:t>
            </a:r>
          </a:p>
          <a:p>
            <a:r>
              <a:rPr lang="en-US" dirty="0"/>
              <a:t>Look at some HTML Controls</a:t>
            </a:r>
          </a:p>
          <a:p>
            <a:r>
              <a:rPr lang="en-US" dirty="0"/>
              <a:t>Review an ASP.NET control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91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Visual Studio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Error List and Output Window: Shows any error, or warning messages as well as any output messages.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812" y="3022553"/>
            <a:ext cx="8846005" cy="180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1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 with Visual Studio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ToolBox</a:t>
            </a:r>
            <a:r>
              <a:rPr lang="en-US" dirty="0"/>
              <a:t>: These are the controls available to use and drag into your markup.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012" y="2265340"/>
            <a:ext cx="2248047" cy="419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4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Customizing the 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Visual studio can be highly customizable.</a:t>
            </a:r>
          </a:p>
          <a:p>
            <a:r>
              <a:rPr lang="en-US" dirty="0"/>
              <a:t>You can rearrange windows and snap them into place as desired. </a:t>
            </a:r>
          </a:p>
          <a:p>
            <a:r>
              <a:rPr lang="en-US" dirty="0"/>
              <a:t>You can Create Keyboard shortcuts</a:t>
            </a:r>
          </a:p>
          <a:p>
            <a:r>
              <a:rPr lang="en-US" dirty="0"/>
              <a:t>You can modify the toolbox.</a:t>
            </a:r>
          </a:p>
          <a:p>
            <a:r>
              <a:rPr lang="en-US" dirty="0"/>
              <a:t>Until you are very comfortable, use the standard layout.</a:t>
            </a:r>
          </a:p>
        </p:txBody>
      </p:sp>
    </p:spTree>
    <p:extLst>
      <p:ext uri="{BB962C8B-B14F-4D97-AF65-F5344CB8AC3E}">
        <p14:creationId xmlns:p14="http://schemas.microsoft.com/office/powerpoint/2010/main" val="237263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work with Websites not projects in this course.</a:t>
            </a:r>
          </a:p>
          <a:p>
            <a:r>
              <a:rPr lang="en-US" dirty="0"/>
              <a:t>From the File menu, do New -&gt; Web Site</a:t>
            </a:r>
          </a:p>
        </p:txBody>
      </p:sp>
      <p:pic>
        <p:nvPicPr>
          <p:cNvPr id="1026" name="Picture 2" descr="C:\Users\aroque\AppData\Local\Temp\SNAGHTML1a11264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2" y="2667000"/>
            <a:ext cx="6753225" cy="385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07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between Web Sites and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Advantages of web site</a:t>
            </a:r>
          </a:p>
          <a:p>
            <a:pPr lvl="1"/>
            <a:r>
              <a:rPr lang="en-US" dirty="0"/>
              <a:t>You do not want to have to explicitly compile the project in order to deploy it.</a:t>
            </a:r>
          </a:p>
          <a:p>
            <a:pPr lvl="1"/>
            <a:r>
              <a:rPr lang="en-US" dirty="0"/>
              <a:t>You want to be able to update individual files in production by just copying new versions to the production server, or by editing the files directly on the production server.</a:t>
            </a:r>
          </a:p>
          <a:p>
            <a:pPr lvl="1"/>
            <a:r>
              <a:rPr lang="en-US" dirty="0"/>
              <a:t>If you precompile the site, you want to be able to update individual ASP.NET web pages (.</a:t>
            </a:r>
            <a:r>
              <a:rPr lang="en-US" dirty="0" err="1"/>
              <a:t>aspx</a:t>
            </a:r>
            <a:r>
              <a:rPr lang="en-US" dirty="0"/>
              <a:t> files) without having to recompile the entire site.</a:t>
            </a:r>
          </a:p>
          <a:p>
            <a:pPr lvl="1"/>
            <a:r>
              <a:rPr lang="en-US" dirty="0"/>
              <a:t>You like to keep your source code on the production server because it can serve as an additional backup copy</a:t>
            </a:r>
          </a:p>
          <a:p>
            <a:pPr lvl="1"/>
            <a:endParaRPr lang="en-US" dirty="0"/>
          </a:p>
          <a:p>
            <a:r>
              <a:rPr lang="en-US" dirty="0"/>
              <a:t>For those interested in the differences, check out https://msdn.microsoft.com/en-us/library/dd547590.aspx</a:t>
            </a:r>
          </a:p>
        </p:txBody>
      </p:sp>
    </p:spTree>
    <p:extLst>
      <p:ext uri="{BB962C8B-B14F-4D97-AF65-F5344CB8AC3E}">
        <p14:creationId xmlns:p14="http://schemas.microsoft.com/office/powerpoint/2010/main" val="151028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chapter we covered:</a:t>
            </a:r>
          </a:p>
          <a:p>
            <a:pPr lvl="1"/>
            <a:r>
              <a:rPr lang="en-US" dirty="0"/>
              <a:t>How do we create a quick hello world website</a:t>
            </a:r>
          </a:p>
          <a:p>
            <a:pPr lvl="1"/>
            <a:r>
              <a:rPr lang="en-US" dirty="0"/>
              <a:t>What is ASP.NET, why do we use it and how does it work/</a:t>
            </a:r>
          </a:p>
          <a:p>
            <a:pPr lvl="1"/>
            <a:r>
              <a:rPr lang="en-US" dirty="0"/>
              <a:t>What are the advantages of ASP.NET</a:t>
            </a:r>
          </a:p>
          <a:p>
            <a:pPr lvl="1"/>
            <a:r>
              <a:rPr lang="en-US" dirty="0"/>
              <a:t>Some of the basic HTML tags</a:t>
            </a:r>
          </a:p>
          <a:p>
            <a:pPr lvl="1"/>
            <a:r>
              <a:rPr lang="en-US" dirty="0"/>
              <a:t>The anatomy of an ASP.NET control</a:t>
            </a:r>
          </a:p>
          <a:p>
            <a:pPr lvl="1"/>
            <a:r>
              <a:rPr lang="en-US" dirty="0"/>
              <a:t>The different parts of the visual studio IDE that we use for development.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93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ASP.NET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Websites have gone from being static to being dynamic.</a:t>
            </a:r>
          </a:p>
          <a:p>
            <a:r>
              <a:rPr lang="en-US" dirty="0"/>
              <a:t>A static site stays the same no matter how many times your request it and contains HTML elements:</a:t>
            </a:r>
          </a:p>
          <a:p>
            <a:pPr lvl="1"/>
            <a:r>
              <a:rPr lang="en-US" dirty="0"/>
              <a:t>Example: </a:t>
            </a:r>
            <a:r>
              <a:rPr lang="en-US" dirty="0">
                <a:hlinkClick r:id="rId2"/>
              </a:rPr>
              <a:t>http://users.cis.fiu.edu/~aleroque/COP4813/index.html</a:t>
            </a:r>
            <a:endParaRPr lang="en-US" dirty="0"/>
          </a:p>
          <a:p>
            <a:r>
              <a:rPr lang="en-US" dirty="0"/>
              <a:t>A dynamic site changes depending on user input and changes ever time.</a:t>
            </a:r>
          </a:p>
          <a:p>
            <a:pPr lvl="1"/>
            <a:r>
              <a:rPr lang="en-US" dirty="0"/>
              <a:t>Example: </a:t>
            </a:r>
            <a:r>
              <a:rPr lang="en-US" dirty="0">
                <a:hlinkClick r:id="rId3"/>
              </a:rPr>
              <a:t>https://www.amazon.com/</a:t>
            </a:r>
            <a:endParaRPr lang="en-US" dirty="0"/>
          </a:p>
          <a:p>
            <a:r>
              <a:rPr lang="en-US" dirty="0"/>
              <a:t>There are frameworks out there that facility the building of dynamic sites:</a:t>
            </a:r>
          </a:p>
          <a:p>
            <a:pPr lvl="1"/>
            <a:r>
              <a:rPr lang="en-US" dirty="0"/>
              <a:t>Java Servlets, PHP, Ruby. And ASP.NET</a:t>
            </a:r>
          </a:p>
        </p:txBody>
      </p:sp>
    </p:spTree>
    <p:extLst>
      <p:ext uri="{BB962C8B-B14F-4D97-AF65-F5344CB8AC3E}">
        <p14:creationId xmlns:p14="http://schemas.microsoft.com/office/powerpoint/2010/main" val="96240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ASP.NET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ASP.NET is a free, powerful web runtime engine.</a:t>
            </a:r>
          </a:p>
          <a:p>
            <a:r>
              <a:rPr lang="en-US" dirty="0"/>
              <a:t>It accelerates web development by providing feature rich controls.</a:t>
            </a:r>
          </a:p>
          <a:p>
            <a:r>
              <a:rPr lang="en-US" dirty="0"/>
              <a:t>Clear separation of look and feel (.</a:t>
            </a:r>
            <a:r>
              <a:rPr lang="en-US" dirty="0" err="1"/>
              <a:t>aspx</a:t>
            </a:r>
            <a:r>
              <a:rPr lang="en-US" dirty="0"/>
              <a:t>) and the programmability (</a:t>
            </a:r>
            <a:r>
              <a:rPr lang="en-US" dirty="0" err="1"/>
              <a:t>aspx.cs</a:t>
            </a:r>
            <a:r>
              <a:rPr lang="en-US" dirty="0"/>
              <a:t>)</a:t>
            </a:r>
          </a:p>
          <a:p>
            <a:r>
              <a:rPr lang="en-US" dirty="0"/>
              <a:t>HTTP is a Stateless protocol (it doesn’t remember the state it was last in after a network trip).  ASP.NET  takes care of this for us with a mechanism to handle state (</a:t>
            </a:r>
            <a:r>
              <a:rPr lang="en-US" dirty="0" err="1"/>
              <a:t>ViewState</a:t>
            </a:r>
            <a:r>
              <a:rPr lang="en-US" dirty="0"/>
              <a:t>).</a:t>
            </a:r>
          </a:p>
          <a:p>
            <a:r>
              <a:rPr lang="en-US" dirty="0"/>
              <a:t>Features many controls that provide a lot of built in features.</a:t>
            </a:r>
          </a:p>
        </p:txBody>
      </p:sp>
    </p:spTree>
    <p:extLst>
      <p:ext uri="{BB962C8B-B14F-4D97-AF65-F5344CB8AC3E}">
        <p14:creationId xmlns:p14="http://schemas.microsoft.com/office/powerpoint/2010/main" val="392466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our primary Tool for creating an application.</a:t>
            </a:r>
          </a:p>
          <a:p>
            <a:r>
              <a:rPr lang="en-US" dirty="0"/>
              <a:t>It supports different types of “Projects”, which the shell for the overall program that we want to create. It also supports a website structure.</a:t>
            </a:r>
          </a:p>
          <a:p>
            <a:r>
              <a:rPr lang="en-US" dirty="0"/>
              <a:t>We will always work with C#. C# is a more marketable and more powerful programming language.</a:t>
            </a:r>
          </a:p>
          <a:p>
            <a:r>
              <a:rPr lang="en-US" dirty="0"/>
              <a:t>We will also work with HTML and become familiar with the different HTML controls.</a:t>
            </a:r>
          </a:p>
          <a:p>
            <a:r>
              <a:rPr lang="en-US" dirty="0"/>
              <a:t>For a reference of HTML Tags, go to </a:t>
            </a:r>
          </a:p>
          <a:p>
            <a:pPr marL="45720" indent="0">
              <a:buNone/>
            </a:pPr>
            <a:r>
              <a:rPr lang="en-US" dirty="0"/>
              <a:t>http://www.w3schools.com/tags/default.asp</a:t>
            </a:r>
          </a:p>
        </p:txBody>
      </p:sp>
    </p:spTree>
    <p:extLst>
      <p:ext uri="{BB962C8B-B14F-4D97-AF65-F5344CB8AC3E}">
        <p14:creationId xmlns:p14="http://schemas.microsoft.com/office/powerpoint/2010/main" val="268285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85" y="190333"/>
            <a:ext cx="10782854" cy="64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create a new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endParaRPr lang="en-US" dirty="0"/>
          </a:p>
          <a:p>
            <a:r>
              <a:rPr lang="en-US" dirty="0"/>
              <a:t>Create a Website by hitting File -&gt; New - &gt; Web Site and select .NET framework 4.5.1 (or latest).</a:t>
            </a:r>
          </a:p>
          <a:p>
            <a:r>
              <a:rPr lang="en-US" dirty="0"/>
              <a:t>Select from the templates ASP.NET Web Forms</a:t>
            </a:r>
          </a:p>
          <a:p>
            <a:r>
              <a:rPr lang="en-US" dirty="0"/>
              <a:t>You now have a default website structure. We can add or change files as necessary</a:t>
            </a:r>
          </a:p>
          <a:p>
            <a:r>
              <a:rPr lang="en-US" dirty="0"/>
              <a:t>Open the default.aspx and add the following code under the </a:t>
            </a:r>
            <a:r>
              <a:rPr lang="en-US" dirty="0" err="1"/>
              <a:t>asp:Content</a:t>
            </a:r>
            <a:r>
              <a:rPr lang="en-US" dirty="0"/>
              <a:t> tag</a:t>
            </a:r>
          </a:p>
          <a:p>
            <a:r>
              <a:rPr lang="en-US" dirty="0"/>
              <a:t>&lt;h2&gt;Hello World&lt;/h2&gt;</a:t>
            </a:r>
          </a:p>
          <a:p>
            <a:r>
              <a:rPr lang="en-US" dirty="0"/>
              <a:t>&lt;p&gt;Welcome to ASP.NET on &lt;%: </a:t>
            </a:r>
            <a:r>
              <a:rPr lang="en-US" dirty="0" err="1"/>
              <a:t>DateTime.Now.ToString</a:t>
            </a:r>
            <a:r>
              <a:rPr lang="en-US" dirty="0"/>
              <a:t>() %&gt;&lt;/p&gt;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81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is…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4339" y="1828800"/>
            <a:ext cx="8128548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1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created a new website under the .NET Framework with the template of ASP.NET forms</a:t>
            </a:r>
          </a:p>
          <a:p>
            <a:r>
              <a:rPr lang="en-US" dirty="0"/>
              <a:t>The template create some default files and we opened up the default.aspx file. </a:t>
            </a:r>
          </a:p>
          <a:p>
            <a:r>
              <a:rPr lang="en-US" dirty="0"/>
              <a:t>Default.aspx is actually two files bound together. </a:t>
            </a:r>
            <a:r>
              <a:rPr lang="en-US" b="1" dirty="0"/>
              <a:t>Default.aspx</a:t>
            </a:r>
            <a:r>
              <a:rPr lang="en-US" dirty="0"/>
              <a:t> and </a:t>
            </a:r>
            <a:r>
              <a:rPr lang="en-US" b="1" dirty="0" err="1"/>
              <a:t>Default.aspx.cs</a:t>
            </a:r>
            <a:endParaRPr lang="en-US" b="1" dirty="0"/>
          </a:p>
          <a:p>
            <a:r>
              <a:rPr lang="en-US" dirty="0"/>
              <a:t>The “</a:t>
            </a:r>
            <a:r>
              <a:rPr lang="en-US" dirty="0" err="1"/>
              <a:t>aspx</a:t>
            </a:r>
            <a:r>
              <a:rPr lang="en-US" dirty="0"/>
              <a:t>” file is known as the markup file. We work with HTML elements here and ASP controls.</a:t>
            </a:r>
          </a:p>
          <a:p>
            <a:r>
              <a:rPr lang="en-US" dirty="0"/>
              <a:t>The “</a:t>
            </a:r>
            <a:r>
              <a:rPr lang="en-US" dirty="0" err="1"/>
              <a:t>aspx.cs</a:t>
            </a:r>
            <a:r>
              <a:rPr lang="en-US" dirty="0"/>
              <a:t>” file is known as the code behind file is where we add programmability for our web file. You can also use the &lt;% %&gt; in the markup to add code.</a:t>
            </a:r>
          </a:p>
        </p:txBody>
      </p:sp>
    </p:spTree>
    <p:extLst>
      <p:ext uri="{BB962C8B-B14F-4D97-AF65-F5344CB8AC3E}">
        <p14:creationId xmlns:p14="http://schemas.microsoft.com/office/powerpoint/2010/main" val="90602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D0870B-5333-4B89-B14A-85A8EA464D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contrast presentation (widescreen)</Template>
  <TotalTime>0</TotalTime>
  <Words>1385</Words>
  <Application>Microsoft Office PowerPoint</Application>
  <PresentationFormat>Custom</PresentationFormat>
  <Paragraphs>130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Franklin Gothic Medium</vt:lpstr>
      <vt:lpstr>Business Contrast 16x9</vt:lpstr>
      <vt:lpstr>Chapter 1</vt:lpstr>
      <vt:lpstr>Objectives</vt:lpstr>
      <vt:lpstr>Why ASP.NET</vt:lpstr>
      <vt:lpstr>Why ASP.NET</vt:lpstr>
      <vt:lpstr>Our IDE</vt:lpstr>
      <vt:lpstr>PowerPoint Presentation</vt:lpstr>
      <vt:lpstr>How to create a new website</vt:lpstr>
      <vt:lpstr>Output is…</vt:lpstr>
      <vt:lpstr>What happened</vt:lpstr>
      <vt:lpstr>What happened</vt:lpstr>
      <vt:lpstr>Introduction to ASP.NET 4.5.1</vt:lpstr>
      <vt:lpstr>Introduction to ASP.NET 4.5.1</vt:lpstr>
      <vt:lpstr>What can influence how the page displays</vt:lpstr>
      <vt:lpstr>Understanding HTML Tags</vt:lpstr>
      <vt:lpstr>HTML Attributes and Comments and Tags</vt:lpstr>
      <vt:lpstr>Looking in detail at ASP.NET Markup</vt:lpstr>
      <vt:lpstr>Working with Visual Studio</vt:lpstr>
      <vt:lpstr>Working with Visual Studio</vt:lpstr>
      <vt:lpstr>Working with Visual Studio</vt:lpstr>
      <vt:lpstr>Working with Visual Studio</vt:lpstr>
      <vt:lpstr>Working  with Visual Studio</vt:lpstr>
      <vt:lpstr>Customizing the IDE</vt:lpstr>
      <vt:lpstr>Working with websites</vt:lpstr>
      <vt:lpstr>Differences between Web Sites and Projects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2016-06-26T19:49:24Z</dcterms:created>
  <dcterms:modified xsi:type="dcterms:W3CDTF">2016-06-27T04:17:08Z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