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56" r:id="rId3"/>
    <p:sldId id="275"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32" r:id="rId29"/>
    <p:sldId id="318" r:id="rId30"/>
    <p:sldId id="331" r:id="rId31"/>
    <p:sldId id="319" r:id="rId32"/>
    <p:sldId id="320" r:id="rId33"/>
    <p:sldId id="321" r:id="rId34"/>
    <p:sldId id="322" r:id="rId35"/>
    <p:sldId id="327" r:id="rId36"/>
    <p:sldId id="323" r:id="rId37"/>
    <p:sldId id="324" r:id="rId38"/>
    <p:sldId id="325" r:id="rId39"/>
    <p:sldId id="326" r:id="rId40"/>
    <p:sldId id="328" r:id="rId41"/>
    <p:sldId id="329" r:id="rId42"/>
    <p:sldId id="330" r:id="rId43"/>
    <p:sldId id="293"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32"/>
            <p14:sldId id="318"/>
            <p14:sldId id="331"/>
            <p14:sldId id="319"/>
            <p14:sldId id="320"/>
            <p14:sldId id="321"/>
            <p14:sldId id="322"/>
            <p14:sldId id="327"/>
            <p14:sldId id="323"/>
            <p14:sldId id="324"/>
            <p14:sldId id="325"/>
            <p14:sldId id="326"/>
            <p14:sldId id="328"/>
            <p14:sldId id="329"/>
            <p14:sldId id="330"/>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68" d="100"/>
          <a:sy n="68" d="100"/>
        </p:scale>
        <p:origin x="616" y="5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7/18/2016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7/18/2016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7/18/2016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7/18/2016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7/18/2016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7/18/2016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w3schools.com/js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10</a:t>
            </a:r>
          </a:p>
        </p:txBody>
      </p:sp>
      <p:sp>
        <p:nvSpPr>
          <p:cNvPr id="3" name="Subtitle 2"/>
          <p:cNvSpPr>
            <a:spLocks noGrp="1"/>
          </p:cNvSpPr>
          <p:nvPr>
            <p:ph type="subTitle" idx="1"/>
          </p:nvPr>
        </p:nvSpPr>
        <p:spPr/>
        <p:txBody>
          <a:bodyPr/>
          <a:lstStyle/>
          <a:p>
            <a:r>
              <a:rPr lang="en-US"/>
              <a:t>ASP.NET AJAX</a:t>
            </a:r>
            <a:endParaRPr lang="en-US" dirty="0"/>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UpdatePanel</a:t>
            </a:r>
            <a:r>
              <a:rPr lang="en-US" dirty="0"/>
              <a:t> Control</a:t>
            </a:r>
          </a:p>
        </p:txBody>
      </p:sp>
      <p:sp>
        <p:nvSpPr>
          <p:cNvPr id="3" name="Content Placeholder 2"/>
          <p:cNvSpPr>
            <a:spLocks noGrp="1"/>
          </p:cNvSpPr>
          <p:nvPr>
            <p:ph idx="1"/>
          </p:nvPr>
        </p:nvSpPr>
        <p:spPr/>
        <p:txBody>
          <a:bodyPr/>
          <a:lstStyle/>
          <a:p>
            <a:r>
              <a:rPr lang="en-US" dirty="0"/>
              <a:t>When the button gets clicked since it is part of the </a:t>
            </a:r>
            <a:r>
              <a:rPr lang="en-US" dirty="0" err="1"/>
              <a:t>UpdatePanel</a:t>
            </a:r>
            <a:r>
              <a:rPr lang="en-US" dirty="0"/>
              <a:t>, a </a:t>
            </a:r>
            <a:r>
              <a:rPr lang="en-US" dirty="0" err="1"/>
              <a:t>postback</a:t>
            </a:r>
            <a:r>
              <a:rPr lang="en-US" dirty="0"/>
              <a:t> occurs and only the controls within the </a:t>
            </a:r>
            <a:r>
              <a:rPr lang="en-US" dirty="0" err="1"/>
              <a:t>UpdatePanel</a:t>
            </a:r>
            <a:r>
              <a:rPr lang="en-US" dirty="0"/>
              <a:t> get updated.</a:t>
            </a:r>
          </a:p>
          <a:p>
            <a:r>
              <a:rPr lang="en-US" dirty="0"/>
              <a:t>You can go ahead and change the text in the label by adding the following to the </a:t>
            </a:r>
            <a:r>
              <a:rPr lang="en-US" dirty="0" err="1"/>
              <a:t>Page_Load</a:t>
            </a:r>
            <a:r>
              <a:rPr lang="en-US" dirty="0"/>
              <a:t> method.</a:t>
            </a:r>
          </a:p>
          <a:p>
            <a:endParaRPr lang="en-US" dirty="0"/>
          </a:p>
          <a:p>
            <a:pPr marL="365760" lvl="1" indent="0">
              <a:spcBef>
                <a:spcPts val="0"/>
              </a:spcBef>
              <a:buNone/>
            </a:pPr>
            <a:r>
              <a:rPr lang="en-US" dirty="0"/>
              <a:t>protected void </a:t>
            </a:r>
            <a:r>
              <a:rPr lang="en-US" dirty="0" err="1"/>
              <a:t>Page_Load</a:t>
            </a:r>
            <a:r>
              <a:rPr lang="en-US" dirty="0"/>
              <a:t>(object sender, </a:t>
            </a:r>
            <a:r>
              <a:rPr lang="en-US" dirty="0" err="1"/>
              <a:t>EventArgs</a:t>
            </a:r>
            <a:r>
              <a:rPr lang="en-US" dirty="0"/>
              <a:t> e)</a:t>
            </a:r>
          </a:p>
          <a:p>
            <a:pPr marL="365760" lvl="1" indent="0">
              <a:spcBef>
                <a:spcPts val="0"/>
              </a:spcBef>
              <a:buNone/>
            </a:pPr>
            <a:r>
              <a:rPr lang="en-US" dirty="0"/>
              <a:t>{</a:t>
            </a:r>
          </a:p>
          <a:p>
            <a:pPr marL="365760" lvl="1" indent="0">
              <a:spcBef>
                <a:spcPts val="0"/>
              </a:spcBef>
              <a:buNone/>
            </a:pPr>
            <a:r>
              <a:rPr lang="en-US" b="1" dirty="0"/>
              <a:t>  Label1.Text = </a:t>
            </a:r>
            <a:r>
              <a:rPr lang="en-US" b="1" dirty="0" err="1"/>
              <a:t>System.DateTime.Now.ToString</a:t>
            </a:r>
            <a:r>
              <a:rPr lang="en-US" b="1" dirty="0"/>
              <a:t>();</a:t>
            </a:r>
          </a:p>
          <a:p>
            <a:pPr marL="365760" lvl="1" indent="0">
              <a:spcBef>
                <a:spcPts val="0"/>
              </a:spcBef>
              <a:buNone/>
            </a:pPr>
            <a:r>
              <a:rPr lang="en-US" dirty="0"/>
              <a:t>}</a:t>
            </a:r>
          </a:p>
          <a:p>
            <a:pPr>
              <a:spcBef>
                <a:spcPts val="0"/>
              </a:spcBef>
            </a:pPr>
            <a:endParaRPr lang="en-US" dirty="0"/>
          </a:p>
          <a:p>
            <a:pPr>
              <a:spcBef>
                <a:spcPts val="0"/>
              </a:spcBef>
            </a:pPr>
            <a:r>
              <a:rPr lang="en-US" dirty="0"/>
              <a:t>You would see the label’s text getting updated with a partial </a:t>
            </a:r>
            <a:r>
              <a:rPr lang="en-US" dirty="0" err="1"/>
              <a:t>postback</a:t>
            </a:r>
            <a:r>
              <a:rPr lang="en-US" dirty="0"/>
              <a:t> due to the </a:t>
            </a:r>
            <a:r>
              <a:rPr lang="en-US" dirty="0" err="1"/>
              <a:t>UpdatePanel</a:t>
            </a:r>
            <a:r>
              <a:rPr lang="en-US" dirty="0"/>
              <a:t>.</a:t>
            </a:r>
          </a:p>
        </p:txBody>
      </p:sp>
    </p:spTree>
    <p:extLst>
      <p:ext uri="{BB962C8B-B14F-4D97-AF65-F5344CB8AC3E}">
        <p14:creationId xmlns:p14="http://schemas.microsoft.com/office/powerpoint/2010/main" val="3359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UpdatePanel</a:t>
            </a:r>
            <a:r>
              <a:rPr lang="en-US" dirty="0"/>
              <a:t> and </a:t>
            </a:r>
            <a:r>
              <a:rPr lang="en-US" dirty="0" err="1"/>
              <a:t>ScriptManager</a:t>
            </a:r>
            <a:endParaRPr lang="en-US" dirty="0"/>
          </a:p>
        </p:txBody>
      </p:sp>
      <p:sp>
        <p:nvSpPr>
          <p:cNvPr id="3" name="Content Placeholder 2"/>
          <p:cNvSpPr>
            <a:spLocks noGrp="1"/>
          </p:cNvSpPr>
          <p:nvPr>
            <p:ph idx="1"/>
          </p:nvPr>
        </p:nvSpPr>
        <p:spPr/>
        <p:txBody>
          <a:bodyPr/>
          <a:lstStyle/>
          <a:p>
            <a:r>
              <a:rPr lang="en-US" dirty="0"/>
              <a:t>The </a:t>
            </a:r>
            <a:r>
              <a:rPr lang="en-US" dirty="0" err="1"/>
              <a:t>ScriptManager</a:t>
            </a:r>
            <a:r>
              <a:rPr lang="en-US" dirty="0"/>
              <a:t> — that you placed in UpdatePanel.aspx directly in this exercise — is a requirement for most Ajax functionality in an ASPX page to operate correctly. </a:t>
            </a:r>
          </a:p>
          <a:p>
            <a:r>
              <a:rPr lang="en-US" dirty="0"/>
              <a:t>It serves as the bridge between the client page and the Microsoft ASP.NET AJAX Framework and takes care of things like registering the correct JavaScript files that are used in the browser.</a:t>
            </a:r>
          </a:p>
          <a:p>
            <a:r>
              <a:rPr lang="en-US" dirty="0"/>
              <a:t>The default behavior of an </a:t>
            </a:r>
            <a:r>
              <a:rPr lang="en-US" dirty="0" err="1"/>
              <a:t>UpdatePanel</a:t>
            </a:r>
            <a:r>
              <a:rPr lang="en-US" dirty="0"/>
              <a:t> is that only its inner contents are refreshed by other server controls defined within the &lt;</a:t>
            </a:r>
            <a:r>
              <a:rPr lang="en-US" dirty="0" err="1"/>
              <a:t>ContentTemplate</a:t>
            </a:r>
            <a:r>
              <a:rPr lang="en-US" dirty="0"/>
              <a:t>&gt; element.</a:t>
            </a:r>
          </a:p>
        </p:txBody>
      </p:sp>
    </p:spTree>
    <p:extLst>
      <p:ext uri="{BB962C8B-B14F-4D97-AF65-F5344CB8AC3E}">
        <p14:creationId xmlns:p14="http://schemas.microsoft.com/office/powerpoint/2010/main" val="504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err="1"/>
              <a:t>UpdatePanel</a:t>
            </a:r>
            <a:r>
              <a:rPr lang="en-US" dirty="0"/>
              <a:t> properties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7612" y="1858652"/>
            <a:ext cx="7550538" cy="3524431"/>
          </a:xfrm>
          <a:prstGeom prst="rect">
            <a:avLst/>
          </a:prstGeom>
        </p:spPr>
      </p:pic>
    </p:spTree>
    <p:extLst>
      <p:ext uri="{BB962C8B-B14F-4D97-AF65-F5344CB8AC3E}">
        <p14:creationId xmlns:p14="http://schemas.microsoft.com/office/powerpoint/2010/main" val="42752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err="1"/>
              <a:t>UpdatePanel</a:t>
            </a:r>
            <a:r>
              <a:rPr lang="en-US" dirty="0"/>
              <a:t> Properties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84646" y="1905000"/>
            <a:ext cx="8847931" cy="2775100"/>
          </a:xfrm>
          <a:prstGeom prst="rect">
            <a:avLst/>
          </a:prstGeom>
        </p:spPr>
      </p:pic>
    </p:spTree>
    <p:extLst>
      <p:ext uri="{BB962C8B-B14F-4D97-AF65-F5344CB8AC3E}">
        <p14:creationId xmlns:p14="http://schemas.microsoft.com/office/powerpoint/2010/main" val="6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 </a:t>
            </a:r>
            <a:r>
              <a:rPr lang="en-US" dirty="0" err="1"/>
              <a:t>UpdatePanel</a:t>
            </a:r>
            <a:endParaRPr lang="en-US" dirty="0"/>
          </a:p>
        </p:txBody>
      </p:sp>
      <p:sp>
        <p:nvSpPr>
          <p:cNvPr id="3" name="Content Placeholder 2"/>
          <p:cNvSpPr>
            <a:spLocks noGrp="1"/>
          </p:cNvSpPr>
          <p:nvPr>
            <p:ph idx="1"/>
          </p:nvPr>
        </p:nvSpPr>
        <p:spPr/>
        <p:txBody>
          <a:bodyPr>
            <a:normAutofit/>
          </a:bodyPr>
          <a:lstStyle/>
          <a:p>
            <a:r>
              <a:rPr lang="en-US" dirty="0"/>
              <a:t>The entire page (and all of its form data) is still posted back to the server. At the server, the page still goes through its normal life cycle and then sends back the HTML that is needed to update the page. </a:t>
            </a:r>
          </a:p>
          <a:p>
            <a:r>
              <a:rPr lang="en-US" dirty="0"/>
              <a:t>The data contains some overhead data (required by ASP.NET AJAX to understand how to interpret it). </a:t>
            </a:r>
          </a:p>
          <a:p>
            <a:r>
              <a:rPr lang="en-US" dirty="0"/>
              <a:t>This means that the </a:t>
            </a:r>
            <a:r>
              <a:rPr lang="en-US" dirty="0" err="1"/>
              <a:t>UpdatePanel</a:t>
            </a:r>
            <a:r>
              <a:rPr lang="en-US" dirty="0"/>
              <a:t> carries some overhead in terms of form posts, page processing, and network traffic.</a:t>
            </a:r>
          </a:p>
        </p:txBody>
      </p:sp>
    </p:spTree>
    <p:extLst>
      <p:ext uri="{BB962C8B-B14F-4D97-AF65-F5344CB8AC3E}">
        <p14:creationId xmlns:p14="http://schemas.microsoft.com/office/powerpoint/2010/main" val="387476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ScriptManager</a:t>
            </a:r>
            <a:r>
              <a:rPr lang="en-US" dirty="0"/>
              <a:t> Control</a:t>
            </a:r>
          </a:p>
        </p:txBody>
      </p:sp>
      <p:sp>
        <p:nvSpPr>
          <p:cNvPr id="3" name="Content Placeholder 2"/>
          <p:cNvSpPr>
            <a:spLocks noGrp="1"/>
          </p:cNvSpPr>
          <p:nvPr>
            <p:ph idx="1"/>
          </p:nvPr>
        </p:nvSpPr>
        <p:spPr/>
        <p:txBody>
          <a:bodyPr/>
          <a:lstStyle/>
          <a:p>
            <a:r>
              <a:rPr lang="en-US" dirty="0"/>
              <a:t>This control serves as the bridge between the client page and the server. </a:t>
            </a:r>
          </a:p>
          <a:p>
            <a:r>
              <a:rPr lang="en-US" dirty="0"/>
              <a:t>It manages script resources (the JavaScript files used at the client), takes care of partial-page updates, and handles interaction with your website for things like WCF services.</a:t>
            </a:r>
          </a:p>
          <a:p>
            <a:r>
              <a:rPr lang="en-US" dirty="0"/>
              <a:t>You can place it in the </a:t>
            </a:r>
            <a:r>
              <a:rPr lang="en-US" dirty="0" err="1"/>
              <a:t>aspx</a:t>
            </a:r>
            <a:r>
              <a:rPr lang="en-US" dirty="0"/>
              <a:t> page if it will only be used in several pages, or you can place it on the Master page.</a:t>
            </a:r>
          </a:p>
          <a:p>
            <a:r>
              <a:rPr lang="en-US" dirty="0"/>
              <a:t>For simple use with </a:t>
            </a:r>
            <a:r>
              <a:rPr lang="en-US" dirty="0" err="1"/>
              <a:t>UpdatePanel</a:t>
            </a:r>
            <a:r>
              <a:rPr lang="en-US" dirty="0"/>
              <a:t>, there is no modification needed, but it does support other </a:t>
            </a:r>
            <a:r>
              <a:rPr lang="en-US" dirty="0" err="1"/>
              <a:t>attrivutes</a:t>
            </a:r>
            <a:r>
              <a:rPr lang="en-US" dirty="0"/>
              <a:t>.</a:t>
            </a:r>
          </a:p>
        </p:txBody>
      </p:sp>
    </p:spTree>
    <p:extLst>
      <p:ext uri="{BB962C8B-B14F-4D97-AF65-F5344CB8AC3E}">
        <p14:creationId xmlns:p14="http://schemas.microsoft.com/office/powerpoint/2010/main" val="24371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ScriptManager</a:t>
            </a:r>
            <a:r>
              <a:rPr lang="en-US" dirty="0"/>
              <a:t> Properties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03312" y="1621410"/>
            <a:ext cx="7467601" cy="2547771"/>
          </a:xfrm>
          <a:prstGeom prst="rect">
            <a:avLst/>
          </a:prstGeom>
        </p:spPr>
      </p:pic>
      <p:pic>
        <p:nvPicPr>
          <p:cNvPr id="5" name="Picture 4"/>
          <p:cNvPicPr>
            <a:picLocks noChangeAspect="1"/>
          </p:cNvPicPr>
          <p:nvPr/>
        </p:nvPicPr>
        <p:blipFill>
          <a:blip r:embed="rId3"/>
          <a:stretch>
            <a:fillRect/>
          </a:stretch>
        </p:blipFill>
        <p:spPr>
          <a:xfrm>
            <a:off x="1123327" y="4161325"/>
            <a:ext cx="7391400" cy="2333800"/>
          </a:xfrm>
          <a:prstGeom prst="rect">
            <a:avLst/>
          </a:prstGeom>
        </p:spPr>
      </p:pic>
    </p:spTree>
    <p:extLst>
      <p:ext uri="{BB962C8B-B14F-4D97-AF65-F5344CB8AC3E}">
        <p14:creationId xmlns:p14="http://schemas.microsoft.com/office/powerpoint/2010/main" val="8408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ScriptManager</a:t>
            </a:r>
            <a:r>
              <a:rPr lang="en-US" dirty="0"/>
              <a:t> Properties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5212" y="1845297"/>
            <a:ext cx="7588640" cy="3384724"/>
          </a:xfrm>
          <a:prstGeom prst="rect">
            <a:avLst/>
          </a:prstGeom>
        </p:spPr>
      </p:pic>
    </p:spTree>
    <p:extLst>
      <p:ext uri="{BB962C8B-B14F-4D97-AF65-F5344CB8AC3E}">
        <p14:creationId xmlns:p14="http://schemas.microsoft.com/office/powerpoint/2010/main" val="13973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ScriptManager</a:t>
            </a:r>
            <a:r>
              <a:rPr lang="en-US" dirty="0"/>
              <a:t> Properties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42622" y="1905000"/>
            <a:ext cx="8809391" cy="2546407"/>
          </a:xfrm>
          <a:prstGeom prst="rect">
            <a:avLst/>
          </a:prstGeom>
        </p:spPr>
      </p:pic>
    </p:spTree>
    <p:extLst>
      <p:ext uri="{BB962C8B-B14F-4D97-AF65-F5344CB8AC3E}">
        <p14:creationId xmlns:p14="http://schemas.microsoft.com/office/powerpoint/2010/main" val="21561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UpdateProgress</a:t>
            </a:r>
            <a:r>
              <a:rPr lang="en-US" dirty="0"/>
              <a:t> Control</a:t>
            </a:r>
          </a:p>
        </p:txBody>
      </p:sp>
      <p:sp>
        <p:nvSpPr>
          <p:cNvPr id="3" name="Content Placeholder 2"/>
          <p:cNvSpPr>
            <a:spLocks noGrp="1"/>
          </p:cNvSpPr>
          <p:nvPr>
            <p:ph idx="1"/>
          </p:nvPr>
        </p:nvSpPr>
        <p:spPr/>
        <p:txBody>
          <a:bodyPr/>
          <a:lstStyle/>
          <a:p>
            <a:r>
              <a:rPr lang="en-US" dirty="0"/>
              <a:t>Used for providing feedback to the user.</a:t>
            </a:r>
          </a:p>
          <a:p>
            <a:r>
              <a:rPr lang="en-US" dirty="0"/>
              <a:t>Is connected to the Update Panel by the </a:t>
            </a:r>
            <a:r>
              <a:rPr lang="en-US" dirty="0" err="1"/>
              <a:t>AssociatedUpdatePanelID</a:t>
            </a:r>
            <a:r>
              <a:rPr lang="en-US" dirty="0"/>
              <a:t> property.</a:t>
            </a:r>
          </a:p>
          <a:p>
            <a:r>
              <a:rPr lang="en-US" dirty="0"/>
              <a:t>Defines a &lt;</a:t>
            </a:r>
            <a:r>
              <a:rPr lang="en-US" dirty="0" err="1"/>
              <a:t>ProgressTemplate</a:t>
            </a:r>
            <a:r>
              <a:rPr lang="en-US" dirty="0"/>
              <a:t>&gt; element whose contents are showing while the </a:t>
            </a:r>
            <a:r>
              <a:rPr lang="en-US" dirty="0" err="1"/>
              <a:t>UpdatePanel</a:t>
            </a:r>
            <a:r>
              <a:rPr lang="en-US" dirty="0"/>
              <a:t> is refreshing.</a:t>
            </a:r>
          </a:p>
          <a:p>
            <a:r>
              <a:rPr lang="en-US" dirty="0"/>
              <a:t>In addition, has the following properties:</a:t>
            </a:r>
          </a:p>
          <a:p>
            <a:endParaRPr lang="en-US" dirty="0"/>
          </a:p>
        </p:txBody>
      </p:sp>
      <p:pic>
        <p:nvPicPr>
          <p:cNvPr id="4" name="Picture 3"/>
          <p:cNvPicPr>
            <a:picLocks noChangeAspect="1"/>
          </p:cNvPicPr>
          <p:nvPr/>
        </p:nvPicPr>
        <p:blipFill>
          <a:blip r:embed="rId2"/>
          <a:stretch>
            <a:fillRect/>
          </a:stretch>
        </p:blipFill>
        <p:spPr>
          <a:xfrm>
            <a:off x="1370012" y="4038600"/>
            <a:ext cx="7588640" cy="2076557"/>
          </a:xfrm>
          <a:prstGeom prst="rect">
            <a:avLst/>
          </a:prstGeom>
        </p:spPr>
      </p:pic>
    </p:spTree>
    <p:extLst>
      <p:ext uri="{BB962C8B-B14F-4D97-AF65-F5344CB8AC3E}">
        <p14:creationId xmlns:p14="http://schemas.microsoft.com/office/powerpoint/2010/main" val="4785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Using the </a:t>
            </a:r>
            <a:r>
              <a:rPr lang="en-US" dirty="0" err="1"/>
              <a:t>UpdatePanel</a:t>
            </a:r>
            <a:r>
              <a:rPr lang="en-US" dirty="0"/>
              <a:t> control to avoid page flicker</a:t>
            </a:r>
          </a:p>
          <a:p>
            <a:r>
              <a:rPr lang="en-US" dirty="0"/>
              <a:t>Understanding the </a:t>
            </a:r>
            <a:r>
              <a:rPr lang="en-US" dirty="0" err="1"/>
              <a:t>ScriptManager</a:t>
            </a:r>
            <a:r>
              <a:rPr lang="en-US" dirty="0"/>
              <a:t> control that enables the Ajax functionality</a:t>
            </a:r>
          </a:p>
          <a:p>
            <a:r>
              <a:rPr lang="en-US" dirty="0"/>
              <a:t>Using the </a:t>
            </a:r>
            <a:r>
              <a:rPr lang="en-US" dirty="0" err="1"/>
              <a:t>UpdateProgress</a:t>
            </a:r>
            <a:r>
              <a:rPr lang="en-US" dirty="0"/>
              <a:t> control to notify users about progress of an Ajax operation</a:t>
            </a:r>
          </a:p>
          <a:p>
            <a:r>
              <a:rPr lang="en-US" dirty="0"/>
              <a:t>Creating WCF services that are accessible by your client-side script</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UpdateProgress</a:t>
            </a:r>
            <a:r>
              <a:rPr lang="en-US" dirty="0"/>
              <a:t> Control</a:t>
            </a:r>
          </a:p>
        </p:txBody>
      </p:sp>
      <p:sp>
        <p:nvSpPr>
          <p:cNvPr id="3" name="Content Placeholder 2"/>
          <p:cNvSpPr>
            <a:spLocks noGrp="1"/>
          </p:cNvSpPr>
          <p:nvPr>
            <p:ph idx="1"/>
          </p:nvPr>
        </p:nvSpPr>
        <p:spPr>
          <a:xfrm>
            <a:off x="1065212" y="1828800"/>
            <a:ext cx="10058400" cy="4191000"/>
          </a:xfrm>
        </p:spPr>
        <p:txBody>
          <a:bodyPr>
            <a:normAutofit lnSpcReduction="10000"/>
          </a:bodyPr>
          <a:lstStyle/>
          <a:p>
            <a:r>
              <a:rPr lang="en-US" dirty="0"/>
              <a:t>You can use a GIF or Text to display the progress, and combine CSS rules.</a:t>
            </a:r>
          </a:p>
          <a:p>
            <a:r>
              <a:rPr lang="en-US" dirty="0"/>
              <a:t>Example Code: </a:t>
            </a:r>
          </a:p>
          <a:p>
            <a:endParaRPr lang="en-US" dirty="0"/>
          </a:p>
          <a:p>
            <a:pPr marL="548640" lvl="2" indent="0">
              <a:spcBef>
                <a:spcPts val="0"/>
              </a:spcBef>
              <a:buNone/>
            </a:pPr>
            <a:r>
              <a:rPr lang="en-US" sz="1400" b="1" dirty="0"/>
              <a:t>&lt;</a:t>
            </a:r>
            <a:r>
              <a:rPr lang="en-US" sz="1400" b="1" dirty="0" err="1"/>
              <a:t>asp:UpdateProgress</a:t>
            </a:r>
            <a:r>
              <a:rPr lang="en-US" sz="1400" b="1" dirty="0"/>
              <a:t> ID="UpdateProgress1" </a:t>
            </a:r>
            <a:r>
              <a:rPr lang="en-US" sz="1400" b="1" dirty="0" err="1"/>
              <a:t>runat</a:t>
            </a:r>
            <a:r>
              <a:rPr lang="en-US" sz="1400" b="1" dirty="0"/>
              <a:t>="server“ </a:t>
            </a:r>
            <a:r>
              <a:rPr lang="en-US" sz="1400" b="1" dirty="0" err="1"/>
              <a:t>AssociatedUpdatePanelID</a:t>
            </a:r>
            <a:r>
              <a:rPr lang="en-US" sz="1400" b="1" dirty="0"/>
              <a:t>="UpdatePanel1"&gt;</a:t>
            </a:r>
          </a:p>
          <a:p>
            <a:pPr marL="548640" lvl="2" indent="0">
              <a:spcBef>
                <a:spcPts val="0"/>
              </a:spcBef>
              <a:buNone/>
            </a:pPr>
            <a:r>
              <a:rPr lang="en-US" sz="1400" b="1" dirty="0"/>
              <a:t>  	&lt;</a:t>
            </a:r>
            <a:r>
              <a:rPr lang="en-US" sz="1400" b="1" dirty="0" err="1"/>
              <a:t>ProgressTemplate</a:t>
            </a:r>
            <a:r>
              <a:rPr lang="en-US" sz="1400" b="1" dirty="0"/>
              <a:t>&gt;</a:t>
            </a:r>
          </a:p>
          <a:p>
            <a:pPr marL="548640" lvl="2" indent="0">
              <a:spcBef>
                <a:spcPts val="0"/>
              </a:spcBef>
              <a:buNone/>
            </a:pPr>
            <a:r>
              <a:rPr lang="en-US" sz="1400" b="1" dirty="0"/>
              <a:t>    	    &lt;div class="</a:t>
            </a:r>
            <a:r>
              <a:rPr lang="en-US" sz="1400" b="1" dirty="0" err="1"/>
              <a:t>PleaseWait</a:t>
            </a:r>
            <a:r>
              <a:rPr lang="en-US" sz="1400" b="1" dirty="0"/>
              <a:t>"&gt;</a:t>
            </a:r>
          </a:p>
          <a:p>
            <a:pPr marL="548640" lvl="2" indent="0">
              <a:spcBef>
                <a:spcPts val="0"/>
              </a:spcBef>
              <a:buNone/>
            </a:pPr>
            <a:r>
              <a:rPr lang="en-US" sz="1400" b="1" dirty="0"/>
              <a:t>    	    Please Wait...</a:t>
            </a:r>
          </a:p>
          <a:p>
            <a:pPr marL="548640" lvl="2" indent="0">
              <a:spcBef>
                <a:spcPts val="0"/>
              </a:spcBef>
              <a:buNone/>
            </a:pPr>
            <a:r>
              <a:rPr lang="en-US" sz="1400" b="1" dirty="0"/>
              <a:t>   	    &lt;/div&gt;</a:t>
            </a:r>
          </a:p>
          <a:p>
            <a:pPr marL="548640" lvl="2" indent="0">
              <a:spcBef>
                <a:spcPts val="0"/>
              </a:spcBef>
              <a:buNone/>
            </a:pPr>
            <a:r>
              <a:rPr lang="en-US" sz="1400" b="1" dirty="0"/>
              <a:t>  	&lt;/</a:t>
            </a:r>
            <a:r>
              <a:rPr lang="en-US" sz="1400" b="1" dirty="0" err="1"/>
              <a:t>ProgressTemplate</a:t>
            </a:r>
            <a:r>
              <a:rPr lang="en-US" sz="1400" b="1" dirty="0"/>
              <a:t>&gt;</a:t>
            </a:r>
          </a:p>
          <a:p>
            <a:pPr marL="548640" lvl="2" indent="0">
              <a:spcBef>
                <a:spcPts val="0"/>
              </a:spcBef>
              <a:buNone/>
            </a:pPr>
            <a:r>
              <a:rPr lang="en-US" sz="1400" b="1" dirty="0"/>
              <a:t>&lt;/</a:t>
            </a:r>
            <a:r>
              <a:rPr lang="en-US" sz="1400" b="1" dirty="0" err="1"/>
              <a:t>asp:UpdateProgress</a:t>
            </a:r>
            <a:r>
              <a:rPr lang="en-US" sz="1400" b="1" dirty="0"/>
              <a:t>&gt;</a:t>
            </a:r>
          </a:p>
          <a:p>
            <a:pPr marL="45720" indent="0">
              <a:spcBef>
                <a:spcPts val="0"/>
              </a:spcBef>
              <a:buNone/>
            </a:pPr>
            <a:endParaRPr lang="en-US" sz="1600" b="1" dirty="0"/>
          </a:p>
          <a:p>
            <a:pPr>
              <a:spcBef>
                <a:spcPts val="0"/>
              </a:spcBef>
            </a:pPr>
            <a:r>
              <a:rPr lang="en-US" dirty="0"/>
              <a:t>You can always set a minimum time to process by using the Sleep method in C#</a:t>
            </a:r>
          </a:p>
          <a:p>
            <a:pPr>
              <a:spcBef>
                <a:spcPts val="0"/>
              </a:spcBef>
            </a:pPr>
            <a:endParaRPr lang="en-US" dirty="0"/>
          </a:p>
          <a:p>
            <a:pPr marL="731520" lvl="3" indent="0">
              <a:spcBef>
                <a:spcPts val="0"/>
              </a:spcBef>
              <a:buNone/>
            </a:pPr>
            <a:r>
              <a:rPr lang="en-US" sz="1600" b="1" dirty="0" err="1"/>
              <a:t>System.Threading.Thread.Sleep</a:t>
            </a:r>
            <a:r>
              <a:rPr lang="en-US" sz="1600" b="1" dirty="0"/>
              <a:t>(5000); //5 second wait</a:t>
            </a:r>
            <a:endParaRPr lang="en-US" sz="1600" dirty="0"/>
          </a:p>
          <a:p>
            <a:pPr>
              <a:spcBef>
                <a:spcPts val="0"/>
              </a:spcBef>
            </a:pPr>
            <a:endParaRPr lang="en-US" dirty="0"/>
          </a:p>
          <a:p>
            <a:pPr>
              <a:spcBef>
                <a:spcPts val="0"/>
              </a:spcBef>
            </a:pPr>
            <a:r>
              <a:rPr lang="en-US" dirty="0"/>
              <a:t>The CSS can contain the refresh image that gets displayed.</a:t>
            </a:r>
          </a:p>
        </p:txBody>
      </p:sp>
    </p:spTree>
    <p:extLst>
      <p:ext uri="{BB962C8B-B14F-4D97-AF65-F5344CB8AC3E}">
        <p14:creationId xmlns:p14="http://schemas.microsoft.com/office/powerpoint/2010/main" val="25923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UpdateProgress</a:t>
            </a:r>
            <a:r>
              <a:rPr lang="en-US" dirty="0"/>
              <a:t> Control</a:t>
            </a:r>
          </a:p>
        </p:txBody>
      </p:sp>
      <p:sp>
        <p:nvSpPr>
          <p:cNvPr id="3" name="Content Placeholder 2"/>
          <p:cNvSpPr>
            <a:spLocks noGrp="1"/>
          </p:cNvSpPr>
          <p:nvPr>
            <p:ph idx="1"/>
          </p:nvPr>
        </p:nvSpPr>
        <p:spPr/>
        <p:txBody>
          <a:bodyPr>
            <a:normAutofit/>
          </a:bodyPr>
          <a:lstStyle/>
          <a:p>
            <a:pPr>
              <a:spcBef>
                <a:spcPts val="0"/>
              </a:spcBef>
            </a:pPr>
            <a:r>
              <a:rPr lang="en-US" dirty="0"/>
              <a:t>The class “</a:t>
            </a:r>
            <a:r>
              <a:rPr lang="en-US" dirty="0" err="1"/>
              <a:t>PleaseWait</a:t>
            </a:r>
            <a:r>
              <a:rPr lang="en-US" dirty="0"/>
              <a:t>” is defined in the CSS as</a:t>
            </a:r>
          </a:p>
          <a:p>
            <a:pPr marL="45720" indent="0">
              <a:spcBef>
                <a:spcPts val="0"/>
              </a:spcBef>
              <a:buNone/>
            </a:pPr>
            <a:endParaRPr lang="en-US" sz="1400" dirty="0"/>
          </a:p>
          <a:p>
            <a:pPr marL="45720" indent="0">
              <a:spcBef>
                <a:spcPts val="0"/>
              </a:spcBef>
              <a:buNone/>
            </a:pPr>
            <a:r>
              <a:rPr lang="en-US" sz="1400" dirty="0"/>
              <a:t>.</a:t>
            </a:r>
            <a:r>
              <a:rPr lang="en-US" sz="1400" dirty="0" err="1"/>
              <a:t>PleaseWait</a:t>
            </a:r>
            <a:endParaRPr lang="en-US" sz="1400" dirty="0"/>
          </a:p>
          <a:p>
            <a:pPr marL="45720" indent="0">
              <a:spcBef>
                <a:spcPts val="0"/>
              </a:spcBef>
              <a:buNone/>
            </a:pPr>
            <a:r>
              <a:rPr lang="en-US" sz="1400" dirty="0"/>
              <a:t>{</a:t>
            </a:r>
          </a:p>
          <a:p>
            <a:pPr marL="45720" indent="0">
              <a:spcBef>
                <a:spcPts val="0"/>
              </a:spcBef>
              <a:buNone/>
            </a:pPr>
            <a:r>
              <a:rPr lang="en-US" sz="1400" dirty="0"/>
              <a:t>height: 32px;</a:t>
            </a:r>
          </a:p>
          <a:p>
            <a:pPr marL="45720" indent="0">
              <a:spcBef>
                <a:spcPts val="0"/>
              </a:spcBef>
              <a:buNone/>
            </a:pPr>
            <a:r>
              <a:rPr lang="en-US" sz="1400" dirty="0"/>
              <a:t>width: 500px;</a:t>
            </a:r>
          </a:p>
          <a:p>
            <a:pPr marL="45720" indent="0">
              <a:spcBef>
                <a:spcPts val="0"/>
              </a:spcBef>
              <a:buNone/>
            </a:pPr>
            <a:r>
              <a:rPr lang="en-US" sz="1400" dirty="0"/>
              <a:t>background-image: </a:t>
            </a:r>
            <a:r>
              <a:rPr lang="en-US" sz="1400" dirty="0" err="1"/>
              <a:t>url</a:t>
            </a:r>
            <a:r>
              <a:rPr lang="en-US" sz="1400" dirty="0"/>
              <a:t>(Images/PleaseWait.gif);</a:t>
            </a:r>
          </a:p>
          <a:p>
            <a:pPr marL="45720" indent="0">
              <a:spcBef>
                <a:spcPts val="0"/>
              </a:spcBef>
              <a:buNone/>
            </a:pPr>
            <a:r>
              <a:rPr lang="en-US" sz="1400" dirty="0"/>
              <a:t>background-repeat: no-repeat;</a:t>
            </a:r>
          </a:p>
          <a:p>
            <a:pPr marL="45720" indent="0">
              <a:spcBef>
                <a:spcPts val="0"/>
              </a:spcBef>
              <a:buNone/>
            </a:pPr>
            <a:r>
              <a:rPr lang="en-US" sz="1400" dirty="0"/>
              <a:t>padding-left: 40px;</a:t>
            </a:r>
          </a:p>
          <a:p>
            <a:pPr marL="45720" indent="0">
              <a:spcBef>
                <a:spcPts val="0"/>
              </a:spcBef>
              <a:buNone/>
            </a:pPr>
            <a:r>
              <a:rPr lang="en-US" sz="1400" dirty="0"/>
              <a:t>line-height: 32px;</a:t>
            </a:r>
          </a:p>
          <a:p>
            <a:pPr marL="45720" indent="0">
              <a:spcBef>
                <a:spcPts val="0"/>
              </a:spcBef>
              <a:buNone/>
            </a:pPr>
            <a:r>
              <a:rPr lang="en-US" sz="1400" dirty="0"/>
              <a:t>}</a:t>
            </a:r>
          </a:p>
          <a:p>
            <a:pPr marL="45720" indent="0">
              <a:spcBef>
                <a:spcPts val="0"/>
              </a:spcBef>
              <a:buNone/>
            </a:pPr>
            <a:endParaRPr lang="en-US" sz="1400" dirty="0"/>
          </a:p>
          <a:p>
            <a:pPr>
              <a:spcBef>
                <a:spcPts val="0"/>
              </a:spcBef>
            </a:pPr>
            <a:r>
              <a:rPr lang="en-US" dirty="0"/>
              <a:t>The Result is: </a:t>
            </a:r>
          </a:p>
          <a:p>
            <a:pPr marL="45720" indent="0">
              <a:spcBef>
                <a:spcPts val="0"/>
              </a:spcBef>
              <a:buNone/>
            </a:pPr>
            <a:endParaRPr lang="en-US" sz="1400" dirty="0"/>
          </a:p>
        </p:txBody>
      </p:sp>
      <p:pic>
        <p:nvPicPr>
          <p:cNvPr id="4" name="Picture 3"/>
          <p:cNvPicPr>
            <a:picLocks noChangeAspect="1"/>
          </p:cNvPicPr>
          <p:nvPr/>
        </p:nvPicPr>
        <p:blipFill>
          <a:blip r:embed="rId2"/>
          <a:stretch>
            <a:fillRect/>
          </a:stretch>
        </p:blipFill>
        <p:spPr>
          <a:xfrm>
            <a:off x="4875212" y="2187491"/>
            <a:ext cx="6437850" cy="4060909"/>
          </a:xfrm>
          <a:prstGeom prst="rect">
            <a:avLst/>
          </a:prstGeom>
        </p:spPr>
      </p:pic>
      <p:cxnSp>
        <p:nvCxnSpPr>
          <p:cNvPr id="6" name="Straight Arrow Connector 5"/>
          <p:cNvCxnSpPr/>
          <p:nvPr/>
        </p:nvCxnSpPr>
        <p:spPr>
          <a:xfrm>
            <a:off x="3046412" y="4495800"/>
            <a:ext cx="1676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91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Control</a:t>
            </a:r>
          </a:p>
        </p:txBody>
      </p:sp>
      <p:sp>
        <p:nvSpPr>
          <p:cNvPr id="3" name="Content Placeholder 2"/>
          <p:cNvSpPr>
            <a:spLocks noGrp="1"/>
          </p:cNvSpPr>
          <p:nvPr>
            <p:ph idx="1"/>
          </p:nvPr>
        </p:nvSpPr>
        <p:spPr/>
        <p:txBody>
          <a:bodyPr/>
          <a:lstStyle/>
          <a:p>
            <a:r>
              <a:rPr lang="en-US" dirty="0"/>
              <a:t>The Time Control can be used to refresh an area of a page on a given interval.</a:t>
            </a:r>
          </a:p>
          <a:p>
            <a:r>
              <a:rPr lang="en-US" dirty="0"/>
              <a:t>At the given interval, the control fires its “Tick” event.</a:t>
            </a:r>
          </a:p>
          <a:p>
            <a:r>
              <a:rPr lang="en-US" dirty="0"/>
              <a:t>You can add your code to the event handler to perform a server side call and update any content on a page.</a:t>
            </a:r>
          </a:p>
          <a:p>
            <a:r>
              <a:rPr lang="en-US" dirty="0"/>
              <a:t>Must be used with a page or Master page that has the Script Manager control.</a:t>
            </a:r>
          </a:p>
        </p:txBody>
      </p:sp>
    </p:spTree>
    <p:extLst>
      <p:ext uri="{BB962C8B-B14F-4D97-AF65-F5344CB8AC3E}">
        <p14:creationId xmlns:p14="http://schemas.microsoft.com/office/powerpoint/2010/main" val="321466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Control</a:t>
            </a:r>
          </a:p>
        </p:txBody>
      </p:sp>
      <p:sp>
        <p:nvSpPr>
          <p:cNvPr id="3" name="Content Placeholder 2"/>
          <p:cNvSpPr>
            <a:spLocks noGrp="1"/>
          </p:cNvSpPr>
          <p:nvPr>
            <p:ph idx="1"/>
          </p:nvPr>
        </p:nvSpPr>
        <p:spPr>
          <a:xfrm>
            <a:off x="1065212" y="1828800"/>
            <a:ext cx="8686801" cy="4648200"/>
          </a:xfrm>
        </p:spPr>
        <p:txBody>
          <a:bodyPr>
            <a:normAutofit/>
          </a:bodyPr>
          <a:lstStyle/>
          <a:p>
            <a:r>
              <a:rPr lang="en-US" dirty="0"/>
              <a:t>Example:</a:t>
            </a:r>
          </a:p>
          <a:p>
            <a:endParaRPr lang="en-US" dirty="0"/>
          </a:p>
          <a:p>
            <a:pPr marL="365760" lvl="1" indent="0">
              <a:spcBef>
                <a:spcPts val="0"/>
              </a:spcBef>
              <a:buNone/>
            </a:pPr>
            <a:r>
              <a:rPr lang="en-US" sz="1200" dirty="0"/>
              <a:t>&lt;</a:t>
            </a:r>
            <a:r>
              <a:rPr lang="en-US" sz="1200" dirty="0" err="1"/>
              <a:t>asp:UpdatePanel</a:t>
            </a:r>
            <a:r>
              <a:rPr lang="en-US" sz="1200" dirty="0"/>
              <a:t> ID="UpdatePanel1" </a:t>
            </a:r>
            <a:r>
              <a:rPr lang="en-US" sz="1200" dirty="0" err="1"/>
              <a:t>runat</a:t>
            </a:r>
            <a:r>
              <a:rPr lang="en-US" sz="1200" dirty="0"/>
              <a:t>="server"&gt;</a:t>
            </a:r>
          </a:p>
          <a:p>
            <a:pPr marL="365760" lvl="1" indent="0">
              <a:spcBef>
                <a:spcPts val="0"/>
              </a:spcBef>
              <a:buNone/>
            </a:pPr>
            <a:r>
              <a:rPr lang="en-US" sz="1200" dirty="0"/>
              <a:t>  &lt;</a:t>
            </a:r>
            <a:r>
              <a:rPr lang="en-US" sz="1200" dirty="0" err="1"/>
              <a:t>ContentTemplate</a:t>
            </a:r>
            <a:r>
              <a:rPr lang="en-US" sz="1200" dirty="0"/>
              <a:t>&gt;</a:t>
            </a:r>
          </a:p>
          <a:p>
            <a:pPr marL="365760" lvl="1" indent="0">
              <a:spcBef>
                <a:spcPts val="0"/>
              </a:spcBef>
              <a:buNone/>
            </a:pPr>
            <a:r>
              <a:rPr lang="sv-SE" sz="1200" dirty="0"/>
              <a:t>    &lt;asp:Label ID="Label1" runat="server"&gt;&lt;/asp:Label&gt;</a:t>
            </a:r>
          </a:p>
          <a:p>
            <a:pPr marL="365760" lvl="1" indent="0">
              <a:spcBef>
                <a:spcPts val="0"/>
              </a:spcBef>
              <a:buNone/>
            </a:pPr>
            <a:r>
              <a:rPr lang="en-US" sz="1200" dirty="0"/>
              <a:t>    &lt;</a:t>
            </a:r>
            <a:r>
              <a:rPr lang="en-US" sz="1200" dirty="0" err="1"/>
              <a:t>asp:Timer</a:t>
            </a:r>
            <a:r>
              <a:rPr lang="en-US" sz="1200" dirty="0"/>
              <a:t> ID="Timer1" </a:t>
            </a:r>
            <a:r>
              <a:rPr lang="en-US" sz="1200" dirty="0" err="1"/>
              <a:t>runat</a:t>
            </a:r>
            <a:r>
              <a:rPr lang="en-US" sz="1200" dirty="0"/>
              <a:t>="server" Interval="5000" </a:t>
            </a:r>
            <a:r>
              <a:rPr lang="en-US" sz="1200" dirty="0" err="1"/>
              <a:t>OnTick</a:t>
            </a:r>
            <a:r>
              <a:rPr lang="en-US" sz="1200" dirty="0"/>
              <a:t>="Timer1_Tick" /&gt;</a:t>
            </a:r>
          </a:p>
          <a:p>
            <a:pPr marL="365760" lvl="1" indent="0">
              <a:spcBef>
                <a:spcPts val="0"/>
              </a:spcBef>
              <a:buNone/>
            </a:pPr>
            <a:r>
              <a:rPr lang="en-US" sz="1200" dirty="0"/>
              <a:t>  &lt;/</a:t>
            </a:r>
            <a:r>
              <a:rPr lang="en-US" sz="1200" dirty="0" err="1"/>
              <a:t>ContentTemplate</a:t>
            </a:r>
            <a:r>
              <a:rPr lang="en-US" sz="1200" dirty="0"/>
              <a:t>&gt;</a:t>
            </a:r>
          </a:p>
          <a:p>
            <a:pPr marL="365760" lvl="1" indent="0">
              <a:spcBef>
                <a:spcPts val="0"/>
              </a:spcBef>
              <a:buNone/>
            </a:pPr>
            <a:r>
              <a:rPr lang="en-US" sz="1200" dirty="0"/>
              <a:t>&lt;/</a:t>
            </a:r>
            <a:r>
              <a:rPr lang="en-US" sz="1200" dirty="0" err="1"/>
              <a:t>asp:UpdatePanel</a:t>
            </a:r>
            <a:r>
              <a:rPr lang="en-US" sz="1200" dirty="0"/>
              <a:t>&gt;</a:t>
            </a:r>
          </a:p>
          <a:p>
            <a:pPr marL="365760" lvl="1" indent="0">
              <a:spcBef>
                <a:spcPts val="0"/>
              </a:spcBef>
              <a:buNone/>
            </a:pPr>
            <a:endParaRPr lang="en-US" sz="1200" dirty="0"/>
          </a:p>
          <a:p>
            <a:pPr>
              <a:spcBef>
                <a:spcPts val="0"/>
              </a:spcBef>
            </a:pPr>
            <a:r>
              <a:rPr lang="en-US" sz="2200" dirty="0"/>
              <a:t>We can program to respond to the </a:t>
            </a:r>
            <a:r>
              <a:rPr lang="en-US" sz="2200" dirty="0" err="1"/>
              <a:t>OnTick</a:t>
            </a:r>
            <a:r>
              <a:rPr lang="en-US" sz="2200" dirty="0"/>
              <a:t> event as follows:</a:t>
            </a:r>
          </a:p>
          <a:p>
            <a:pPr>
              <a:spcBef>
                <a:spcPts val="0"/>
              </a:spcBef>
            </a:pPr>
            <a:endParaRPr lang="en-US" sz="2200" dirty="0"/>
          </a:p>
          <a:p>
            <a:pPr marL="45720" indent="0">
              <a:spcBef>
                <a:spcPts val="0"/>
              </a:spcBef>
              <a:buNone/>
            </a:pPr>
            <a:r>
              <a:rPr lang="en-US" sz="1600" dirty="0"/>
              <a:t>protected void Timer1_Tick(object sender, </a:t>
            </a:r>
            <a:r>
              <a:rPr lang="en-US" sz="1600" dirty="0" err="1"/>
              <a:t>EventArgs</a:t>
            </a:r>
            <a:r>
              <a:rPr lang="en-US" sz="1600" dirty="0"/>
              <a:t> e)</a:t>
            </a:r>
          </a:p>
          <a:p>
            <a:pPr marL="45720" indent="0">
              <a:spcBef>
                <a:spcPts val="0"/>
              </a:spcBef>
              <a:buNone/>
            </a:pPr>
            <a:r>
              <a:rPr lang="en-US" sz="1600" dirty="0"/>
              <a:t>{</a:t>
            </a:r>
          </a:p>
          <a:p>
            <a:pPr marL="45720" indent="0">
              <a:spcBef>
                <a:spcPts val="0"/>
              </a:spcBef>
              <a:buNone/>
            </a:pPr>
            <a:r>
              <a:rPr lang="en-US" sz="1600" dirty="0"/>
              <a:t>  Label1.Text = </a:t>
            </a:r>
            <a:r>
              <a:rPr lang="en-US" sz="1600" dirty="0" err="1"/>
              <a:t>System.DateTime.Now.ToString</a:t>
            </a:r>
            <a:r>
              <a:rPr lang="en-US" sz="1600" dirty="0"/>
              <a:t>();</a:t>
            </a:r>
          </a:p>
          <a:p>
            <a:pPr marL="45720" indent="0">
              <a:spcBef>
                <a:spcPts val="0"/>
              </a:spcBef>
              <a:buNone/>
            </a:pPr>
            <a:r>
              <a:rPr lang="en-US" sz="1600" dirty="0"/>
              <a:t>}</a:t>
            </a:r>
          </a:p>
          <a:p>
            <a:pPr marL="45720" indent="0">
              <a:spcBef>
                <a:spcPts val="0"/>
              </a:spcBef>
              <a:buNone/>
            </a:pPr>
            <a:endParaRPr lang="en-US" sz="2200" dirty="0"/>
          </a:p>
          <a:p>
            <a:pPr>
              <a:spcBef>
                <a:spcPts val="0"/>
              </a:spcBef>
            </a:pPr>
            <a:r>
              <a:rPr lang="en-US" sz="2200" dirty="0"/>
              <a:t>You can also add your own button to call this method to force a refresh.</a:t>
            </a:r>
          </a:p>
          <a:p>
            <a:pPr marL="45720" indent="0">
              <a:spcBef>
                <a:spcPts val="0"/>
              </a:spcBef>
              <a:buNone/>
            </a:pPr>
            <a:endParaRPr lang="en-US" sz="2200" dirty="0"/>
          </a:p>
        </p:txBody>
      </p:sp>
    </p:spTree>
    <p:extLst>
      <p:ext uri="{BB962C8B-B14F-4D97-AF65-F5344CB8AC3E}">
        <p14:creationId xmlns:p14="http://schemas.microsoft.com/office/powerpoint/2010/main" val="288840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Services in AJAX Websites</a:t>
            </a:r>
          </a:p>
        </p:txBody>
      </p:sp>
      <p:sp>
        <p:nvSpPr>
          <p:cNvPr id="3" name="Content Placeholder 2"/>
          <p:cNvSpPr>
            <a:spLocks noGrp="1"/>
          </p:cNvSpPr>
          <p:nvPr>
            <p:ph idx="1"/>
          </p:nvPr>
        </p:nvSpPr>
        <p:spPr/>
        <p:txBody>
          <a:bodyPr/>
          <a:lstStyle/>
          <a:p>
            <a:r>
              <a:rPr lang="en-US" dirty="0"/>
              <a:t>Web Services is a an agreed upon standard to call methods over the web.</a:t>
            </a:r>
          </a:p>
          <a:p>
            <a:r>
              <a:rPr lang="en-US" dirty="0"/>
              <a:t>They are framework agnostic, so other frameworks such as Java and PHP also support web services.</a:t>
            </a:r>
          </a:p>
          <a:p>
            <a:r>
              <a:rPr lang="en-US" dirty="0"/>
              <a:t>The Windows Communication Foundation (WCF) is Microsoft Platform for Service Oriented Architecture.</a:t>
            </a:r>
          </a:p>
          <a:p>
            <a:r>
              <a:rPr lang="en-US" dirty="0"/>
              <a:t>In previous versions of ASP.NET you could also make use of so-called ASMX web services, but these have now been deprecated in favor of WCF.</a:t>
            </a:r>
          </a:p>
          <a:p>
            <a:r>
              <a:rPr lang="en-US" dirty="0"/>
              <a:t>To build a WCF web service, you add a WCF service (with an .svc extension) to your project.</a:t>
            </a:r>
          </a:p>
        </p:txBody>
      </p:sp>
    </p:spTree>
    <p:extLst>
      <p:ext uri="{BB962C8B-B14F-4D97-AF65-F5344CB8AC3E}">
        <p14:creationId xmlns:p14="http://schemas.microsoft.com/office/powerpoint/2010/main" val="40614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Services in AJAX Websites</a:t>
            </a:r>
          </a:p>
        </p:txBody>
      </p:sp>
      <p:sp>
        <p:nvSpPr>
          <p:cNvPr id="3" name="Content Placeholder 2"/>
          <p:cNvSpPr>
            <a:spLocks noGrp="1"/>
          </p:cNvSpPr>
          <p:nvPr>
            <p:ph idx="1"/>
          </p:nvPr>
        </p:nvSpPr>
        <p:spPr>
          <a:xfrm>
            <a:off x="1065212" y="1828800"/>
            <a:ext cx="8686801" cy="4495800"/>
          </a:xfrm>
        </p:spPr>
        <p:txBody>
          <a:bodyPr>
            <a:normAutofit/>
          </a:bodyPr>
          <a:lstStyle/>
          <a:p>
            <a:r>
              <a:rPr lang="en-US" dirty="0"/>
              <a:t>Inside a .svc service file (the </a:t>
            </a:r>
            <a:r>
              <a:rPr lang="en-US" dirty="0" err="1"/>
              <a:t>NameService</a:t>
            </a:r>
            <a:r>
              <a:rPr lang="en-US" dirty="0"/>
              <a:t> class) you define a </a:t>
            </a:r>
            <a:r>
              <a:rPr lang="en-US" i="1" dirty="0"/>
              <a:t>Service Contract </a:t>
            </a:r>
            <a:r>
              <a:rPr lang="en-US" dirty="0"/>
              <a:t>and an </a:t>
            </a:r>
            <a:r>
              <a:rPr lang="en-US" i="1" dirty="0"/>
              <a:t>Operation Contract</a:t>
            </a:r>
            <a:r>
              <a:rPr lang="en-US" dirty="0"/>
              <a:t>. </a:t>
            </a:r>
          </a:p>
          <a:p>
            <a:r>
              <a:rPr lang="en-US" dirty="0"/>
              <a:t>The Service Contract defines the overall service.</a:t>
            </a:r>
          </a:p>
          <a:p>
            <a:r>
              <a:rPr lang="en-US" dirty="0"/>
              <a:t>The Operation Contract defines the various methods that are available on the service.</a:t>
            </a:r>
          </a:p>
          <a:p>
            <a:endParaRPr lang="en-US" dirty="0"/>
          </a:p>
          <a:p>
            <a:pPr marL="365760" lvl="1" indent="0">
              <a:spcBef>
                <a:spcPts val="0"/>
              </a:spcBef>
              <a:buNone/>
            </a:pPr>
            <a:r>
              <a:rPr lang="en-US" sz="1300" dirty="0"/>
              <a:t>[</a:t>
            </a:r>
            <a:r>
              <a:rPr lang="en-US" sz="1300" dirty="0" err="1"/>
              <a:t>ServiceContract</a:t>
            </a:r>
            <a:r>
              <a:rPr lang="en-US" sz="1300" dirty="0"/>
              <a:t>(Namespace = "")]</a:t>
            </a:r>
          </a:p>
          <a:p>
            <a:pPr marL="365760" lvl="1" indent="0">
              <a:spcBef>
                <a:spcPts val="0"/>
              </a:spcBef>
              <a:buNone/>
            </a:pPr>
            <a:r>
              <a:rPr lang="en-US" sz="1300" dirty="0"/>
              <a:t>[</a:t>
            </a:r>
            <a:r>
              <a:rPr lang="en-US" sz="1300" dirty="0" err="1"/>
              <a:t>AspNetCompatibilityRequirements</a:t>
            </a:r>
            <a:r>
              <a:rPr lang="en-US" sz="1300" dirty="0"/>
              <a:t>(</a:t>
            </a:r>
          </a:p>
          <a:p>
            <a:pPr marL="365760" lvl="1" indent="0">
              <a:spcBef>
                <a:spcPts val="0"/>
              </a:spcBef>
              <a:buNone/>
            </a:pPr>
            <a:r>
              <a:rPr lang="en-US" sz="1300" dirty="0"/>
              <a:t>	</a:t>
            </a:r>
            <a:r>
              <a:rPr lang="en-US" sz="1300" dirty="0" err="1"/>
              <a:t>RequirementsMode</a:t>
            </a:r>
            <a:r>
              <a:rPr lang="en-US" sz="1300" dirty="0"/>
              <a:t> = </a:t>
            </a:r>
            <a:r>
              <a:rPr lang="en-US" sz="1300" dirty="0" err="1"/>
              <a:t>AspNetCompatibilityRequirementsMode.Allowed</a:t>
            </a:r>
            <a:r>
              <a:rPr lang="en-US" sz="1300" dirty="0"/>
              <a:t>)]</a:t>
            </a:r>
          </a:p>
          <a:p>
            <a:pPr marL="365760" lvl="1" indent="0">
              <a:spcBef>
                <a:spcPts val="0"/>
              </a:spcBef>
              <a:buNone/>
            </a:pPr>
            <a:r>
              <a:rPr lang="en-US" sz="1300" dirty="0"/>
              <a:t>public class </a:t>
            </a:r>
            <a:r>
              <a:rPr lang="en-US" sz="1300" dirty="0" err="1"/>
              <a:t>NameService</a:t>
            </a:r>
            <a:endParaRPr lang="en-US" sz="1300" dirty="0"/>
          </a:p>
          <a:p>
            <a:pPr marL="365760" lvl="1" indent="0">
              <a:spcBef>
                <a:spcPts val="0"/>
              </a:spcBef>
              <a:buNone/>
            </a:pPr>
            <a:r>
              <a:rPr lang="en-US" sz="1300" dirty="0"/>
              <a:t>{</a:t>
            </a:r>
          </a:p>
          <a:p>
            <a:pPr marL="365760" lvl="1" indent="0">
              <a:spcBef>
                <a:spcPts val="0"/>
              </a:spcBef>
              <a:buNone/>
            </a:pPr>
            <a:r>
              <a:rPr lang="en-US" sz="1300" dirty="0"/>
              <a:t>  [</a:t>
            </a:r>
            <a:r>
              <a:rPr lang="en-US" sz="1300" dirty="0" err="1"/>
              <a:t>OperationContract</a:t>
            </a:r>
            <a:r>
              <a:rPr lang="en-US" sz="1300" dirty="0"/>
              <a:t>]</a:t>
            </a:r>
          </a:p>
          <a:p>
            <a:pPr marL="365760" lvl="1" indent="0">
              <a:spcBef>
                <a:spcPts val="0"/>
              </a:spcBef>
              <a:buNone/>
            </a:pPr>
            <a:r>
              <a:rPr lang="en-US" sz="1300" dirty="0"/>
              <a:t>  public string HelloWorld(string name)</a:t>
            </a:r>
          </a:p>
          <a:p>
            <a:pPr marL="365760" lvl="1" indent="0">
              <a:spcBef>
                <a:spcPts val="0"/>
              </a:spcBef>
              <a:buNone/>
            </a:pPr>
            <a:r>
              <a:rPr lang="en-US" sz="1300" dirty="0"/>
              <a:t>  {</a:t>
            </a:r>
          </a:p>
          <a:p>
            <a:pPr marL="365760" lvl="1" indent="0">
              <a:spcBef>
                <a:spcPts val="0"/>
              </a:spcBef>
              <a:buNone/>
            </a:pPr>
            <a:r>
              <a:rPr lang="en-US" sz="1300" dirty="0"/>
              <a:t>    return </a:t>
            </a:r>
            <a:r>
              <a:rPr lang="en-US" sz="1300" dirty="0" err="1"/>
              <a:t>string.Format</a:t>
            </a:r>
            <a:r>
              <a:rPr lang="en-US" sz="1300" dirty="0"/>
              <a:t>("Hello {0}", name);</a:t>
            </a:r>
          </a:p>
          <a:p>
            <a:pPr marL="365760" lvl="1" indent="0">
              <a:spcBef>
                <a:spcPts val="0"/>
              </a:spcBef>
              <a:buNone/>
            </a:pPr>
            <a:r>
              <a:rPr lang="en-US" sz="1300" dirty="0"/>
              <a:t>  }</a:t>
            </a:r>
          </a:p>
          <a:p>
            <a:pPr marL="365760" lvl="1" indent="0">
              <a:spcBef>
                <a:spcPts val="0"/>
              </a:spcBef>
              <a:buNone/>
            </a:pPr>
            <a:r>
              <a:rPr lang="en-US" sz="1300" dirty="0"/>
              <a:t>}</a:t>
            </a:r>
          </a:p>
        </p:txBody>
      </p:sp>
    </p:spTree>
    <p:extLst>
      <p:ext uri="{BB962C8B-B14F-4D97-AF65-F5344CB8AC3E}">
        <p14:creationId xmlns:p14="http://schemas.microsoft.com/office/powerpoint/2010/main" val="427229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Services in AJAX Websites</a:t>
            </a:r>
          </a:p>
        </p:txBody>
      </p:sp>
      <p:sp>
        <p:nvSpPr>
          <p:cNvPr id="3" name="Content Placeholder 2"/>
          <p:cNvSpPr>
            <a:spLocks noGrp="1"/>
          </p:cNvSpPr>
          <p:nvPr>
            <p:ph idx="1"/>
          </p:nvPr>
        </p:nvSpPr>
        <p:spPr/>
        <p:txBody>
          <a:bodyPr/>
          <a:lstStyle/>
          <a:p>
            <a:r>
              <a:rPr lang="en-US" dirty="0"/>
              <a:t>The [</a:t>
            </a:r>
            <a:r>
              <a:rPr lang="en-US" dirty="0" err="1"/>
              <a:t>ServiceContract</a:t>
            </a:r>
            <a:r>
              <a:rPr lang="en-US" dirty="0"/>
              <a:t>] is an attributes (attributes use brackets) and mark this method as  a special method.</a:t>
            </a:r>
          </a:p>
          <a:p>
            <a:r>
              <a:rPr lang="en-US" dirty="0"/>
              <a:t>With this attribute you signal to the .NET runtime that you want to expose this class as a WCF Service.</a:t>
            </a:r>
          </a:p>
          <a:p>
            <a:r>
              <a:rPr lang="en-US" dirty="0"/>
              <a:t>The </a:t>
            </a:r>
            <a:r>
              <a:rPr lang="en-US" dirty="0" err="1"/>
              <a:t>ASPNetCompatibilityRequirments.Allowed</a:t>
            </a:r>
            <a:r>
              <a:rPr lang="en-US" dirty="0"/>
              <a:t> means this is compatible with the older .</a:t>
            </a:r>
            <a:r>
              <a:rPr lang="en-US" dirty="0" err="1"/>
              <a:t>Asmx</a:t>
            </a:r>
            <a:r>
              <a:rPr lang="en-US" dirty="0"/>
              <a:t> services.</a:t>
            </a:r>
          </a:p>
          <a:p>
            <a:r>
              <a:rPr lang="en-US" dirty="0"/>
              <a:t>To expose your method in the we service, we have the </a:t>
            </a:r>
            <a:r>
              <a:rPr lang="en-US" dirty="0" err="1"/>
              <a:t>OperationContract</a:t>
            </a:r>
            <a:r>
              <a:rPr lang="en-US" dirty="0"/>
              <a:t> attribute. This enables you to create other methods which add functionality but are not exposed by default.</a:t>
            </a:r>
          </a:p>
          <a:p>
            <a:endParaRPr lang="en-US" dirty="0"/>
          </a:p>
        </p:txBody>
      </p:sp>
    </p:spTree>
    <p:extLst>
      <p:ext uri="{BB962C8B-B14F-4D97-AF65-F5344CB8AC3E}">
        <p14:creationId xmlns:p14="http://schemas.microsoft.com/office/powerpoint/2010/main" val="37188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Service in AJAX Websites. </a:t>
            </a:r>
          </a:p>
        </p:txBody>
      </p:sp>
      <p:sp>
        <p:nvSpPr>
          <p:cNvPr id="3" name="Content Placeholder 2"/>
          <p:cNvSpPr>
            <a:spLocks noGrp="1"/>
          </p:cNvSpPr>
          <p:nvPr>
            <p:ph idx="1"/>
          </p:nvPr>
        </p:nvSpPr>
        <p:spPr/>
        <p:txBody>
          <a:bodyPr>
            <a:normAutofit/>
          </a:bodyPr>
          <a:lstStyle/>
          <a:p>
            <a:r>
              <a:rPr lang="en-US" dirty="0"/>
              <a:t>To expose a WCF service to the client-side script in your application, you need to register it in the </a:t>
            </a:r>
            <a:r>
              <a:rPr lang="en-US" dirty="0" err="1"/>
              <a:t>Web.config</a:t>
            </a:r>
            <a:r>
              <a:rPr lang="en-US" dirty="0"/>
              <a:t> file. </a:t>
            </a:r>
          </a:p>
          <a:p>
            <a:r>
              <a:rPr lang="en-US" dirty="0"/>
              <a:t>In addition, you need to apply the correct attributes to the service class. Both actions are carried out for you when you add an WCF Service (Ajax-enabled) to your project.</a:t>
            </a:r>
          </a:p>
          <a:p>
            <a:r>
              <a:rPr lang="en-US" dirty="0" err="1"/>
              <a:t>Web.config</a:t>
            </a:r>
            <a:r>
              <a:rPr lang="en-US" dirty="0"/>
              <a:t> should have the following once you add a WCF Service</a:t>
            </a:r>
          </a:p>
          <a:p>
            <a:endParaRPr lang="en-US" dirty="0"/>
          </a:p>
          <a:p>
            <a:pPr marL="548640" lvl="2" indent="0">
              <a:spcBef>
                <a:spcPts val="0"/>
              </a:spcBef>
              <a:buNone/>
            </a:pPr>
            <a:r>
              <a:rPr lang="en-US" dirty="0"/>
              <a:t>&lt;services&gt;</a:t>
            </a:r>
          </a:p>
          <a:p>
            <a:pPr marL="548640" lvl="2" indent="0">
              <a:spcBef>
                <a:spcPts val="0"/>
              </a:spcBef>
              <a:buNone/>
            </a:pPr>
            <a:r>
              <a:rPr lang="en-US" dirty="0"/>
              <a:t>  &lt;service name="</a:t>
            </a:r>
            <a:r>
              <a:rPr lang="en-US" dirty="0" err="1"/>
              <a:t>NameService</a:t>
            </a:r>
            <a:r>
              <a:rPr lang="en-US" dirty="0"/>
              <a:t>"&gt;</a:t>
            </a:r>
          </a:p>
          <a:p>
            <a:pPr marL="548640" lvl="2" indent="0">
              <a:spcBef>
                <a:spcPts val="0"/>
              </a:spcBef>
              <a:buNone/>
            </a:pPr>
            <a:r>
              <a:rPr lang="en-US" dirty="0"/>
              <a:t>    &lt;endpoint address="“ </a:t>
            </a:r>
            <a:r>
              <a:rPr lang="en-US" dirty="0" err="1"/>
              <a:t>behaviorConfiguration</a:t>
            </a:r>
            <a:r>
              <a:rPr lang="en-US" dirty="0"/>
              <a:t>="</a:t>
            </a:r>
            <a:r>
              <a:rPr lang="en-US" dirty="0" err="1"/>
              <a:t>NameServiceAspNetAjaxBehavior</a:t>
            </a:r>
            <a:r>
              <a:rPr lang="en-US" dirty="0"/>
              <a:t>"</a:t>
            </a:r>
          </a:p>
          <a:p>
            <a:pPr marL="548640" lvl="2" indent="0">
              <a:spcBef>
                <a:spcPts val="0"/>
              </a:spcBef>
              <a:buNone/>
            </a:pPr>
            <a:r>
              <a:rPr lang="en-US" dirty="0"/>
              <a:t>      binding="</a:t>
            </a:r>
            <a:r>
              <a:rPr lang="en-US" dirty="0" err="1"/>
              <a:t>webHttpBinding</a:t>
            </a:r>
            <a:r>
              <a:rPr lang="en-US" dirty="0"/>
              <a:t>" contract="</a:t>
            </a:r>
            <a:r>
              <a:rPr lang="en-US" dirty="0" err="1"/>
              <a:t>NameService</a:t>
            </a:r>
            <a:r>
              <a:rPr lang="en-US" dirty="0"/>
              <a:t>" /&gt;</a:t>
            </a:r>
          </a:p>
          <a:p>
            <a:pPr marL="548640" lvl="2" indent="0">
              <a:spcBef>
                <a:spcPts val="0"/>
              </a:spcBef>
              <a:buNone/>
            </a:pPr>
            <a:r>
              <a:rPr lang="en-US" dirty="0"/>
              <a:t>  &lt;/service&gt;</a:t>
            </a:r>
          </a:p>
          <a:p>
            <a:pPr marL="548640" lvl="2" indent="0">
              <a:spcBef>
                <a:spcPts val="0"/>
              </a:spcBef>
              <a:buNone/>
            </a:pPr>
            <a:r>
              <a:rPr lang="en-US" dirty="0"/>
              <a:t>&lt;/services&gt;</a:t>
            </a:r>
          </a:p>
        </p:txBody>
      </p:sp>
    </p:spTree>
    <p:extLst>
      <p:ext uri="{BB962C8B-B14F-4D97-AF65-F5344CB8AC3E}">
        <p14:creationId xmlns:p14="http://schemas.microsoft.com/office/powerpoint/2010/main" val="958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the service from the Client Side</a:t>
            </a:r>
          </a:p>
        </p:txBody>
      </p:sp>
      <p:sp>
        <p:nvSpPr>
          <p:cNvPr id="3" name="Content Placeholder 2"/>
          <p:cNvSpPr>
            <a:spLocks noGrp="1"/>
          </p:cNvSpPr>
          <p:nvPr>
            <p:ph idx="1"/>
          </p:nvPr>
        </p:nvSpPr>
        <p:spPr/>
        <p:txBody>
          <a:bodyPr/>
          <a:lstStyle/>
          <a:p>
            <a:r>
              <a:rPr lang="en-US" dirty="0"/>
              <a:t>We can have the client call the web service in the same project, but in practice we can create two separate projects (one which is just a web service and the other which is the website).</a:t>
            </a:r>
          </a:p>
          <a:p>
            <a:r>
              <a:rPr lang="en-US" dirty="0"/>
              <a:t>Given the </a:t>
            </a:r>
            <a:r>
              <a:rPr lang="en-US" dirty="0" err="1"/>
              <a:t>NameService</a:t>
            </a:r>
            <a:r>
              <a:rPr lang="en-US" dirty="0"/>
              <a:t> class (.svc) we configure a  client call as following:</a:t>
            </a:r>
          </a:p>
          <a:p>
            <a:endParaRPr lang="en-US" dirty="0"/>
          </a:p>
          <a:p>
            <a:pPr marL="365760" lvl="1" indent="0">
              <a:spcBef>
                <a:spcPts val="0"/>
              </a:spcBef>
              <a:buNone/>
            </a:pPr>
            <a:r>
              <a:rPr lang="en-US" sz="1400" dirty="0"/>
              <a:t>&lt;</a:t>
            </a:r>
            <a:r>
              <a:rPr lang="en-US" sz="1400" dirty="0" err="1"/>
              <a:t>asp:ScriptManager</a:t>
            </a:r>
            <a:r>
              <a:rPr lang="en-US" sz="1400" dirty="0"/>
              <a:t> ID="ScriptManager1" </a:t>
            </a:r>
            <a:r>
              <a:rPr lang="en-US" sz="1400" dirty="0" err="1"/>
              <a:t>runat</a:t>
            </a:r>
            <a:r>
              <a:rPr lang="en-US" sz="1400" dirty="0"/>
              <a:t>="server"&gt;</a:t>
            </a:r>
          </a:p>
          <a:p>
            <a:pPr marL="365760" lvl="1" indent="0">
              <a:spcBef>
                <a:spcPts val="0"/>
              </a:spcBef>
              <a:buNone/>
            </a:pPr>
            <a:r>
              <a:rPr lang="en-US" sz="1400" dirty="0"/>
              <a:t>  &lt;Services&gt;</a:t>
            </a:r>
          </a:p>
          <a:p>
            <a:pPr marL="365760" lvl="1" indent="0">
              <a:spcBef>
                <a:spcPts val="0"/>
              </a:spcBef>
              <a:buNone/>
            </a:pPr>
            <a:r>
              <a:rPr lang="en-US" sz="1400" dirty="0"/>
              <a:t>    &lt;</a:t>
            </a:r>
            <a:r>
              <a:rPr lang="en-US" sz="1400" dirty="0" err="1"/>
              <a:t>asp:ServiceReference</a:t>
            </a:r>
            <a:r>
              <a:rPr lang="en-US" sz="1400" dirty="0"/>
              <a:t> Path="~/</a:t>
            </a:r>
            <a:r>
              <a:rPr lang="en-US" sz="1400" dirty="0" err="1"/>
              <a:t>WebServices</a:t>
            </a:r>
            <a:r>
              <a:rPr lang="en-US" sz="1400" dirty="0"/>
              <a:t>/</a:t>
            </a:r>
            <a:r>
              <a:rPr lang="en-US" sz="1400" dirty="0" err="1"/>
              <a:t>NameService.svc</a:t>
            </a:r>
            <a:r>
              <a:rPr lang="en-US" sz="1400" dirty="0"/>
              <a:t>" /&gt;</a:t>
            </a:r>
          </a:p>
          <a:p>
            <a:pPr marL="365760" lvl="1" indent="0">
              <a:spcBef>
                <a:spcPts val="0"/>
              </a:spcBef>
              <a:buNone/>
            </a:pPr>
            <a:r>
              <a:rPr lang="en-US" sz="1400" dirty="0"/>
              <a:t>  &lt;/Services&gt;</a:t>
            </a:r>
          </a:p>
          <a:p>
            <a:pPr marL="365760" lvl="1" indent="0">
              <a:spcBef>
                <a:spcPts val="0"/>
              </a:spcBef>
              <a:buNone/>
            </a:pPr>
            <a:r>
              <a:rPr lang="en-US" sz="1400" dirty="0"/>
              <a:t>&lt;/</a:t>
            </a:r>
            <a:r>
              <a:rPr lang="en-US" sz="1400" dirty="0" err="1"/>
              <a:t>asp:ScriptManager</a:t>
            </a:r>
            <a:r>
              <a:rPr lang="en-US" sz="1400" dirty="0"/>
              <a:t>&gt;</a:t>
            </a:r>
          </a:p>
        </p:txBody>
      </p:sp>
    </p:spTree>
    <p:extLst>
      <p:ext uri="{BB962C8B-B14F-4D97-AF65-F5344CB8AC3E}">
        <p14:creationId xmlns:p14="http://schemas.microsoft.com/office/powerpoint/2010/main" val="21333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the service from the Client Side</a:t>
            </a:r>
          </a:p>
        </p:txBody>
      </p:sp>
      <p:sp>
        <p:nvSpPr>
          <p:cNvPr id="3" name="Content Placeholder 2"/>
          <p:cNvSpPr>
            <a:spLocks noGrp="1"/>
          </p:cNvSpPr>
          <p:nvPr>
            <p:ph idx="1"/>
          </p:nvPr>
        </p:nvSpPr>
        <p:spPr/>
        <p:txBody>
          <a:bodyPr>
            <a:normAutofit/>
          </a:bodyPr>
          <a:lstStyle/>
          <a:p>
            <a:r>
              <a:rPr lang="en-US" dirty="0"/>
              <a:t>You can call the service from the Client side. By using plain HTML elements and not ASP.NET Server Controls, you can see that the code you are going to write really executes at the client.</a:t>
            </a:r>
          </a:p>
          <a:p>
            <a:r>
              <a:rPr lang="en-US" dirty="0"/>
              <a:t>For example, you can call it on a button click if on  an HTML button on the markup</a:t>
            </a:r>
          </a:p>
          <a:p>
            <a:endParaRPr lang="en-US" dirty="0"/>
          </a:p>
          <a:p>
            <a:pPr marL="45720" indent="0">
              <a:spcBef>
                <a:spcPts val="0"/>
              </a:spcBef>
              <a:buNone/>
            </a:pPr>
            <a:r>
              <a:rPr lang="en-US" sz="1600" dirty="0"/>
              <a:t>&lt;input id="</a:t>
            </a:r>
            <a:r>
              <a:rPr lang="en-US" sz="1600" dirty="0" err="1"/>
              <a:t>SayHello</a:t>
            </a:r>
            <a:r>
              <a:rPr lang="en-US" sz="1600" dirty="0"/>
              <a:t>" type="button" value="Say Hello" </a:t>
            </a:r>
            <a:r>
              <a:rPr lang="en-US" sz="1600" dirty="0" err="1"/>
              <a:t>onclick</a:t>
            </a:r>
            <a:r>
              <a:rPr lang="en-US" sz="1600" dirty="0"/>
              <a:t>="</a:t>
            </a:r>
            <a:r>
              <a:rPr lang="en-US" sz="1600" dirty="0" err="1"/>
              <a:t>helloWorld</a:t>
            </a:r>
            <a:r>
              <a:rPr lang="en-US" sz="1600" dirty="0"/>
              <a:t>();" /&gt;</a:t>
            </a:r>
          </a:p>
          <a:p>
            <a:pPr marL="45720" indent="0">
              <a:spcBef>
                <a:spcPts val="0"/>
              </a:spcBef>
              <a:buNone/>
            </a:pPr>
            <a:endParaRPr lang="en-US" sz="1600" dirty="0"/>
          </a:p>
          <a:p>
            <a:pPr>
              <a:spcBef>
                <a:spcPts val="0"/>
              </a:spcBef>
            </a:pPr>
            <a:r>
              <a:rPr lang="en-US" sz="1600" dirty="0"/>
              <a:t>Then on the </a:t>
            </a:r>
            <a:r>
              <a:rPr lang="en-US" sz="1600" dirty="0" err="1"/>
              <a:t>Javascript</a:t>
            </a:r>
            <a:r>
              <a:rPr lang="en-US" sz="1600" dirty="0"/>
              <a:t> client side, call the web service</a:t>
            </a:r>
          </a:p>
          <a:p>
            <a:pPr marL="45720" indent="0">
              <a:spcBef>
                <a:spcPts val="0"/>
              </a:spcBef>
              <a:buNone/>
            </a:pPr>
            <a:endParaRPr lang="en-US" sz="1600" dirty="0"/>
          </a:p>
          <a:p>
            <a:pPr marL="365760" lvl="1" indent="0">
              <a:spcBef>
                <a:spcPts val="0"/>
              </a:spcBef>
              <a:buNone/>
            </a:pPr>
            <a:r>
              <a:rPr lang="en-US" sz="1600" b="1" dirty="0"/>
              <a:t>function </a:t>
            </a:r>
            <a:r>
              <a:rPr lang="en-US" sz="1600" b="1" dirty="0" err="1"/>
              <a:t>helloWorld</a:t>
            </a:r>
            <a:r>
              <a:rPr lang="en-US" sz="1600" b="1" dirty="0"/>
              <a:t>()</a:t>
            </a:r>
          </a:p>
          <a:p>
            <a:pPr marL="365760" lvl="1" indent="0">
              <a:spcBef>
                <a:spcPts val="0"/>
              </a:spcBef>
              <a:buNone/>
            </a:pPr>
            <a:r>
              <a:rPr lang="en-US" sz="1600" b="1" dirty="0"/>
              <a:t>{</a:t>
            </a:r>
          </a:p>
          <a:p>
            <a:pPr marL="365760" lvl="1" indent="0">
              <a:spcBef>
                <a:spcPts val="0"/>
              </a:spcBef>
              <a:buNone/>
            </a:pPr>
            <a:r>
              <a:rPr lang="en-US" sz="1600" b="1" dirty="0"/>
              <a:t>    </a:t>
            </a:r>
            <a:r>
              <a:rPr lang="en-US" sz="1600" b="1" dirty="0" err="1"/>
              <a:t>var</a:t>
            </a:r>
            <a:r>
              <a:rPr lang="en-US" sz="1600" b="1" dirty="0"/>
              <a:t> </a:t>
            </a:r>
            <a:r>
              <a:rPr lang="en-US" sz="1600" b="1" dirty="0" err="1"/>
              <a:t>yourName</a:t>
            </a:r>
            <a:r>
              <a:rPr lang="en-US" sz="1600" b="1" dirty="0"/>
              <a:t> = </a:t>
            </a:r>
            <a:r>
              <a:rPr lang="en-US" sz="1600" b="1" dirty="0" err="1"/>
              <a:t>document.getElementById</a:t>
            </a:r>
            <a:r>
              <a:rPr lang="en-US" sz="1600" b="1" dirty="0"/>
              <a:t>('</a:t>
            </a:r>
            <a:r>
              <a:rPr lang="en-US" sz="1600" b="1" dirty="0" err="1"/>
              <a:t>YourName</a:t>
            </a:r>
            <a:r>
              <a:rPr lang="en-US" sz="1600" b="1" dirty="0"/>
              <a:t>').value;</a:t>
            </a:r>
          </a:p>
          <a:p>
            <a:pPr marL="365760" lvl="1" indent="0">
              <a:spcBef>
                <a:spcPts val="0"/>
              </a:spcBef>
              <a:buNone/>
            </a:pPr>
            <a:r>
              <a:rPr lang="en-US" sz="1600" b="1" dirty="0"/>
              <a:t>    </a:t>
            </a:r>
            <a:r>
              <a:rPr lang="en-US" sz="1600" b="1" dirty="0" err="1"/>
              <a:t>NameService.HelloWorld</a:t>
            </a:r>
            <a:r>
              <a:rPr lang="en-US" sz="1600" b="1" dirty="0"/>
              <a:t>(</a:t>
            </a:r>
            <a:r>
              <a:rPr lang="en-US" sz="1600" b="1" dirty="0" err="1"/>
              <a:t>yourName</a:t>
            </a:r>
            <a:r>
              <a:rPr lang="en-US" sz="1600" b="1" dirty="0"/>
              <a:t>, </a:t>
            </a:r>
            <a:r>
              <a:rPr lang="en-US" sz="1600" b="1" dirty="0" err="1"/>
              <a:t>helloWorldCallback</a:t>
            </a:r>
            <a:r>
              <a:rPr lang="en-US" sz="1600" b="1" dirty="0"/>
              <a:t>);</a:t>
            </a:r>
          </a:p>
          <a:p>
            <a:pPr marL="365760" lvl="1" indent="0">
              <a:spcBef>
                <a:spcPts val="0"/>
              </a:spcBef>
              <a:buNone/>
            </a:pPr>
            <a:r>
              <a:rPr lang="en-US" sz="1600" b="1" dirty="0"/>
              <a:t>}</a:t>
            </a:r>
            <a:endParaRPr lang="en-US" sz="1600" dirty="0"/>
          </a:p>
        </p:txBody>
      </p:sp>
    </p:spTree>
    <p:extLst>
      <p:ext uri="{BB962C8B-B14F-4D97-AF65-F5344CB8AC3E}">
        <p14:creationId xmlns:p14="http://schemas.microsoft.com/office/powerpoint/2010/main" val="41563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AJAX</a:t>
            </a:r>
          </a:p>
        </p:txBody>
      </p:sp>
      <p:sp>
        <p:nvSpPr>
          <p:cNvPr id="3" name="Content Placeholder 2"/>
          <p:cNvSpPr>
            <a:spLocks noGrp="1"/>
          </p:cNvSpPr>
          <p:nvPr>
            <p:ph idx="1"/>
          </p:nvPr>
        </p:nvSpPr>
        <p:spPr/>
        <p:txBody>
          <a:bodyPr/>
          <a:lstStyle/>
          <a:p>
            <a:r>
              <a:rPr lang="en-US" dirty="0"/>
              <a:t>Ajax stands for Asynchronous </a:t>
            </a:r>
            <a:r>
              <a:rPr lang="en-US" dirty="0" err="1"/>
              <a:t>Javascript</a:t>
            </a:r>
            <a:r>
              <a:rPr lang="en-US" dirty="0"/>
              <a:t> and XML and enables web pages to exchange data without having to send the entire page over to the server.</a:t>
            </a:r>
          </a:p>
          <a:p>
            <a:r>
              <a:rPr lang="en-US" dirty="0"/>
              <a:t>Ajax used to use XML to transfer data over to the server but it now mostly uses JSON (</a:t>
            </a:r>
            <a:r>
              <a:rPr lang="en-US" dirty="0" err="1"/>
              <a:t>Javascript</a:t>
            </a:r>
            <a:r>
              <a:rPr lang="en-US" dirty="0"/>
              <a:t> Object Notation) because it is more lightweight.</a:t>
            </a:r>
          </a:p>
          <a:p>
            <a:r>
              <a:rPr lang="en-US" dirty="0"/>
              <a:t>Normally, when a </a:t>
            </a:r>
            <a:r>
              <a:rPr lang="en-US" dirty="0" err="1"/>
              <a:t>postback</a:t>
            </a:r>
            <a:r>
              <a:rPr lang="en-US" dirty="0"/>
              <a:t> to the server from an application, the entire contents of the page are sent back to the server. </a:t>
            </a:r>
          </a:p>
          <a:p>
            <a:r>
              <a:rPr lang="en-US" dirty="0"/>
              <a:t>This is because of the HTTP protocols’ stateless nature.</a:t>
            </a:r>
          </a:p>
          <a:p>
            <a:r>
              <a:rPr lang="en-US" dirty="0"/>
              <a:t>Ideally however, if a control needs to retrieve data from the server during the interaction you would like send only </a:t>
            </a:r>
            <a:r>
              <a:rPr lang="en-US"/>
              <a:t>what changes.</a:t>
            </a:r>
            <a:endParaRPr lang="en-US" dirty="0"/>
          </a:p>
        </p:txBody>
      </p:sp>
    </p:spTree>
    <p:extLst>
      <p:ext uri="{BB962C8B-B14F-4D97-AF65-F5344CB8AC3E}">
        <p14:creationId xmlns:p14="http://schemas.microsoft.com/office/powerpoint/2010/main" val="359821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the service from the Client Side</a:t>
            </a:r>
          </a:p>
        </p:txBody>
      </p:sp>
      <p:sp>
        <p:nvSpPr>
          <p:cNvPr id="3" name="Content Placeholder 2"/>
          <p:cNvSpPr>
            <a:spLocks noGrp="1"/>
          </p:cNvSpPr>
          <p:nvPr>
            <p:ph idx="1"/>
          </p:nvPr>
        </p:nvSpPr>
        <p:spPr/>
        <p:txBody>
          <a:bodyPr>
            <a:normAutofit lnSpcReduction="10000"/>
          </a:bodyPr>
          <a:lstStyle/>
          <a:p>
            <a:r>
              <a:rPr lang="en-US" dirty="0"/>
              <a:t>Once this service has been configured in your page with the </a:t>
            </a:r>
            <a:r>
              <a:rPr lang="en-US" dirty="0" err="1"/>
              <a:t>ScriptManager</a:t>
            </a:r>
            <a:r>
              <a:rPr lang="en-US" dirty="0"/>
              <a:t>, we can make the call to the method in </a:t>
            </a:r>
            <a:r>
              <a:rPr lang="en-US" dirty="0" err="1"/>
              <a:t>javascript</a:t>
            </a:r>
            <a:r>
              <a:rPr lang="en-US" dirty="0"/>
              <a:t>:</a:t>
            </a:r>
          </a:p>
          <a:p>
            <a:endParaRPr lang="en-US" dirty="0"/>
          </a:p>
          <a:p>
            <a:pPr marL="731520" lvl="3" indent="0">
              <a:spcBef>
                <a:spcPts val="0"/>
              </a:spcBef>
              <a:buNone/>
            </a:pPr>
            <a:r>
              <a:rPr lang="en-US" sz="1600" dirty="0"/>
              <a:t>NameService.HelloWorld('</a:t>
            </a:r>
            <a:r>
              <a:rPr lang="en-US" sz="1600" dirty="0" err="1"/>
              <a:t>Imar</a:t>
            </a:r>
            <a:r>
              <a:rPr lang="en-US" sz="1600" dirty="0"/>
              <a:t>', </a:t>
            </a:r>
            <a:r>
              <a:rPr lang="en-US" sz="1600" dirty="0" err="1"/>
              <a:t>helloWorldCallback</a:t>
            </a:r>
            <a:r>
              <a:rPr lang="en-US" sz="1600" dirty="0"/>
              <a:t>);</a:t>
            </a:r>
          </a:p>
          <a:p>
            <a:pPr marL="731520" lvl="3" indent="0">
              <a:spcBef>
                <a:spcPts val="0"/>
              </a:spcBef>
              <a:buNone/>
            </a:pPr>
            <a:endParaRPr lang="en-US" sz="1600" dirty="0"/>
          </a:p>
          <a:p>
            <a:pPr marL="731520" lvl="3" indent="0">
              <a:spcBef>
                <a:spcPts val="0"/>
              </a:spcBef>
              <a:buNone/>
            </a:pPr>
            <a:r>
              <a:rPr lang="en-US" sz="1600" dirty="0"/>
              <a:t>function </a:t>
            </a:r>
            <a:r>
              <a:rPr lang="en-US" sz="1600" dirty="0" err="1"/>
              <a:t>helloWorldCallback</a:t>
            </a:r>
            <a:r>
              <a:rPr lang="en-US" sz="1600" dirty="0"/>
              <a:t>(result)</a:t>
            </a:r>
          </a:p>
          <a:p>
            <a:pPr marL="731520" lvl="3" indent="0">
              <a:spcBef>
                <a:spcPts val="0"/>
              </a:spcBef>
              <a:buNone/>
            </a:pPr>
            <a:r>
              <a:rPr lang="en-US" sz="1600" dirty="0"/>
              <a:t>{</a:t>
            </a:r>
          </a:p>
          <a:p>
            <a:pPr marL="731520" lvl="3" indent="0">
              <a:spcBef>
                <a:spcPts val="0"/>
              </a:spcBef>
              <a:buNone/>
            </a:pPr>
            <a:r>
              <a:rPr lang="en-US" sz="1600" dirty="0"/>
              <a:t>  alert(result);</a:t>
            </a:r>
          </a:p>
          <a:p>
            <a:pPr marL="731520" lvl="3" indent="0">
              <a:spcBef>
                <a:spcPts val="0"/>
              </a:spcBef>
              <a:buNone/>
            </a:pPr>
            <a:r>
              <a:rPr lang="en-US" sz="1600" dirty="0"/>
              <a:t>}</a:t>
            </a:r>
          </a:p>
          <a:p>
            <a:pPr marL="731520" lvl="3" indent="0">
              <a:spcBef>
                <a:spcPts val="0"/>
              </a:spcBef>
              <a:buNone/>
            </a:pPr>
            <a:endParaRPr lang="en-US" sz="1600" dirty="0"/>
          </a:p>
          <a:p>
            <a:pPr marL="331470" indent="-285750">
              <a:spcBef>
                <a:spcPts val="0"/>
              </a:spcBef>
              <a:buFont typeface="Wingdings" panose="05000000000000000000" pitchFamily="2" charset="2"/>
              <a:buChar char="§"/>
            </a:pPr>
            <a:r>
              <a:rPr lang="en-US" dirty="0"/>
              <a:t>The HelloWorld web service method can be called from anywhere in your </a:t>
            </a:r>
            <a:r>
              <a:rPr lang="en-US" dirty="0" err="1"/>
              <a:t>javascript</a:t>
            </a:r>
            <a:r>
              <a:rPr lang="en-US" dirty="0"/>
              <a:t>, but the second parameter “</a:t>
            </a:r>
            <a:r>
              <a:rPr lang="en-US" dirty="0" err="1"/>
              <a:t>hellowWorldCallback</a:t>
            </a:r>
            <a:r>
              <a:rPr lang="en-US" dirty="0"/>
              <a:t>” is a </a:t>
            </a:r>
            <a:r>
              <a:rPr lang="en-US" dirty="0" err="1"/>
              <a:t>Javascript</a:t>
            </a:r>
            <a:r>
              <a:rPr lang="en-US" dirty="0"/>
              <a:t> function which receives the result after the web service method is called.</a:t>
            </a:r>
          </a:p>
          <a:p>
            <a:pPr marL="331470" indent="-285750">
              <a:spcBef>
                <a:spcPts val="0"/>
              </a:spcBef>
              <a:buFont typeface="Wingdings" panose="05000000000000000000" pitchFamily="2" charset="2"/>
              <a:buChar char="§"/>
            </a:pPr>
            <a:endParaRPr lang="en-US" dirty="0"/>
          </a:p>
          <a:p>
            <a:pPr marL="331470" indent="-285750">
              <a:spcBef>
                <a:spcPts val="0"/>
              </a:spcBef>
              <a:buFont typeface="Wingdings" panose="05000000000000000000" pitchFamily="2" charset="2"/>
              <a:buChar char="§"/>
            </a:pPr>
            <a:r>
              <a:rPr lang="en-US" dirty="0"/>
              <a:t>This is known as a callback function and receives a “result” or output from the web service method.</a:t>
            </a:r>
          </a:p>
          <a:p>
            <a:pPr marL="731520" lvl="3" indent="0">
              <a:spcBef>
                <a:spcPts val="0"/>
              </a:spcBef>
              <a:buNone/>
            </a:pPr>
            <a:endParaRPr lang="en-US" sz="1600" dirty="0"/>
          </a:p>
        </p:txBody>
      </p:sp>
    </p:spTree>
    <p:extLst>
      <p:ext uri="{BB962C8B-B14F-4D97-AF65-F5344CB8AC3E}">
        <p14:creationId xmlns:p14="http://schemas.microsoft.com/office/powerpoint/2010/main" val="230595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the service from the Client Side</a:t>
            </a:r>
          </a:p>
        </p:txBody>
      </p:sp>
      <p:sp>
        <p:nvSpPr>
          <p:cNvPr id="3" name="Content Placeholder 2"/>
          <p:cNvSpPr>
            <a:spLocks noGrp="1"/>
          </p:cNvSpPr>
          <p:nvPr>
            <p:ph idx="1"/>
          </p:nvPr>
        </p:nvSpPr>
        <p:spPr/>
        <p:txBody>
          <a:bodyPr/>
          <a:lstStyle/>
          <a:p>
            <a:r>
              <a:rPr lang="en-US" dirty="0"/>
              <a:t>The web service method can have the following parameters:</a:t>
            </a:r>
          </a:p>
          <a:p>
            <a:pPr lvl="1"/>
            <a:r>
              <a:rPr lang="en-US" dirty="0"/>
              <a:t>Method parameters: Parameters defined in C# method</a:t>
            </a:r>
          </a:p>
          <a:p>
            <a:pPr lvl="1"/>
            <a:r>
              <a:rPr lang="en-US" dirty="0"/>
              <a:t>success callback function:  will receive control after the web service method is executed.</a:t>
            </a:r>
          </a:p>
          <a:p>
            <a:pPr lvl="1"/>
            <a:r>
              <a:rPr lang="en-US" dirty="0"/>
              <a:t>fail callback function:  Will receive control if the web service method </a:t>
            </a:r>
            <a:r>
              <a:rPr lang="en-US" dirty="0" err="1"/>
              <a:t>failes</a:t>
            </a:r>
            <a:r>
              <a:rPr lang="en-US" dirty="0"/>
              <a:t> to be executed.</a:t>
            </a:r>
          </a:p>
          <a:p>
            <a:pPr lvl="1"/>
            <a:r>
              <a:rPr lang="en-US" dirty="0"/>
              <a:t>User context: useful if you need additional context data to correctly process the success callback</a:t>
            </a:r>
          </a:p>
          <a:p>
            <a:pPr lvl="1"/>
            <a:endParaRPr lang="en-US" dirty="0"/>
          </a:p>
        </p:txBody>
      </p:sp>
    </p:spTree>
    <p:extLst>
      <p:ext uri="{BB962C8B-B14F-4D97-AF65-F5344CB8AC3E}">
        <p14:creationId xmlns:p14="http://schemas.microsoft.com/office/powerpoint/2010/main" val="11286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372600" cy="1066800"/>
          </a:xfrm>
        </p:spPr>
        <p:txBody>
          <a:bodyPr/>
          <a:lstStyle/>
          <a:p>
            <a:r>
              <a:rPr lang="en-US" dirty="0"/>
              <a:t>Exchanging Complex Objects in Web Services</a:t>
            </a:r>
          </a:p>
        </p:txBody>
      </p:sp>
      <p:sp>
        <p:nvSpPr>
          <p:cNvPr id="3" name="Content Placeholder 2"/>
          <p:cNvSpPr>
            <a:spLocks noGrp="1"/>
          </p:cNvSpPr>
          <p:nvPr>
            <p:ph idx="1"/>
          </p:nvPr>
        </p:nvSpPr>
        <p:spPr>
          <a:xfrm>
            <a:off x="1065212" y="1600200"/>
            <a:ext cx="8686801" cy="4953000"/>
          </a:xfrm>
        </p:spPr>
        <p:txBody>
          <a:bodyPr>
            <a:normAutofit/>
          </a:bodyPr>
          <a:lstStyle/>
          <a:p>
            <a:r>
              <a:rPr lang="en-US" dirty="0"/>
              <a:t>Suppose we have a method that returns a List of a complex Object, for example:</a:t>
            </a:r>
          </a:p>
          <a:p>
            <a:endParaRPr lang="en-US" dirty="0"/>
          </a:p>
          <a:p>
            <a:pPr marL="548640" lvl="2" indent="0">
              <a:spcBef>
                <a:spcPts val="0"/>
              </a:spcBef>
              <a:buNone/>
            </a:pPr>
            <a:r>
              <a:rPr lang="en-US" sz="1200" dirty="0"/>
              <a:t>[</a:t>
            </a:r>
            <a:r>
              <a:rPr lang="en-US" sz="1200" dirty="0" err="1"/>
              <a:t>ServiceContract</a:t>
            </a:r>
            <a:r>
              <a:rPr lang="en-US" sz="1200" dirty="0"/>
              <a:t>(Namespace = "")]</a:t>
            </a:r>
          </a:p>
          <a:p>
            <a:pPr marL="548640" lvl="2" indent="0">
              <a:spcBef>
                <a:spcPts val="0"/>
              </a:spcBef>
              <a:buNone/>
            </a:pPr>
            <a:r>
              <a:rPr lang="en-US" sz="1200" dirty="0"/>
              <a:t>[</a:t>
            </a:r>
            <a:r>
              <a:rPr lang="en-US" sz="1200" dirty="0" err="1"/>
              <a:t>AspNetCompatibilityRequirements</a:t>
            </a:r>
            <a:r>
              <a:rPr lang="en-US" sz="1200" dirty="0"/>
              <a:t>(</a:t>
            </a:r>
          </a:p>
          <a:p>
            <a:pPr marL="548640" lvl="2" indent="0">
              <a:spcBef>
                <a:spcPts val="0"/>
              </a:spcBef>
              <a:buNone/>
            </a:pPr>
            <a:r>
              <a:rPr lang="en-US" sz="1200" dirty="0" err="1"/>
              <a:t>RequirementsMode</a:t>
            </a:r>
            <a:r>
              <a:rPr lang="en-US" sz="1200" dirty="0"/>
              <a:t> = </a:t>
            </a:r>
            <a:r>
              <a:rPr lang="en-US" sz="1200" dirty="0" err="1"/>
              <a:t>AspNetCompatibilityRequirementsMode.Allowed</a:t>
            </a:r>
            <a:r>
              <a:rPr lang="en-US" sz="1200" dirty="0"/>
              <a:t>)]</a:t>
            </a:r>
          </a:p>
          <a:p>
            <a:pPr marL="548640" lvl="2" indent="0">
              <a:spcBef>
                <a:spcPts val="0"/>
              </a:spcBef>
              <a:buNone/>
            </a:pPr>
            <a:r>
              <a:rPr lang="en-US" sz="1200" dirty="0"/>
              <a:t>public class </a:t>
            </a:r>
            <a:r>
              <a:rPr lang="en-US" sz="1200" dirty="0" err="1"/>
              <a:t>ReviewsService</a:t>
            </a:r>
            <a:endParaRPr lang="en-US" sz="1200" dirty="0"/>
          </a:p>
          <a:p>
            <a:pPr marL="548640" lvl="2" indent="0">
              <a:spcBef>
                <a:spcPts val="0"/>
              </a:spcBef>
              <a:buNone/>
            </a:pPr>
            <a:r>
              <a:rPr lang="en-US" sz="1200" dirty="0"/>
              <a:t>{</a:t>
            </a:r>
          </a:p>
          <a:p>
            <a:pPr marL="731520" lvl="3" indent="0">
              <a:spcBef>
                <a:spcPts val="0"/>
              </a:spcBef>
              <a:buNone/>
            </a:pPr>
            <a:r>
              <a:rPr lang="en-US" sz="1200" dirty="0"/>
              <a:t>[</a:t>
            </a:r>
            <a:r>
              <a:rPr lang="en-US" sz="1200" dirty="0" err="1"/>
              <a:t>OperationContract</a:t>
            </a:r>
            <a:r>
              <a:rPr lang="en-US" sz="1200" dirty="0"/>
              <a:t>]</a:t>
            </a:r>
          </a:p>
          <a:p>
            <a:pPr marL="731520" lvl="3" indent="0">
              <a:spcBef>
                <a:spcPts val="0"/>
              </a:spcBef>
              <a:buNone/>
            </a:pPr>
            <a:r>
              <a:rPr lang="en-US" sz="1200" dirty="0"/>
              <a:t>public List&lt;Review&gt; </a:t>
            </a:r>
            <a:r>
              <a:rPr lang="en-US" sz="1200" dirty="0" err="1"/>
              <a:t>GetLatestReviews</a:t>
            </a:r>
            <a:r>
              <a:rPr lang="en-US" sz="1200" dirty="0"/>
              <a:t>()</a:t>
            </a:r>
          </a:p>
          <a:p>
            <a:pPr marL="731520" lvl="3" indent="0">
              <a:spcBef>
                <a:spcPts val="0"/>
              </a:spcBef>
              <a:buNone/>
            </a:pPr>
            <a:r>
              <a:rPr lang="en-US" sz="1200" dirty="0"/>
              <a:t>{</a:t>
            </a:r>
          </a:p>
          <a:p>
            <a:pPr marL="731520" lvl="3" indent="0">
              <a:spcBef>
                <a:spcPts val="0"/>
              </a:spcBef>
              <a:buNone/>
            </a:pPr>
            <a:r>
              <a:rPr lang="en-US" sz="1200" dirty="0"/>
              <a:t>  List&lt;Review&gt; temp = new List&lt;Review&gt;()</a:t>
            </a:r>
          </a:p>
          <a:p>
            <a:pPr marL="731520" lvl="3" indent="0">
              <a:spcBef>
                <a:spcPts val="0"/>
              </a:spcBef>
              <a:buNone/>
            </a:pPr>
            <a:r>
              <a:rPr lang="en-US" sz="1200" dirty="0"/>
              <a:t>  {</a:t>
            </a:r>
          </a:p>
          <a:p>
            <a:pPr marL="731520" lvl="3" indent="0">
              <a:spcBef>
                <a:spcPts val="0"/>
              </a:spcBef>
              <a:buNone/>
            </a:pPr>
            <a:r>
              <a:rPr lang="en-US" sz="1200" dirty="0"/>
              <a:t>    new Review() {Id = 1, Title = "21st Century Breakdown by Green Day"},</a:t>
            </a:r>
          </a:p>
          <a:p>
            <a:pPr marL="731520" lvl="3" indent="0">
              <a:spcBef>
                <a:spcPts val="0"/>
              </a:spcBef>
              <a:buNone/>
            </a:pPr>
            <a:r>
              <a:rPr lang="en-US" sz="1200" dirty="0"/>
              <a:t>    new Review() {Id = 2, Title = "Sonic Youth: Daydream Nation live in Roundhouse, London"}</a:t>
            </a:r>
          </a:p>
          <a:p>
            <a:pPr marL="731520" lvl="3" indent="0">
              <a:spcBef>
                <a:spcPts val="0"/>
              </a:spcBef>
              <a:buNone/>
            </a:pPr>
            <a:r>
              <a:rPr lang="en-US" sz="1200" dirty="0"/>
              <a:t>  };</a:t>
            </a:r>
          </a:p>
          <a:p>
            <a:pPr marL="731520" lvl="3" indent="0">
              <a:spcBef>
                <a:spcPts val="0"/>
              </a:spcBef>
              <a:buNone/>
            </a:pPr>
            <a:r>
              <a:rPr lang="en-US" sz="1200" dirty="0"/>
              <a:t>  return temp;</a:t>
            </a:r>
          </a:p>
          <a:p>
            <a:pPr marL="731520" lvl="3" indent="0">
              <a:spcBef>
                <a:spcPts val="0"/>
              </a:spcBef>
              <a:buNone/>
            </a:pPr>
            <a:r>
              <a:rPr lang="en-US" sz="1200" dirty="0"/>
              <a:t>}</a:t>
            </a:r>
          </a:p>
          <a:p>
            <a:pPr marL="548640" lvl="2" indent="0">
              <a:spcBef>
                <a:spcPts val="0"/>
              </a:spcBef>
              <a:buNone/>
            </a:pPr>
            <a:r>
              <a:rPr lang="en-US" sz="1200" dirty="0"/>
              <a:t>}</a:t>
            </a:r>
          </a:p>
          <a:p>
            <a:pPr marL="548640" lvl="2" indent="0">
              <a:spcBef>
                <a:spcPts val="0"/>
              </a:spcBef>
              <a:buNone/>
            </a:pPr>
            <a:endParaRPr lang="en-US" sz="1200" dirty="0"/>
          </a:p>
          <a:p>
            <a:pPr marL="548640" lvl="2" indent="0">
              <a:spcBef>
                <a:spcPts val="0"/>
              </a:spcBef>
              <a:buNone/>
            </a:pPr>
            <a:r>
              <a:rPr lang="en-US" sz="1200" dirty="0"/>
              <a:t>public class Review</a:t>
            </a:r>
          </a:p>
          <a:p>
            <a:pPr marL="548640" lvl="2" indent="0">
              <a:spcBef>
                <a:spcPts val="0"/>
              </a:spcBef>
              <a:buNone/>
            </a:pPr>
            <a:r>
              <a:rPr lang="en-US" sz="1200" dirty="0"/>
              <a:t>{</a:t>
            </a:r>
          </a:p>
          <a:p>
            <a:pPr marL="548640" lvl="2" indent="0">
              <a:spcBef>
                <a:spcPts val="0"/>
              </a:spcBef>
              <a:buNone/>
            </a:pPr>
            <a:r>
              <a:rPr lang="en-US" sz="1200" dirty="0"/>
              <a:t>  public </a:t>
            </a:r>
            <a:r>
              <a:rPr lang="en-US" sz="1200" dirty="0" err="1"/>
              <a:t>int</a:t>
            </a:r>
            <a:r>
              <a:rPr lang="en-US" sz="1200" dirty="0"/>
              <a:t> Id { get; set; }</a:t>
            </a:r>
          </a:p>
          <a:p>
            <a:pPr marL="548640" lvl="2" indent="0">
              <a:spcBef>
                <a:spcPts val="0"/>
              </a:spcBef>
              <a:buNone/>
            </a:pPr>
            <a:r>
              <a:rPr lang="en-US" sz="1200" dirty="0"/>
              <a:t>  public string Title { get; set; }</a:t>
            </a:r>
          </a:p>
          <a:p>
            <a:pPr marL="548640" lvl="2" indent="0">
              <a:spcBef>
                <a:spcPts val="0"/>
              </a:spcBef>
              <a:buNone/>
            </a:pPr>
            <a:r>
              <a:rPr lang="en-US" sz="1200" dirty="0"/>
              <a:t>}</a:t>
            </a:r>
          </a:p>
        </p:txBody>
      </p:sp>
    </p:spTree>
    <p:extLst>
      <p:ext uri="{BB962C8B-B14F-4D97-AF65-F5344CB8AC3E}">
        <p14:creationId xmlns:p14="http://schemas.microsoft.com/office/powerpoint/2010/main" val="38006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372600" cy="1066800"/>
          </a:xfrm>
        </p:spPr>
        <p:txBody>
          <a:bodyPr/>
          <a:lstStyle/>
          <a:p>
            <a:r>
              <a:rPr lang="en-US" dirty="0"/>
              <a:t>Exchanging Complex Objects in Web Services</a:t>
            </a:r>
          </a:p>
        </p:txBody>
      </p:sp>
      <p:sp>
        <p:nvSpPr>
          <p:cNvPr id="3" name="Content Placeholder 2"/>
          <p:cNvSpPr>
            <a:spLocks noGrp="1"/>
          </p:cNvSpPr>
          <p:nvPr>
            <p:ph idx="1"/>
          </p:nvPr>
        </p:nvSpPr>
        <p:spPr/>
        <p:txBody>
          <a:bodyPr>
            <a:normAutofit fontScale="92500" lnSpcReduction="10000"/>
          </a:bodyPr>
          <a:lstStyle/>
          <a:p>
            <a:r>
              <a:rPr lang="en-US" dirty="0"/>
              <a:t>This method will return a List of type Review.</a:t>
            </a:r>
          </a:p>
          <a:p>
            <a:r>
              <a:rPr lang="en-US" dirty="0"/>
              <a:t>On the client side </a:t>
            </a:r>
            <a:r>
              <a:rPr lang="en-US" dirty="0" err="1"/>
              <a:t>javascript</a:t>
            </a:r>
            <a:r>
              <a:rPr lang="en-US" dirty="0"/>
              <a:t> we can use a for loop and refer to each item in the list by an index.</a:t>
            </a:r>
          </a:p>
          <a:p>
            <a:endParaRPr lang="en-US" dirty="0"/>
          </a:p>
          <a:p>
            <a:pPr marL="45720" indent="0">
              <a:spcBef>
                <a:spcPts val="0"/>
              </a:spcBef>
              <a:buNone/>
            </a:pPr>
            <a:r>
              <a:rPr lang="en-US" sz="1400" dirty="0"/>
              <a:t>function </a:t>
            </a:r>
            <a:r>
              <a:rPr lang="en-US" sz="1400" dirty="0" err="1"/>
              <a:t>getLatestReviewsCallback</a:t>
            </a:r>
            <a:r>
              <a:rPr lang="en-US" sz="1400" dirty="0"/>
              <a:t>(result)</a:t>
            </a:r>
          </a:p>
          <a:p>
            <a:pPr marL="45720" indent="0">
              <a:spcBef>
                <a:spcPts val="0"/>
              </a:spcBef>
              <a:buNone/>
            </a:pPr>
            <a:r>
              <a:rPr lang="en-US" sz="1400" dirty="0"/>
              <a:t>{</a:t>
            </a:r>
          </a:p>
          <a:p>
            <a:pPr marL="45720" indent="0">
              <a:spcBef>
                <a:spcPts val="0"/>
              </a:spcBef>
              <a:buNone/>
            </a:pPr>
            <a:r>
              <a:rPr lang="en-US" sz="1400" dirty="0"/>
              <a:t>    </a:t>
            </a:r>
            <a:r>
              <a:rPr lang="en-US" sz="1400" dirty="0" err="1"/>
              <a:t>var</a:t>
            </a:r>
            <a:r>
              <a:rPr lang="en-US" sz="1400" dirty="0"/>
              <a:t> </a:t>
            </a:r>
            <a:r>
              <a:rPr lang="en-US" sz="1400" dirty="0" err="1"/>
              <a:t>listItems</a:t>
            </a:r>
            <a:r>
              <a:rPr lang="en-US" sz="1400" dirty="0"/>
              <a:t> = '';</a:t>
            </a:r>
          </a:p>
          <a:p>
            <a:pPr marL="45720" indent="0">
              <a:spcBef>
                <a:spcPts val="0"/>
              </a:spcBef>
              <a:buNone/>
            </a:pPr>
            <a:r>
              <a:rPr lang="nn-NO" sz="1400" dirty="0"/>
              <a:t>    for (i = 0; i &lt; result.length; i++)</a:t>
            </a:r>
          </a:p>
          <a:p>
            <a:pPr marL="45720" indent="0">
              <a:spcBef>
                <a:spcPts val="0"/>
              </a:spcBef>
              <a:buNone/>
            </a:pPr>
            <a:r>
              <a:rPr lang="en-US" sz="1400" dirty="0"/>
              <a:t>    {</a:t>
            </a:r>
          </a:p>
          <a:p>
            <a:pPr marL="45720" indent="0">
              <a:spcBef>
                <a:spcPts val="0"/>
              </a:spcBef>
              <a:buNone/>
            </a:pPr>
            <a:r>
              <a:rPr lang="it-IT" sz="1400" dirty="0"/>
              <a:t>      listItems += '&lt;li&gt;' + result[i].Title + '&lt;/li&gt;';</a:t>
            </a:r>
          </a:p>
          <a:p>
            <a:pPr marL="45720" indent="0">
              <a:spcBef>
                <a:spcPts val="0"/>
              </a:spcBef>
              <a:buNone/>
            </a:pPr>
            <a:r>
              <a:rPr lang="en-US" sz="1400" dirty="0"/>
              <a:t>    }</a:t>
            </a:r>
          </a:p>
          <a:p>
            <a:pPr marL="45720" indent="0">
              <a:spcBef>
                <a:spcPts val="0"/>
              </a:spcBef>
              <a:buNone/>
            </a:pPr>
            <a:r>
              <a:rPr lang="en-US" sz="1400" dirty="0"/>
              <a:t>    </a:t>
            </a:r>
            <a:r>
              <a:rPr lang="en-US" sz="1400" dirty="0" err="1"/>
              <a:t>document.getElementById</a:t>
            </a:r>
            <a:r>
              <a:rPr lang="en-US" sz="1400" dirty="0"/>
              <a:t>('Reviews').</a:t>
            </a:r>
            <a:r>
              <a:rPr lang="en-US" sz="1400" dirty="0" err="1"/>
              <a:t>innerHTML</a:t>
            </a:r>
            <a:r>
              <a:rPr lang="en-US" sz="1400" dirty="0"/>
              <a:t> = </a:t>
            </a:r>
            <a:r>
              <a:rPr lang="en-US" sz="1400" dirty="0" err="1"/>
              <a:t>listItems</a:t>
            </a:r>
            <a:r>
              <a:rPr lang="en-US" sz="1400" dirty="0"/>
              <a:t>;</a:t>
            </a:r>
          </a:p>
          <a:p>
            <a:pPr marL="45720" indent="0">
              <a:spcBef>
                <a:spcPts val="0"/>
              </a:spcBef>
              <a:buNone/>
            </a:pPr>
            <a:r>
              <a:rPr lang="en-US" sz="1400" dirty="0"/>
              <a:t>} </a:t>
            </a:r>
          </a:p>
          <a:p>
            <a:pPr marL="45720" indent="0">
              <a:spcBef>
                <a:spcPts val="0"/>
              </a:spcBef>
              <a:buNone/>
            </a:pPr>
            <a:endParaRPr lang="en-US" sz="1400" dirty="0"/>
          </a:p>
          <a:p>
            <a:r>
              <a:rPr lang="en-US" dirty="0"/>
              <a:t>To get the object to the client, WCF </a:t>
            </a:r>
            <a:r>
              <a:rPr lang="en-US" i="1" dirty="0"/>
              <a:t>serializes </a:t>
            </a:r>
            <a:r>
              <a:rPr lang="en-US" dirty="0"/>
              <a:t>the collection of reviews into </a:t>
            </a:r>
            <a:r>
              <a:rPr lang="en-US" i="1" dirty="0"/>
              <a:t>JavaScript Object Notation </a:t>
            </a:r>
            <a:r>
              <a:rPr lang="en-US" dirty="0"/>
              <a:t>(</a:t>
            </a:r>
            <a:r>
              <a:rPr lang="en-US" i="1" dirty="0"/>
              <a:t>JSON</a:t>
            </a:r>
            <a:r>
              <a:rPr lang="en-US" dirty="0"/>
              <a:t>) — a string representation of your objects that can be used directly in your JavaScript code.</a:t>
            </a:r>
          </a:p>
        </p:txBody>
      </p:sp>
    </p:spTree>
    <p:extLst>
      <p:ext uri="{BB962C8B-B14F-4D97-AF65-F5344CB8AC3E}">
        <p14:creationId xmlns:p14="http://schemas.microsoft.com/office/powerpoint/2010/main" val="214248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525000" cy="1066800"/>
          </a:xfrm>
        </p:spPr>
        <p:txBody>
          <a:bodyPr/>
          <a:lstStyle/>
          <a:p>
            <a:r>
              <a:rPr lang="en-US" dirty="0"/>
              <a:t>Exchanging Complex Objects in Web Services</a:t>
            </a:r>
          </a:p>
        </p:txBody>
      </p:sp>
      <p:sp>
        <p:nvSpPr>
          <p:cNvPr id="3" name="Content Placeholder 2"/>
          <p:cNvSpPr>
            <a:spLocks noGrp="1"/>
          </p:cNvSpPr>
          <p:nvPr>
            <p:ph idx="1"/>
          </p:nvPr>
        </p:nvSpPr>
        <p:spPr/>
        <p:txBody>
          <a:bodyPr/>
          <a:lstStyle/>
          <a:p>
            <a:r>
              <a:rPr lang="en-US" dirty="0"/>
              <a:t>The JSON representation of the data coming over from the previous method would be:</a:t>
            </a:r>
          </a:p>
          <a:p>
            <a:endParaRPr lang="en-US" dirty="0"/>
          </a:p>
          <a:p>
            <a:pPr marL="45720" indent="0">
              <a:buNone/>
            </a:pPr>
            <a:r>
              <a:rPr lang="en-US" dirty="0"/>
              <a:t>{"d":[{"__</a:t>
            </a:r>
            <a:r>
              <a:rPr lang="en-US" dirty="0" err="1"/>
              <a:t>type":"Review</a:t>
            </a:r>
            <a:r>
              <a:rPr lang="en-US" dirty="0"/>
              <a:t>:#","Id":1,"Title":"21st Century Breakdown</a:t>
            </a:r>
          </a:p>
          <a:p>
            <a:pPr marL="45720" indent="0">
              <a:buNone/>
            </a:pPr>
            <a:r>
              <a:rPr lang="en-US" dirty="0"/>
              <a:t>by Green Day"},{"__</a:t>
            </a:r>
            <a:r>
              <a:rPr lang="en-US" dirty="0" err="1"/>
              <a:t>type":"Review</a:t>
            </a:r>
            <a:r>
              <a:rPr lang="en-US" dirty="0"/>
              <a:t>:#","Id":2,"Title":</a:t>
            </a:r>
          </a:p>
          <a:p>
            <a:pPr marL="45720" indent="0">
              <a:buNone/>
            </a:pPr>
            <a:r>
              <a:rPr lang="en-US" dirty="0"/>
              <a:t>"Sonic Youth: Daydream Nation live in Roundhouse, London"}]}</a:t>
            </a:r>
          </a:p>
        </p:txBody>
      </p:sp>
    </p:spTree>
    <p:extLst>
      <p:ext uri="{BB962C8B-B14F-4D97-AF65-F5344CB8AC3E}">
        <p14:creationId xmlns:p14="http://schemas.microsoft.com/office/powerpoint/2010/main" val="6256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JSON in Web Services</a:t>
            </a:r>
          </a:p>
        </p:txBody>
      </p:sp>
      <p:sp>
        <p:nvSpPr>
          <p:cNvPr id="3" name="Content Placeholder 2"/>
          <p:cNvSpPr>
            <a:spLocks noGrp="1"/>
          </p:cNvSpPr>
          <p:nvPr>
            <p:ph idx="1"/>
          </p:nvPr>
        </p:nvSpPr>
        <p:spPr/>
        <p:txBody>
          <a:bodyPr/>
          <a:lstStyle/>
          <a:p>
            <a:r>
              <a:rPr lang="en-US" dirty="0"/>
              <a:t>JSON is a lightweight, extremely popular format to pass Objects in the </a:t>
            </a:r>
            <a:r>
              <a:rPr lang="en-US" dirty="0" err="1"/>
              <a:t>wbe</a:t>
            </a:r>
            <a:r>
              <a:rPr lang="en-US" dirty="0"/>
              <a:t> service standard.</a:t>
            </a:r>
          </a:p>
          <a:p>
            <a:r>
              <a:rPr lang="en-US" dirty="0"/>
              <a:t>W3Schools JSON Info </a:t>
            </a:r>
            <a:r>
              <a:rPr lang="en-US" dirty="0">
                <a:hlinkClick r:id="rId2"/>
              </a:rPr>
              <a:t>http://www.w3schools.com/json/</a:t>
            </a:r>
            <a:endParaRPr lang="en-US" dirty="0"/>
          </a:p>
          <a:p>
            <a:r>
              <a:rPr lang="en-US" dirty="0"/>
              <a:t>Format looks like the following:</a:t>
            </a:r>
          </a:p>
          <a:p>
            <a:pPr lvl="1"/>
            <a:r>
              <a:rPr lang="en-US" dirty="0"/>
              <a:t>{"employees":[</a:t>
            </a:r>
            <a:br>
              <a:rPr lang="en-US" dirty="0"/>
            </a:br>
            <a:r>
              <a:rPr lang="en-US" dirty="0"/>
              <a:t>    {"</a:t>
            </a:r>
            <a:r>
              <a:rPr lang="en-US" dirty="0" err="1"/>
              <a:t>firstName</a:t>
            </a:r>
            <a:r>
              <a:rPr lang="en-US" dirty="0"/>
              <a:t>":"John", "</a:t>
            </a:r>
            <a:r>
              <a:rPr lang="en-US" dirty="0" err="1"/>
              <a:t>lastName</a:t>
            </a:r>
            <a:r>
              <a:rPr lang="en-US" dirty="0"/>
              <a:t>":"Doe"},</a:t>
            </a:r>
            <a:br>
              <a:rPr lang="en-US" dirty="0"/>
            </a:br>
            <a:r>
              <a:rPr lang="en-US" dirty="0"/>
              <a:t>    {"</a:t>
            </a:r>
            <a:r>
              <a:rPr lang="en-US" dirty="0" err="1"/>
              <a:t>firstName</a:t>
            </a:r>
            <a:r>
              <a:rPr lang="en-US" dirty="0"/>
              <a:t>":"Anna", "</a:t>
            </a:r>
            <a:r>
              <a:rPr lang="en-US" dirty="0" err="1"/>
              <a:t>lastName</a:t>
            </a:r>
            <a:r>
              <a:rPr lang="en-US" dirty="0"/>
              <a:t>":"Smith"},</a:t>
            </a:r>
            <a:br>
              <a:rPr lang="en-US" dirty="0"/>
            </a:br>
            <a:r>
              <a:rPr lang="en-US" dirty="0"/>
              <a:t>    {"</a:t>
            </a:r>
            <a:r>
              <a:rPr lang="en-US" dirty="0" err="1"/>
              <a:t>firstName</a:t>
            </a:r>
            <a:r>
              <a:rPr lang="en-US" dirty="0"/>
              <a:t>":"Peter", "</a:t>
            </a:r>
            <a:r>
              <a:rPr lang="en-US" dirty="0" err="1"/>
              <a:t>lastName</a:t>
            </a:r>
            <a:r>
              <a:rPr lang="en-US" dirty="0"/>
              <a:t>":"Jones"}</a:t>
            </a:r>
            <a:br>
              <a:rPr lang="en-US" dirty="0"/>
            </a:br>
            <a:r>
              <a:rPr lang="en-US" dirty="0"/>
              <a:t>]}</a:t>
            </a:r>
          </a:p>
          <a:p>
            <a:r>
              <a:rPr lang="en-US" dirty="0"/>
              <a:t>This represents a list of Employee Objects with the attributes </a:t>
            </a:r>
            <a:r>
              <a:rPr lang="en-US" dirty="0" err="1"/>
              <a:t>firstName</a:t>
            </a:r>
            <a:r>
              <a:rPr lang="en-US" dirty="0"/>
              <a:t> and </a:t>
            </a:r>
            <a:r>
              <a:rPr lang="en-US" dirty="0" err="1"/>
              <a:t>lastName</a:t>
            </a:r>
            <a:r>
              <a:rPr lang="en-US" dirty="0"/>
              <a:t>.</a:t>
            </a:r>
          </a:p>
        </p:txBody>
      </p:sp>
    </p:spTree>
    <p:extLst>
      <p:ext uri="{BB962C8B-B14F-4D97-AF65-F5344CB8AC3E}">
        <p14:creationId xmlns:p14="http://schemas.microsoft.com/office/powerpoint/2010/main" val="210259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Web Service</a:t>
            </a:r>
          </a:p>
        </p:txBody>
      </p:sp>
      <p:sp>
        <p:nvSpPr>
          <p:cNvPr id="3" name="Content Placeholder 2"/>
          <p:cNvSpPr>
            <a:spLocks noGrp="1"/>
          </p:cNvSpPr>
          <p:nvPr>
            <p:ph idx="1"/>
          </p:nvPr>
        </p:nvSpPr>
        <p:spPr/>
        <p:txBody>
          <a:bodyPr/>
          <a:lstStyle/>
          <a:p>
            <a:r>
              <a:rPr lang="en-US" dirty="0"/>
              <a:t>Add a new item of Template type “WCF Service Ajax –enabled”</a:t>
            </a:r>
          </a:p>
        </p:txBody>
      </p:sp>
      <p:pic>
        <p:nvPicPr>
          <p:cNvPr id="4" name="Picture 3"/>
          <p:cNvPicPr>
            <a:picLocks noChangeAspect="1"/>
          </p:cNvPicPr>
          <p:nvPr/>
        </p:nvPicPr>
        <p:blipFill>
          <a:blip r:embed="rId2"/>
          <a:stretch>
            <a:fillRect/>
          </a:stretch>
        </p:blipFill>
        <p:spPr>
          <a:xfrm>
            <a:off x="1522412" y="2286000"/>
            <a:ext cx="7053487" cy="4001318"/>
          </a:xfrm>
          <a:prstGeom prst="rect">
            <a:avLst/>
          </a:prstGeom>
        </p:spPr>
      </p:pic>
    </p:spTree>
    <p:extLst>
      <p:ext uri="{BB962C8B-B14F-4D97-AF65-F5344CB8AC3E}">
        <p14:creationId xmlns:p14="http://schemas.microsoft.com/office/powerpoint/2010/main" val="8848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Web Service</a:t>
            </a:r>
          </a:p>
        </p:txBody>
      </p:sp>
      <p:sp>
        <p:nvSpPr>
          <p:cNvPr id="3" name="Content Placeholder 2"/>
          <p:cNvSpPr>
            <a:spLocks noGrp="1"/>
          </p:cNvSpPr>
          <p:nvPr>
            <p:ph idx="1"/>
          </p:nvPr>
        </p:nvSpPr>
        <p:spPr/>
        <p:txBody>
          <a:bodyPr>
            <a:normAutofit/>
          </a:bodyPr>
          <a:lstStyle/>
          <a:p>
            <a:r>
              <a:rPr lang="en-US" dirty="0"/>
              <a:t>Open the service you added an add your method to the </a:t>
            </a:r>
            <a:r>
              <a:rPr lang="en-US" dirty="0" err="1"/>
              <a:t>codebehind</a:t>
            </a:r>
            <a:endParaRPr lang="en-US" dirty="0"/>
          </a:p>
          <a:p>
            <a:endParaRPr lang="en-US" dirty="0"/>
          </a:p>
          <a:p>
            <a:pPr marL="45720" indent="0">
              <a:spcBef>
                <a:spcPts val="0"/>
              </a:spcBef>
              <a:buNone/>
            </a:pPr>
            <a:r>
              <a:rPr lang="en-US" sz="1600" dirty="0"/>
              <a:t>public class </a:t>
            </a:r>
            <a:r>
              <a:rPr lang="en-US" sz="1600" dirty="0" err="1"/>
              <a:t>NameService</a:t>
            </a:r>
            <a:endParaRPr lang="en-US" sz="1600" dirty="0"/>
          </a:p>
          <a:p>
            <a:pPr marL="45720" indent="0">
              <a:spcBef>
                <a:spcPts val="0"/>
              </a:spcBef>
              <a:buNone/>
            </a:pPr>
            <a:r>
              <a:rPr lang="en-US" sz="1600" dirty="0"/>
              <a:t>{</a:t>
            </a:r>
          </a:p>
          <a:p>
            <a:pPr marL="365760" lvl="1" indent="0">
              <a:spcBef>
                <a:spcPts val="0"/>
              </a:spcBef>
              <a:buNone/>
            </a:pPr>
            <a:r>
              <a:rPr lang="en-US" sz="1400" dirty="0"/>
              <a:t>...</a:t>
            </a:r>
          </a:p>
          <a:p>
            <a:pPr marL="365760" lvl="1" indent="0">
              <a:spcBef>
                <a:spcPts val="0"/>
              </a:spcBef>
              <a:buNone/>
            </a:pPr>
            <a:r>
              <a:rPr lang="en-US" sz="1400" b="1" dirty="0"/>
              <a:t>[</a:t>
            </a:r>
            <a:r>
              <a:rPr lang="en-US" sz="1400" b="1" dirty="0" err="1"/>
              <a:t>OperationContract</a:t>
            </a:r>
            <a:r>
              <a:rPr lang="en-US" sz="1400" b="1" dirty="0"/>
              <a:t>]</a:t>
            </a:r>
          </a:p>
          <a:p>
            <a:pPr marL="365760" lvl="1" indent="0">
              <a:spcBef>
                <a:spcPts val="0"/>
              </a:spcBef>
              <a:buNone/>
            </a:pPr>
            <a:r>
              <a:rPr lang="en-US" sz="1400" b="1" dirty="0"/>
              <a:t>public string HelloWorld(string name)</a:t>
            </a:r>
          </a:p>
          <a:p>
            <a:pPr marL="365760" lvl="1" indent="0">
              <a:spcBef>
                <a:spcPts val="0"/>
              </a:spcBef>
              <a:buNone/>
            </a:pPr>
            <a:r>
              <a:rPr lang="en-US" sz="1400" b="1" dirty="0"/>
              <a:t>{</a:t>
            </a:r>
          </a:p>
          <a:p>
            <a:pPr marL="365760" lvl="1" indent="0">
              <a:spcBef>
                <a:spcPts val="0"/>
              </a:spcBef>
              <a:buNone/>
            </a:pPr>
            <a:r>
              <a:rPr lang="en-US" sz="1400" b="1" dirty="0"/>
              <a:t>return </a:t>
            </a:r>
            <a:r>
              <a:rPr lang="en-US" sz="1400" b="1" dirty="0" err="1"/>
              <a:t>string.Format</a:t>
            </a:r>
            <a:r>
              <a:rPr lang="en-US" sz="1400" b="1" dirty="0"/>
              <a:t>("Hello {0}", name);</a:t>
            </a:r>
          </a:p>
          <a:p>
            <a:pPr marL="365760" lvl="1" indent="0">
              <a:spcBef>
                <a:spcPts val="0"/>
              </a:spcBef>
              <a:buNone/>
            </a:pPr>
            <a:r>
              <a:rPr lang="en-US" sz="1400" b="1" dirty="0"/>
              <a:t>}</a:t>
            </a:r>
          </a:p>
          <a:p>
            <a:pPr marL="45720" indent="0">
              <a:spcBef>
                <a:spcPts val="0"/>
              </a:spcBef>
              <a:buNone/>
            </a:pPr>
            <a:r>
              <a:rPr lang="en-US" sz="1600" dirty="0"/>
              <a:t>}</a:t>
            </a:r>
          </a:p>
        </p:txBody>
      </p:sp>
    </p:spTree>
    <p:extLst>
      <p:ext uri="{BB962C8B-B14F-4D97-AF65-F5344CB8AC3E}">
        <p14:creationId xmlns:p14="http://schemas.microsoft.com/office/powerpoint/2010/main" val="36922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Web Service</a:t>
            </a:r>
          </a:p>
        </p:txBody>
      </p:sp>
      <p:sp>
        <p:nvSpPr>
          <p:cNvPr id="3" name="Content Placeholder 2"/>
          <p:cNvSpPr>
            <a:spLocks noGrp="1"/>
          </p:cNvSpPr>
          <p:nvPr>
            <p:ph idx="1"/>
          </p:nvPr>
        </p:nvSpPr>
        <p:spPr/>
        <p:txBody>
          <a:bodyPr/>
          <a:lstStyle/>
          <a:p>
            <a:r>
              <a:rPr lang="en-US" dirty="0"/>
              <a:t>You can review if your web service is available by browsing the URL.</a:t>
            </a:r>
          </a:p>
          <a:p>
            <a:r>
              <a:rPr lang="en-US" dirty="0"/>
              <a:t>WCF services don’t expose their metadata. This means they don’t tell the outside world how they work and how to call them.</a:t>
            </a:r>
          </a:p>
          <a:p>
            <a:endParaRPr lang="en-US" dirty="0"/>
          </a:p>
        </p:txBody>
      </p:sp>
      <p:pic>
        <p:nvPicPr>
          <p:cNvPr id="4" name="Picture 3"/>
          <p:cNvPicPr>
            <a:picLocks noChangeAspect="1"/>
          </p:cNvPicPr>
          <p:nvPr/>
        </p:nvPicPr>
        <p:blipFill>
          <a:blip r:embed="rId2"/>
          <a:stretch>
            <a:fillRect/>
          </a:stretch>
        </p:blipFill>
        <p:spPr>
          <a:xfrm>
            <a:off x="1446212" y="3048000"/>
            <a:ext cx="7467600" cy="3543465"/>
          </a:xfrm>
          <a:prstGeom prst="rect">
            <a:avLst/>
          </a:prstGeom>
        </p:spPr>
      </p:pic>
    </p:spTree>
    <p:extLst>
      <p:ext uri="{BB962C8B-B14F-4D97-AF65-F5344CB8AC3E}">
        <p14:creationId xmlns:p14="http://schemas.microsoft.com/office/powerpoint/2010/main" val="187826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a:t>
            </a:r>
            <a:r>
              <a:rPr lang="en-US" dirty="0" err="1"/>
              <a:t>ScriptManager</a:t>
            </a:r>
            <a:endParaRPr lang="en-US" dirty="0"/>
          </a:p>
        </p:txBody>
      </p:sp>
      <p:sp>
        <p:nvSpPr>
          <p:cNvPr id="3" name="Content Placeholder 2"/>
          <p:cNvSpPr>
            <a:spLocks noGrp="1"/>
          </p:cNvSpPr>
          <p:nvPr>
            <p:ph idx="1"/>
          </p:nvPr>
        </p:nvSpPr>
        <p:spPr>
          <a:xfrm>
            <a:off x="1065212" y="1828800"/>
            <a:ext cx="10058400" cy="4800600"/>
          </a:xfrm>
        </p:spPr>
        <p:txBody>
          <a:bodyPr>
            <a:normAutofit/>
          </a:bodyPr>
          <a:lstStyle/>
          <a:p>
            <a:r>
              <a:rPr lang="en-US" dirty="0"/>
              <a:t>You can add a </a:t>
            </a:r>
            <a:r>
              <a:rPr lang="en-US" dirty="0" err="1"/>
              <a:t>ScriptManager</a:t>
            </a:r>
            <a:r>
              <a:rPr lang="en-US" dirty="0"/>
              <a:t> to an individual page or to the master page so it becomes available throughout your site.</a:t>
            </a:r>
          </a:p>
          <a:p>
            <a:r>
              <a:rPr lang="en-US" dirty="0"/>
              <a:t>When using web services, you also need to tell the </a:t>
            </a:r>
            <a:r>
              <a:rPr lang="en-US" dirty="0" err="1"/>
              <a:t>ScriptManager</a:t>
            </a:r>
            <a:r>
              <a:rPr lang="en-US" dirty="0"/>
              <a:t> that you want to expose your web service to client script. You have two ways to do this:</a:t>
            </a:r>
          </a:p>
          <a:p>
            <a:pPr lvl="1"/>
            <a:r>
              <a:rPr lang="en-US" dirty="0"/>
              <a:t>In the </a:t>
            </a:r>
            <a:r>
              <a:rPr lang="en-US" dirty="0" err="1"/>
              <a:t>ScriptManager</a:t>
            </a:r>
            <a:r>
              <a:rPr lang="en-US" dirty="0"/>
              <a:t> in the master page</a:t>
            </a:r>
          </a:p>
          <a:p>
            <a:pPr lvl="1"/>
            <a:r>
              <a:rPr lang="en-US" dirty="0"/>
              <a:t>In a content page that uses the web service, using the </a:t>
            </a:r>
            <a:r>
              <a:rPr lang="en-US" dirty="0" err="1"/>
              <a:t>ScriptManagerProxy</a:t>
            </a:r>
            <a:r>
              <a:rPr lang="en-US" dirty="0"/>
              <a:t> class</a:t>
            </a:r>
          </a:p>
          <a:p>
            <a:pPr lvl="1"/>
            <a:endParaRPr lang="en-US" dirty="0"/>
          </a:p>
          <a:p>
            <a:pPr>
              <a:spcBef>
                <a:spcPts val="0"/>
              </a:spcBef>
            </a:pPr>
            <a:r>
              <a:rPr lang="en-US" dirty="0"/>
              <a:t>For example, to make the </a:t>
            </a:r>
            <a:r>
              <a:rPr lang="en-US" sz="1800" dirty="0" err="1"/>
              <a:t>NameService.svc</a:t>
            </a:r>
            <a:r>
              <a:rPr lang="en-US" sz="1800" dirty="0"/>
              <a:t> </a:t>
            </a:r>
            <a:r>
              <a:rPr lang="en-US" dirty="0"/>
              <a:t>service you created available in all</a:t>
            </a:r>
          </a:p>
          <a:p>
            <a:pPr>
              <a:spcBef>
                <a:spcPts val="0"/>
              </a:spcBef>
            </a:pPr>
            <a:r>
              <a:rPr lang="en-US" dirty="0"/>
              <a:t>pages in your site, you’d add the following highlighted code to the master page:</a:t>
            </a:r>
          </a:p>
          <a:p>
            <a:pPr>
              <a:spcBef>
                <a:spcPts val="0"/>
              </a:spcBef>
            </a:pPr>
            <a:endParaRPr lang="en-US" dirty="0"/>
          </a:p>
          <a:p>
            <a:pPr marL="548640" lvl="2" indent="0">
              <a:spcBef>
                <a:spcPts val="0"/>
              </a:spcBef>
              <a:buNone/>
            </a:pPr>
            <a:r>
              <a:rPr lang="en-US" dirty="0"/>
              <a:t>&lt;</a:t>
            </a:r>
            <a:r>
              <a:rPr lang="en-US" dirty="0" err="1"/>
              <a:t>asp:ScriptManager</a:t>
            </a:r>
            <a:r>
              <a:rPr lang="en-US" dirty="0"/>
              <a:t> ID="ScriptManager1" </a:t>
            </a:r>
            <a:r>
              <a:rPr lang="en-US" dirty="0" err="1"/>
              <a:t>runat</a:t>
            </a:r>
            <a:r>
              <a:rPr lang="en-US" dirty="0"/>
              <a:t>="server"&gt;</a:t>
            </a:r>
          </a:p>
          <a:p>
            <a:pPr marL="548640" lvl="2" indent="0">
              <a:spcBef>
                <a:spcPts val="0"/>
              </a:spcBef>
              <a:buNone/>
            </a:pPr>
            <a:r>
              <a:rPr lang="en-US" dirty="0"/>
              <a:t>  &lt;Services&gt;</a:t>
            </a:r>
          </a:p>
          <a:p>
            <a:pPr marL="548640" lvl="2" indent="0">
              <a:spcBef>
                <a:spcPts val="0"/>
              </a:spcBef>
              <a:buNone/>
            </a:pPr>
            <a:r>
              <a:rPr lang="en-US" dirty="0"/>
              <a:t>    &lt;</a:t>
            </a:r>
            <a:r>
              <a:rPr lang="en-US" dirty="0" err="1"/>
              <a:t>asp:ServiceReference</a:t>
            </a:r>
            <a:r>
              <a:rPr lang="en-US" dirty="0"/>
              <a:t> Path="~/</a:t>
            </a:r>
            <a:r>
              <a:rPr lang="en-US" dirty="0" err="1"/>
              <a:t>WebServices</a:t>
            </a:r>
            <a:r>
              <a:rPr lang="en-US" dirty="0"/>
              <a:t>/</a:t>
            </a:r>
            <a:r>
              <a:rPr lang="en-US" dirty="0" err="1"/>
              <a:t>NameService.svc</a:t>
            </a:r>
            <a:r>
              <a:rPr lang="en-US" dirty="0"/>
              <a:t>" /&gt;</a:t>
            </a:r>
          </a:p>
          <a:p>
            <a:pPr marL="548640" lvl="2" indent="0">
              <a:spcBef>
                <a:spcPts val="0"/>
              </a:spcBef>
              <a:buNone/>
            </a:pPr>
            <a:r>
              <a:rPr lang="en-US" dirty="0"/>
              <a:t>  &lt;/Services&gt;</a:t>
            </a:r>
          </a:p>
          <a:p>
            <a:pPr marL="548640" lvl="2" indent="0">
              <a:spcBef>
                <a:spcPts val="0"/>
              </a:spcBef>
              <a:buNone/>
            </a:pPr>
            <a:r>
              <a:rPr lang="en-US" dirty="0"/>
              <a:t>&lt;/</a:t>
            </a:r>
            <a:r>
              <a:rPr lang="en-US" dirty="0" err="1"/>
              <a:t>asp:ScriptManager</a:t>
            </a:r>
            <a:r>
              <a:rPr lang="en-US" dirty="0"/>
              <a:t>&gt;</a:t>
            </a:r>
          </a:p>
        </p:txBody>
      </p:sp>
    </p:spTree>
    <p:extLst>
      <p:ext uri="{BB962C8B-B14F-4D97-AF65-F5344CB8AC3E}">
        <p14:creationId xmlns:p14="http://schemas.microsoft.com/office/powerpoint/2010/main" val="34387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Response vs. Partial Response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3412" y="1836656"/>
            <a:ext cx="6934200" cy="4559256"/>
          </a:xfrm>
          <a:prstGeom prst="rect">
            <a:avLst/>
          </a:prstGeom>
        </p:spPr>
      </p:pic>
    </p:spTree>
    <p:extLst>
      <p:ext uri="{BB962C8B-B14F-4D97-AF65-F5344CB8AC3E}">
        <p14:creationId xmlns:p14="http://schemas.microsoft.com/office/powerpoint/2010/main" val="149791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a:t>
            </a:r>
            <a:r>
              <a:rPr lang="en-US" dirty="0" err="1"/>
              <a:t>ScriptManager</a:t>
            </a:r>
            <a:endParaRPr lang="en-US" dirty="0"/>
          </a:p>
        </p:txBody>
      </p:sp>
      <p:sp>
        <p:nvSpPr>
          <p:cNvPr id="3" name="Content Placeholder 2"/>
          <p:cNvSpPr>
            <a:spLocks noGrp="1"/>
          </p:cNvSpPr>
          <p:nvPr>
            <p:ph idx="1"/>
          </p:nvPr>
        </p:nvSpPr>
        <p:spPr/>
        <p:txBody>
          <a:bodyPr/>
          <a:lstStyle/>
          <a:p>
            <a:r>
              <a:rPr lang="en-US" dirty="0"/>
              <a:t>If the Master page already contains a </a:t>
            </a:r>
            <a:r>
              <a:rPr lang="en-US" dirty="0" err="1"/>
              <a:t>ScriptManager</a:t>
            </a:r>
            <a:r>
              <a:rPr lang="en-US" dirty="0"/>
              <a:t> and you want to add services on a specific page, you need to use </a:t>
            </a:r>
            <a:r>
              <a:rPr lang="en-US" dirty="0" err="1"/>
              <a:t>ScriptManagerByProxy</a:t>
            </a:r>
            <a:r>
              <a:rPr lang="en-US" dirty="0"/>
              <a:t> in the content page.</a:t>
            </a:r>
          </a:p>
          <a:p>
            <a:endParaRPr lang="en-US" dirty="0"/>
          </a:p>
          <a:p>
            <a:pPr marL="45720" indent="0">
              <a:spcBef>
                <a:spcPts val="0"/>
              </a:spcBef>
              <a:buNone/>
            </a:pPr>
            <a:r>
              <a:rPr lang="en-US" sz="1600" dirty="0"/>
              <a:t>&lt;</a:t>
            </a:r>
            <a:r>
              <a:rPr lang="en-US" sz="1600" dirty="0" err="1"/>
              <a:t>asp:ScriptManagerProxy</a:t>
            </a:r>
            <a:r>
              <a:rPr lang="en-US" sz="1600" dirty="0"/>
              <a:t> ID="ScriptManagerProxy1" </a:t>
            </a:r>
            <a:r>
              <a:rPr lang="en-US" sz="1600" dirty="0" err="1"/>
              <a:t>runat</a:t>
            </a:r>
            <a:r>
              <a:rPr lang="en-US" sz="1600" dirty="0"/>
              <a:t>="server"&gt;</a:t>
            </a:r>
          </a:p>
          <a:p>
            <a:pPr marL="45720" indent="0">
              <a:spcBef>
                <a:spcPts val="0"/>
              </a:spcBef>
              <a:buNone/>
            </a:pPr>
            <a:r>
              <a:rPr lang="en-US" sz="1600" dirty="0"/>
              <a:t>  &lt;Services&gt;</a:t>
            </a:r>
          </a:p>
          <a:p>
            <a:pPr marL="45720" indent="0">
              <a:spcBef>
                <a:spcPts val="0"/>
              </a:spcBef>
              <a:buNone/>
            </a:pPr>
            <a:r>
              <a:rPr lang="en-US" sz="1600" dirty="0"/>
              <a:t>    &lt;</a:t>
            </a:r>
            <a:r>
              <a:rPr lang="en-US" sz="1600" dirty="0" err="1"/>
              <a:t>asp:ServiceReference</a:t>
            </a:r>
            <a:r>
              <a:rPr lang="en-US" sz="1600" dirty="0"/>
              <a:t> Path="~/</a:t>
            </a:r>
            <a:r>
              <a:rPr lang="en-US" sz="1600" dirty="0" err="1"/>
              <a:t>WebServices</a:t>
            </a:r>
            <a:r>
              <a:rPr lang="en-US" sz="1600" dirty="0"/>
              <a:t>/</a:t>
            </a:r>
            <a:r>
              <a:rPr lang="en-US" sz="1600" dirty="0" err="1"/>
              <a:t>AnotherNameService.svc</a:t>
            </a:r>
            <a:r>
              <a:rPr lang="en-US" sz="1600" dirty="0"/>
              <a:t>" /&gt;</a:t>
            </a:r>
          </a:p>
          <a:p>
            <a:pPr marL="45720" indent="0">
              <a:spcBef>
                <a:spcPts val="0"/>
              </a:spcBef>
              <a:buNone/>
            </a:pPr>
            <a:r>
              <a:rPr lang="en-US" sz="1600" dirty="0"/>
              <a:t>  &lt;/Services&gt;</a:t>
            </a:r>
          </a:p>
          <a:p>
            <a:pPr marL="45720" indent="0">
              <a:spcBef>
                <a:spcPts val="0"/>
              </a:spcBef>
              <a:buNone/>
            </a:pPr>
            <a:r>
              <a:rPr lang="en-US" sz="1600" dirty="0"/>
              <a:t>&lt;/</a:t>
            </a:r>
            <a:r>
              <a:rPr lang="en-US" sz="1600" dirty="0" err="1"/>
              <a:t>asp:ScriptManagerProxy</a:t>
            </a:r>
            <a:r>
              <a:rPr lang="en-US" sz="1600" dirty="0"/>
              <a:t>&gt;</a:t>
            </a:r>
          </a:p>
          <a:p>
            <a:pPr marL="45720" indent="0">
              <a:spcBef>
                <a:spcPts val="0"/>
              </a:spcBef>
              <a:buNone/>
            </a:pPr>
            <a:endParaRPr lang="en-US" sz="1600" dirty="0"/>
          </a:p>
          <a:p>
            <a:pPr>
              <a:spcBef>
                <a:spcPts val="0"/>
              </a:spcBef>
            </a:pPr>
            <a:r>
              <a:rPr lang="en-US" dirty="0"/>
              <a:t>You should place your common web services in the Master page, so all pages inherit them, but you can create </a:t>
            </a:r>
            <a:r>
              <a:rPr lang="en-US" dirty="0" err="1"/>
              <a:t>specifc</a:t>
            </a:r>
            <a:r>
              <a:rPr lang="en-US" dirty="0"/>
              <a:t> services for specific service on by using </a:t>
            </a:r>
            <a:r>
              <a:rPr lang="en-US" dirty="0" err="1"/>
              <a:t>ScriptManagerProxy</a:t>
            </a:r>
            <a:r>
              <a:rPr lang="en-US" dirty="0"/>
              <a:t>.</a:t>
            </a:r>
          </a:p>
        </p:txBody>
      </p:sp>
    </p:spTree>
    <p:extLst>
      <p:ext uri="{BB962C8B-B14F-4D97-AF65-F5344CB8AC3E}">
        <p14:creationId xmlns:p14="http://schemas.microsoft.com/office/powerpoint/2010/main" val="390024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an error from the Web Service</a:t>
            </a:r>
          </a:p>
        </p:txBody>
      </p:sp>
      <p:sp>
        <p:nvSpPr>
          <p:cNvPr id="3" name="Content Placeholder 2"/>
          <p:cNvSpPr>
            <a:spLocks noGrp="1"/>
          </p:cNvSpPr>
          <p:nvPr>
            <p:ph idx="1"/>
          </p:nvPr>
        </p:nvSpPr>
        <p:spPr>
          <a:xfrm>
            <a:off x="1065212" y="1752600"/>
            <a:ext cx="8686801" cy="4495800"/>
          </a:xfrm>
        </p:spPr>
        <p:txBody>
          <a:bodyPr>
            <a:normAutofit/>
          </a:bodyPr>
          <a:lstStyle/>
          <a:p>
            <a:r>
              <a:rPr lang="en-US" dirty="0"/>
              <a:t>In addition to this success callback, you could add another callback method that is triggered when the web service somehow fails; for example, because the network connection is down or because the service threw an exception. </a:t>
            </a:r>
          </a:p>
          <a:p>
            <a:r>
              <a:rPr lang="en-US" dirty="0"/>
              <a:t>In that case, the call to HelloWorld would look like this:</a:t>
            </a:r>
          </a:p>
          <a:p>
            <a:pPr marL="45720" indent="0">
              <a:buNone/>
            </a:pPr>
            <a:r>
              <a:rPr lang="en-US" sz="1600" dirty="0"/>
              <a:t>NameService.HelloWorld(</a:t>
            </a:r>
            <a:r>
              <a:rPr lang="en-US" sz="1600" dirty="0" err="1"/>
              <a:t>yourName</a:t>
            </a:r>
            <a:r>
              <a:rPr lang="en-US" sz="1600" dirty="0"/>
              <a:t>, </a:t>
            </a:r>
            <a:r>
              <a:rPr lang="en-US" sz="1600" dirty="0" err="1"/>
              <a:t>helloWorldCallback</a:t>
            </a:r>
            <a:r>
              <a:rPr lang="en-US" sz="1600" dirty="0"/>
              <a:t>, </a:t>
            </a:r>
            <a:r>
              <a:rPr lang="en-US" sz="1600" dirty="0" err="1"/>
              <a:t>helloWorldErrorCallback</a:t>
            </a:r>
            <a:r>
              <a:rPr lang="en-US" sz="1600" dirty="0"/>
              <a:t>);</a:t>
            </a:r>
          </a:p>
          <a:p>
            <a:r>
              <a:rPr lang="en-US" dirty="0"/>
              <a:t>The </a:t>
            </a:r>
            <a:r>
              <a:rPr lang="en-US" dirty="0" err="1"/>
              <a:t>helloWorldErrorCallback</a:t>
            </a:r>
            <a:r>
              <a:rPr lang="en-US" dirty="0"/>
              <a:t> function could then look like this:</a:t>
            </a:r>
          </a:p>
          <a:p>
            <a:endParaRPr lang="en-US" dirty="0"/>
          </a:p>
          <a:p>
            <a:pPr marL="45720" indent="0">
              <a:spcBef>
                <a:spcPts val="0"/>
              </a:spcBef>
              <a:buNone/>
            </a:pPr>
            <a:r>
              <a:rPr lang="en-US" sz="1600" dirty="0"/>
              <a:t>function </a:t>
            </a:r>
            <a:r>
              <a:rPr lang="en-US" sz="1600" dirty="0" err="1"/>
              <a:t>helloWorldErrorCallback</a:t>
            </a:r>
            <a:r>
              <a:rPr lang="en-US" sz="1600" dirty="0"/>
              <a:t>(error)</a:t>
            </a:r>
          </a:p>
          <a:p>
            <a:pPr marL="45720" indent="0">
              <a:spcBef>
                <a:spcPts val="0"/>
              </a:spcBef>
              <a:buNone/>
            </a:pPr>
            <a:r>
              <a:rPr lang="en-US" sz="1600" dirty="0"/>
              <a:t>{</a:t>
            </a:r>
          </a:p>
          <a:p>
            <a:pPr marL="45720" indent="0">
              <a:spcBef>
                <a:spcPts val="0"/>
              </a:spcBef>
              <a:buNone/>
            </a:pPr>
            <a:r>
              <a:rPr lang="en-US" sz="1600" dirty="0"/>
              <a:t>  alert(</a:t>
            </a:r>
            <a:r>
              <a:rPr lang="en-US" sz="1600" dirty="0" err="1"/>
              <a:t>error.get_message</a:t>
            </a:r>
            <a:r>
              <a:rPr lang="en-US" sz="1600" dirty="0"/>
              <a:t>());</a:t>
            </a:r>
          </a:p>
          <a:p>
            <a:pPr marL="45720" indent="0">
              <a:spcBef>
                <a:spcPts val="0"/>
              </a:spcBef>
              <a:buNone/>
            </a:pPr>
            <a:r>
              <a:rPr lang="en-US" sz="1600" dirty="0"/>
              <a:t>}</a:t>
            </a:r>
          </a:p>
          <a:p>
            <a:pPr marL="45720" indent="0">
              <a:spcBef>
                <a:spcPts val="0"/>
              </a:spcBef>
              <a:buNone/>
            </a:pPr>
            <a:endParaRPr lang="en-US" sz="1600" dirty="0"/>
          </a:p>
          <a:p>
            <a:pPr>
              <a:spcBef>
                <a:spcPts val="0"/>
              </a:spcBef>
            </a:pPr>
            <a:r>
              <a:rPr lang="en-US" sz="1600" dirty="0"/>
              <a:t>NOTE: When debugging a web service, alert() is a great way to see what is being sent back.</a:t>
            </a:r>
          </a:p>
        </p:txBody>
      </p:sp>
    </p:spTree>
    <p:extLst>
      <p:ext uri="{BB962C8B-B14F-4D97-AF65-F5344CB8AC3E}">
        <p14:creationId xmlns:p14="http://schemas.microsoft.com/office/powerpoint/2010/main" val="137782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pPr lvl="1"/>
            <a:r>
              <a:rPr lang="en-US" dirty="0"/>
              <a:t>Learned how to use the </a:t>
            </a:r>
            <a:r>
              <a:rPr lang="en-US" dirty="0" err="1"/>
              <a:t>UpdatePanel</a:t>
            </a:r>
            <a:r>
              <a:rPr lang="en-US" dirty="0"/>
              <a:t> control to avoid page flicker</a:t>
            </a:r>
          </a:p>
          <a:p>
            <a:pPr lvl="1"/>
            <a:r>
              <a:rPr lang="en-US" dirty="0"/>
              <a:t>Understood the </a:t>
            </a:r>
            <a:r>
              <a:rPr lang="en-US" dirty="0" err="1"/>
              <a:t>ScriptManager</a:t>
            </a:r>
            <a:r>
              <a:rPr lang="en-US" dirty="0"/>
              <a:t> control that enables the Ajax functionality</a:t>
            </a:r>
          </a:p>
          <a:p>
            <a:pPr lvl="1"/>
            <a:r>
              <a:rPr lang="en-US" dirty="0"/>
              <a:t>Learned how to use the </a:t>
            </a:r>
            <a:r>
              <a:rPr lang="en-US" dirty="0" err="1"/>
              <a:t>UpdateProgress</a:t>
            </a:r>
            <a:r>
              <a:rPr lang="en-US" dirty="0"/>
              <a:t> control to notify users about progress of an Ajax operation</a:t>
            </a:r>
          </a:p>
          <a:p>
            <a:pPr lvl="1"/>
            <a:r>
              <a:rPr lang="en-US" dirty="0"/>
              <a:t>Created WCF services that are accessible by your client-side script</a:t>
            </a:r>
          </a:p>
          <a:p>
            <a:pPr lvl="1"/>
            <a:endParaRPr lang="en-US" dirty="0"/>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Flicker-Free</a:t>
            </a:r>
          </a:p>
        </p:txBody>
      </p:sp>
      <p:sp>
        <p:nvSpPr>
          <p:cNvPr id="3" name="Content Placeholder 2"/>
          <p:cNvSpPr>
            <a:spLocks noGrp="1"/>
          </p:cNvSpPr>
          <p:nvPr>
            <p:ph idx="1"/>
          </p:nvPr>
        </p:nvSpPr>
        <p:spPr/>
        <p:txBody>
          <a:bodyPr/>
          <a:lstStyle/>
          <a:p>
            <a:r>
              <a:rPr lang="en-US" dirty="0"/>
              <a:t>Now consider how the browser has to render the page.</a:t>
            </a:r>
          </a:p>
          <a:p>
            <a:r>
              <a:rPr lang="en-US" dirty="0"/>
              <a:t>The other problem from a user experience standpoint, is that the since all the existing controls are discarded and reloaded, the user experiences a “flicker” as the loading occurs.</a:t>
            </a:r>
          </a:p>
          <a:p>
            <a:r>
              <a:rPr lang="en-US" dirty="0"/>
              <a:t>This flicker causes an unattractive user experience.</a:t>
            </a:r>
          </a:p>
          <a:p>
            <a:r>
              <a:rPr lang="en-US" dirty="0"/>
              <a:t>The Ajax architecture addresses this problem as well, by quickly loading a subset of the controls on an as-needed basis.</a:t>
            </a:r>
          </a:p>
        </p:txBody>
      </p:sp>
    </p:spTree>
    <p:extLst>
      <p:ext uri="{BB962C8B-B14F-4D97-AF65-F5344CB8AC3E}">
        <p14:creationId xmlns:p14="http://schemas.microsoft.com/office/powerpoint/2010/main" val="21262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Ajax</a:t>
            </a:r>
          </a:p>
        </p:txBody>
      </p:sp>
      <p:sp>
        <p:nvSpPr>
          <p:cNvPr id="3" name="Content Placeholder 2"/>
          <p:cNvSpPr>
            <a:spLocks noGrp="1"/>
          </p:cNvSpPr>
          <p:nvPr>
            <p:ph idx="1"/>
          </p:nvPr>
        </p:nvSpPr>
        <p:spPr/>
        <p:txBody>
          <a:bodyPr>
            <a:normAutofit/>
          </a:bodyPr>
          <a:lstStyle/>
          <a:p>
            <a:r>
              <a:rPr lang="en-US" dirty="0"/>
              <a:t>An earlier form of Ajax available was the </a:t>
            </a:r>
            <a:r>
              <a:rPr lang="en-US" i="1" dirty="0" err="1"/>
              <a:t>XMLHttpRequest</a:t>
            </a:r>
            <a:r>
              <a:rPr lang="en-US" dirty="0"/>
              <a:t> Object that enabled calls to be made to the server from the client using XML to send and receive data.</a:t>
            </a:r>
          </a:p>
          <a:p>
            <a:r>
              <a:rPr lang="en-US" dirty="0"/>
              <a:t>With ASP.NET Ajax, you can:</a:t>
            </a:r>
          </a:p>
          <a:p>
            <a:pPr lvl="1"/>
            <a:r>
              <a:rPr lang="en-US" dirty="0"/>
              <a:t>Create flicker-free pages that enable you to refresh portions of the page without a full reload and without affecting other parts of the page</a:t>
            </a:r>
          </a:p>
          <a:p>
            <a:pPr lvl="1"/>
            <a:r>
              <a:rPr lang="en-US" dirty="0"/>
              <a:t>Provide feedback to your users during these page refreshes</a:t>
            </a:r>
          </a:p>
          <a:p>
            <a:pPr lvl="1"/>
            <a:r>
              <a:rPr lang="en-US" dirty="0"/>
              <a:t>Update sections of a page and call server-side code on a scheduled basis using a timer</a:t>
            </a:r>
          </a:p>
          <a:p>
            <a:pPr lvl="1"/>
            <a:r>
              <a:rPr lang="en-US" dirty="0"/>
              <a:t>Access server-side WCF and other services and work with the data they return</a:t>
            </a:r>
          </a:p>
        </p:txBody>
      </p:sp>
    </p:spTree>
    <p:extLst>
      <p:ext uri="{BB962C8B-B14F-4D97-AF65-F5344CB8AC3E}">
        <p14:creationId xmlns:p14="http://schemas.microsoft.com/office/powerpoint/2010/main" val="38929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ASP.NET Ajax</a:t>
            </a:r>
          </a:p>
        </p:txBody>
      </p:sp>
      <p:sp>
        <p:nvSpPr>
          <p:cNvPr id="3" name="Content Placeholder 2"/>
          <p:cNvSpPr>
            <a:spLocks noGrp="1"/>
          </p:cNvSpPr>
          <p:nvPr>
            <p:ph idx="1"/>
          </p:nvPr>
        </p:nvSpPr>
        <p:spPr/>
        <p:txBody>
          <a:bodyPr/>
          <a:lstStyle/>
          <a:p>
            <a:r>
              <a:rPr lang="en-US" dirty="0"/>
              <a:t>Each new ASP.NET 4.5.1 web project you create in VS is already Ajax-enabled.</a:t>
            </a:r>
          </a:p>
          <a:p>
            <a:r>
              <a:rPr lang="en-US" dirty="0"/>
              <a:t>Toolbox contains an AJAX Extensions category with a number of Ajax-related controls that you can use in your pages.</a:t>
            </a:r>
          </a:p>
          <a:p>
            <a:r>
              <a:rPr lang="en-US" dirty="0"/>
              <a:t>Controls:</a:t>
            </a:r>
          </a:p>
          <a:p>
            <a:pPr lvl="1"/>
            <a:r>
              <a:rPr lang="en-US" dirty="0" err="1"/>
              <a:t>UpdatePanel</a:t>
            </a:r>
            <a:endParaRPr lang="en-US" dirty="0"/>
          </a:p>
          <a:p>
            <a:pPr lvl="1"/>
            <a:r>
              <a:rPr lang="en-US" dirty="0" err="1"/>
              <a:t>ScriptManager</a:t>
            </a:r>
            <a:endParaRPr lang="en-US" dirty="0"/>
          </a:p>
          <a:p>
            <a:pPr lvl="1"/>
            <a:r>
              <a:rPr lang="en-US" dirty="0" err="1"/>
              <a:t>UpdateProgress</a:t>
            </a:r>
            <a:endParaRPr lang="en-US" dirty="0"/>
          </a:p>
          <a:p>
            <a:pPr lvl="1"/>
            <a:r>
              <a:rPr lang="en-US" dirty="0"/>
              <a:t>Timer</a:t>
            </a:r>
          </a:p>
          <a:p>
            <a:pPr lvl="1"/>
            <a:r>
              <a:rPr lang="en-US" dirty="0" err="1"/>
              <a:t>ScriptManagerProxy</a:t>
            </a:r>
            <a:endParaRPr lang="en-US" dirty="0"/>
          </a:p>
        </p:txBody>
      </p:sp>
      <p:pic>
        <p:nvPicPr>
          <p:cNvPr id="4" name="Picture 3"/>
          <p:cNvPicPr>
            <a:picLocks noChangeAspect="1"/>
          </p:cNvPicPr>
          <p:nvPr/>
        </p:nvPicPr>
        <p:blipFill>
          <a:blip r:embed="rId2"/>
          <a:stretch>
            <a:fillRect/>
          </a:stretch>
        </p:blipFill>
        <p:spPr>
          <a:xfrm>
            <a:off x="6094412" y="3429000"/>
            <a:ext cx="2514600" cy="2505947"/>
          </a:xfrm>
          <a:prstGeom prst="rect">
            <a:avLst/>
          </a:prstGeom>
        </p:spPr>
      </p:pic>
    </p:spTree>
    <p:extLst>
      <p:ext uri="{BB962C8B-B14F-4D97-AF65-F5344CB8AC3E}">
        <p14:creationId xmlns:p14="http://schemas.microsoft.com/office/powerpoint/2010/main" val="19829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UpdatePanel</a:t>
            </a:r>
            <a:r>
              <a:rPr lang="en-US" dirty="0"/>
              <a:t> Control</a:t>
            </a:r>
          </a:p>
        </p:txBody>
      </p:sp>
      <p:sp>
        <p:nvSpPr>
          <p:cNvPr id="3" name="Content Placeholder 2"/>
          <p:cNvSpPr>
            <a:spLocks noGrp="1"/>
          </p:cNvSpPr>
          <p:nvPr>
            <p:ph idx="1"/>
          </p:nvPr>
        </p:nvSpPr>
        <p:spPr/>
        <p:txBody>
          <a:bodyPr/>
          <a:lstStyle/>
          <a:p>
            <a:r>
              <a:rPr lang="en-US" dirty="0"/>
              <a:t>This control is wrapped around the content that you want to update and works alongside the </a:t>
            </a:r>
            <a:r>
              <a:rPr lang="en-US" dirty="0" err="1"/>
              <a:t>ScriptManager</a:t>
            </a:r>
            <a:r>
              <a:rPr lang="en-US" dirty="0"/>
              <a:t>.</a:t>
            </a:r>
          </a:p>
          <a:p>
            <a:r>
              <a:rPr lang="en-US" dirty="0"/>
              <a:t>If one of the controls within the </a:t>
            </a:r>
            <a:r>
              <a:rPr lang="en-US" dirty="0" err="1"/>
              <a:t>UpdatePanel</a:t>
            </a:r>
            <a:r>
              <a:rPr lang="en-US" dirty="0"/>
              <a:t> causes a </a:t>
            </a:r>
            <a:r>
              <a:rPr lang="en-US" dirty="0" err="1"/>
              <a:t>postback</a:t>
            </a:r>
            <a:r>
              <a:rPr lang="en-US" dirty="0"/>
              <a:t> to the server, only the content within that </a:t>
            </a:r>
            <a:r>
              <a:rPr lang="en-US" dirty="0" err="1"/>
              <a:t>UpdatePanel</a:t>
            </a:r>
            <a:r>
              <a:rPr lang="en-US" dirty="0"/>
              <a:t> is refreshed.</a:t>
            </a:r>
          </a:p>
          <a:p>
            <a:r>
              <a:rPr lang="en-US" dirty="0"/>
              <a:t>Consider the </a:t>
            </a:r>
            <a:r>
              <a:rPr lang="en-US" dirty="0" err="1"/>
              <a:t>UpdatePanel</a:t>
            </a:r>
            <a:r>
              <a:rPr lang="en-US" dirty="0"/>
              <a:t> to be a special type of container.</a:t>
            </a:r>
          </a:p>
          <a:p>
            <a:r>
              <a:rPr lang="en-US" dirty="0"/>
              <a:t>Suppose you were to add an </a:t>
            </a:r>
            <a:r>
              <a:rPr lang="en-US" dirty="0" err="1"/>
              <a:t>UpdatePanel</a:t>
            </a:r>
            <a:r>
              <a:rPr lang="en-US" dirty="0"/>
              <a:t> and then add a label and a button inside the </a:t>
            </a:r>
            <a:r>
              <a:rPr lang="en-US" dirty="0" err="1"/>
              <a:t>UpdatePanel</a:t>
            </a:r>
            <a:r>
              <a:rPr lang="en-US" dirty="0"/>
              <a:t>.</a:t>
            </a:r>
          </a:p>
        </p:txBody>
      </p:sp>
    </p:spTree>
    <p:extLst>
      <p:ext uri="{BB962C8B-B14F-4D97-AF65-F5344CB8AC3E}">
        <p14:creationId xmlns:p14="http://schemas.microsoft.com/office/powerpoint/2010/main" val="86160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UpdatePanel</a:t>
            </a:r>
            <a:r>
              <a:rPr lang="en-US" dirty="0"/>
              <a:t> Control</a:t>
            </a:r>
          </a:p>
        </p:txBody>
      </p:sp>
      <p:sp>
        <p:nvSpPr>
          <p:cNvPr id="3" name="Content Placeholder 2"/>
          <p:cNvSpPr>
            <a:spLocks noGrp="1"/>
          </p:cNvSpPr>
          <p:nvPr>
            <p:ph idx="1"/>
          </p:nvPr>
        </p:nvSpPr>
        <p:spPr/>
        <p:txBody>
          <a:bodyPr>
            <a:normAutofit/>
          </a:bodyPr>
          <a:lstStyle/>
          <a:p>
            <a:pPr>
              <a:spcBef>
                <a:spcPts val="0"/>
              </a:spcBef>
            </a:pPr>
            <a:r>
              <a:rPr lang="en-US" dirty="0"/>
              <a:t>The following would be your markup</a:t>
            </a:r>
          </a:p>
          <a:p>
            <a:pPr marL="45720" indent="0">
              <a:spcBef>
                <a:spcPts val="0"/>
              </a:spcBef>
              <a:buNone/>
            </a:pPr>
            <a:endParaRPr lang="en-US" dirty="0"/>
          </a:p>
          <a:p>
            <a:pPr marL="45720" indent="0">
              <a:spcBef>
                <a:spcPts val="0"/>
              </a:spcBef>
              <a:buNone/>
            </a:pPr>
            <a:r>
              <a:rPr lang="en-US" sz="1600" b="1" dirty="0"/>
              <a:t>&lt;</a:t>
            </a:r>
            <a:r>
              <a:rPr lang="en-US" sz="1600" b="1" dirty="0" err="1"/>
              <a:t>asp:UpdatePanel</a:t>
            </a:r>
            <a:r>
              <a:rPr lang="en-US" sz="1600" b="1" dirty="0"/>
              <a:t> </a:t>
            </a:r>
            <a:r>
              <a:rPr lang="en-US" sz="1600" b="1" dirty="0" err="1"/>
              <a:t>runat</a:t>
            </a:r>
            <a:r>
              <a:rPr lang="en-US" sz="1600" b="1" dirty="0"/>
              <a:t>="server"&gt;</a:t>
            </a:r>
          </a:p>
          <a:p>
            <a:pPr marL="45720" indent="0">
              <a:spcBef>
                <a:spcPts val="0"/>
              </a:spcBef>
              <a:buNone/>
            </a:pPr>
            <a:r>
              <a:rPr lang="en-US" sz="1600" b="1" dirty="0"/>
              <a:t>  &lt;</a:t>
            </a:r>
            <a:r>
              <a:rPr lang="en-US" sz="1600" b="1" dirty="0" err="1"/>
              <a:t>ContentTemplate</a:t>
            </a:r>
            <a:r>
              <a:rPr lang="en-US" sz="1600" b="1" dirty="0"/>
              <a:t>&gt;</a:t>
            </a:r>
          </a:p>
          <a:p>
            <a:pPr marL="45720" indent="0">
              <a:spcBef>
                <a:spcPts val="0"/>
              </a:spcBef>
              <a:buNone/>
            </a:pPr>
            <a:r>
              <a:rPr lang="sv-SE" sz="1600" dirty="0"/>
              <a:t>    &lt;asp:Label ID="Label1" runat="server"&gt;&lt;/asp:Label&gt;</a:t>
            </a:r>
          </a:p>
          <a:p>
            <a:pPr marL="45720" indent="0">
              <a:spcBef>
                <a:spcPts val="0"/>
              </a:spcBef>
              <a:buNone/>
            </a:pPr>
            <a:r>
              <a:rPr lang="en-US" sz="1600" dirty="0"/>
              <a:t>    &lt;</a:t>
            </a:r>
            <a:r>
              <a:rPr lang="en-US" sz="1600" dirty="0" err="1"/>
              <a:t>asp:Button</a:t>
            </a:r>
            <a:r>
              <a:rPr lang="en-US" sz="1600" dirty="0"/>
              <a:t> ID="Button1" </a:t>
            </a:r>
            <a:r>
              <a:rPr lang="en-US" sz="1600" dirty="0" err="1"/>
              <a:t>runat</a:t>
            </a:r>
            <a:r>
              <a:rPr lang="en-US" sz="1600" dirty="0"/>
              <a:t>="server" Text="Button" /&gt;</a:t>
            </a:r>
          </a:p>
          <a:p>
            <a:pPr marL="45720" indent="0">
              <a:spcBef>
                <a:spcPts val="0"/>
              </a:spcBef>
              <a:buNone/>
            </a:pPr>
            <a:r>
              <a:rPr lang="en-US" sz="1600" b="1" dirty="0"/>
              <a:t>  &lt;/</a:t>
            </a:r>
            <a:r>
              <a:rPr lang="en-US" sz="1600" b="1" dirty="0" err="1"/>
              <a:t>ContentTemplate</a:t>
            </a:r>
            <a:r>
              <a:rPr lang="en-US" sz="1600" b="1" dirty="0"/>
              <a:t>&gt;</a:t>
            </a:r>
          </a:p>
          <a:p>
            <a:pPr marL="45720" indent="0">
              <a:spcBef>
                <a:spcPts val="0"/>
              </a:spcBef>
              <a:buNone/>
            </a:pPr>
            <a:r>
              <a:rPr lang="en-US" sz="1600" b="1" dirty="0"/>
              <a:t>&lt;/</a:t>
            </a:r>
            <a:r>
              <a:rPr lang="en-US" sz="1600" b="1" dirty="0" err="1"/>
              <a:t>asp:UpdatePanel</a:t>
            </a:r>
            <a:r>
              <a:rPr lang="en-US" sz="1600" b="1" dirty="0"/>
              <a:t>&gt;</a:t>
            </a:r>
          </a:p>
          <a:p>
            <a:pPr marL="45720" indent="0">
              <a:spcBef>
                <a:spcPts val="0"/>
              </a:spcBef>
              <a:buNone/>
            </a:pPr>
            <a:endParaRPr lang="en-US" sz="1600" b="1" dirty="0"/>
          </a:p>
          <a:p>
            <a:pPr>
              <a:spcBef>
                <a:spcPts val="0"/>
              </a:spcBef>
            </a:pPr>
            <a:r>
              <a:rPr lang="en-US" dirty="0"/>
              <a:t>In addition, you need to add a </a:t>
            </a:r>
            <a:r>
              <a:rPr lang="en-US" dirty="0" err="1"/>
              <a:t>ScriptManager</a:t>
            </a:r>
            <a:r>
              <a:rPr lang="en-US" dirty="0"/>
              <a:t> control</a:t>
            </a:r>
          </a:p>
          <a:p>
            <a:pPr>
              <a:spcBef>
                <a:spcPts val="0"/>
              </a:spcBef>
            </a:pPr>
            <a:endParaRPr lang="en-US" dirty="0"/>
          </a:p>
          <a:p>
            <a:pPr marL="45720" indent="0">
              <a:spcBef>
                <a:spcPts val="0"/>
              </a:spcBef>
              <a:buNone/>
            </a:pPr>
            <a:r>
              <a:rPr lang="en-US" sz="1500" dirty="0"/>
              <a:t>&lt;</a:t>
            </a:r>
            <a:r>
              <a:rPr lang="en-US" sz="1500" dirty="0" err="1"/>
              <a:t>asp:Content</a:t>
            </a:r>
            <a:r>
              <a:rPr lang="en-US" sz="1500" dirty="0"/>
              <a:t> ID="Content2" </a:t>
            </a:r>
            <a:r>
              <a:rPr lang="en-US" sz="1500" dirty="0" err="1"/>
              <a:t>ContentPlaceHolderID</a:t>
            </a:r>
            <a:r>
              <a:rPr lang="en-US" sz="1500" dirty="0"/>
              <a:t>="</a:t>
            </a:r>
            <a:r>
              <a:rPr lang="en-US" sz="1500" dirty="0" err="1"/>
              <a:t>cpMainContent</a:t>
            </a:r>
            <a:r>
              <a:rPr lang="en-US" sz="1500" dirty="0"/>
              <a:t>" </a:t>
            </a:r>
            <a:r>
              <a:rPr lang="en-US" sz="1500" dirty="0" err="1"/>
              <a:t>runat</a:t>
            </a:r>
            <a:r>
              <a:rPr lang="en-US" sz="1500" dirty="0"/>
              <a:t>="Server"&gt;</a:t>
            </a:r>
          </a:p>
          <a:p>
            <a:pPr marL="45720" indent="0">
              <a:spcBef>
                <a:spcPts val="0"/>
              </a:spcBef>
              <a:buNone/>
            </a:pPr>
            <a:r>
              <a:rPr lang="en-US" sz="1500" b="1" dirty="0"/>
              <a:t>&lt;</a:t>
            </a:r>
            <a:r>
              <a:rPr lang="en-US" sz="1500" b="1" dirty="0" err="1"/>
              <a:t>asp:ScriptManager</a:t>
            </a:r>
            <a:r>
              <a:rPr lang="en-US" sz="1500" b="1" dirty="0"/>
              <a:t> ID="ScriptManager1" </a:t>
            </a:r>
            <a:r>
              <a:rPr lang="en-US" sz="1500" b="1" dirty="0" err="1"/>
              <a:t>runat</a:t>
            </a:r>
            <a:r>
              <a:rPr lang="en-US" sz="1500" b="1" dirty="0"/>
              <a:t>="server"&gt;&lt;/</a:t>
            </a:r>
            <a:r>
              <a:rPr lang="en-US" sz="1500" b="1" dirty="0" err="1"/>
              <a:t>asp:ScriptManager</a:t>
            </a:r>
            <a:r>
              <a:rPr lang="en-US" sz="1500" b="1" dirty="0"/>
              <a:t>&gt;</a:t>
            </a:r>
          </a:p>
          <a:p>
            <a:pPr marL="45720" indent="0">
              <a:spcBef>
                <a:spcPts val="0"/>
              </a:spcBef>
              <a:buNone/>
            </a:pPr>
            <a:r>
              <a:rPr lang="en-US" sz="1500" dirty="0"/>
              <a:t>&lt;</a:t>
            </a:r>
            <a:r>
              <a:rPr lang="en-US" sz="1500" dirty="0" err="1"/>
              <a:t>asp:UpdatePanel</a:t>
            </a:r>
            <a:r>
              <a:rPr lang="en-US" sz="1500" dirty="0"/>
              <a:t> </a:t>
            </a:r>
            <a:r>
              <a:rPr lang="en-US" sz="1500" dirty="0" err="1"/>
              <a:t>runat</a:t>
            </a:r>
            <a:r>
              <a:rPr lang="en-US" sz="1500" dirty="0"/>
              <a:t>="server"&gt;</a:t>
            </a:r>
          </a:p>
        </p:txBody>
      </p:sp>
    </p:spTree>
    <p:extLst>
      <p:ext uri="{BB962C8B-B14F-4D97-AF65-F5344CB8AC3E}">
        <p14:creationId xmlns:p14="http://schemas.microsoft.com/office/powerpoint/2010/main" val="23237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2821</Words>
  <Application>Microsoft Office PowerPoint</Application>
  <PresentationFormat>Custom</PresentationFormat>
  <Paragraphs>332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Franklin Gothic Medium</vt:lpstr>
      <vt:lpstr>Wingdings</vt:lpstr>
      <vt:lpstr>Business Contrast 16x9</vt:lpstr>
      <vt:lpstr>Chapter 10</vt:lpstr>
      <vt:lpstr>Objectives</vt:lpstr>
      <vt:lpstr>Introducing AJAX</vt:lpstr>
      <vt:lpstr>Full Response vs. Partial Response</vt:lpstr>
      <vt:lpstr>Flicker-Free</vt:lpstr>
      <vt:lpstr>ASP.NET Ajax</vt:lpstr>
      <vt:lpstr>Using ASP.NET Ajax</vt:lpstr>
      <vt:lpstr>The UpdatePanel Control</vt:lpstr>
      <vt:lpstr>The UpdatePanel Control</vt:lpstr>
      <vt:lpstr>The UpdatePanel Control</vt:lpstr>
      <vt:lpstr>The UpdatePanel and ScriptManager</vt:lpstr>
      <vt:lpstr>Common UpdatePanel properties</vt:lpstr>
      <vt:lpstr>Common UpdatePanel Properties</vt:lpstr>
      <vt:lpstr>Things to Remember: UpdatePanel</vt:lpstr>
      <vt:lpstr>ScriptManager Control</vt:lpstr>
      <vt:lpstr>ScriptManager Properties</vt:lpstr>
      <vt:lpstr>ScriptManager Properties</vt:lpstr>
      <vt:lpstr>ScriptManager Properties</vt:lpstr>
      <vt:lpstr>UpdateProgress Control</vt:lpstr>
      <vt:lpstr>UpdateProgress Control</vt:lpstr>
      <vt:lpstr>UpdateProgress Control</vt:lpstr>
      <vt:lpstr>Timer Control</vt:lpstr>
      <vt:lpstr>Timer Control</vt:lpstr>
      <vt:lpstr>Web Services in AJAX Websites</vt:lpstr>
      <vt:lpstr>Web Services in AJAX Websites</vt:lpstr>
      <vt:lpstr>Web Services in AJAX Websites</vt:lpstr>
      <vt:lpstr>Web Service in AJAX Websites. </vt:lpstr>
      <vt:lpstr>Calling the service from the Client Side</vt:lpstr>
      <vt:lpstr>Calling the service from the Client Side</vt:lpstr>
      <vt:lpstr>Calling the service from the Client Side</vt:lpstr>
      <vt:lpstr>Calling the service from the Client Side</vt:lpstr>
      <vt:lpstr>Exchanging Complex Objects in Web Services</vt:lpstr>
      <vt:lpstr>Exchanging Complex Objects in Web Services</vt:lpstr>
      <vt:lpstr>Exchanging Complex Objects in Web Services</vt:lpstr>
      <vt:lpstr>JSON in Web Services</vt:lpstr>
      <vt:lpstr>Creating a Web Service</vt:lpstr>
      <vt:lpstr>Creating a Web Service</vt:lpstr>
      <vt:lpstr>Creating a Web Service</vt:lpstr>
      <vt:lpstr>Configuring the ScriptManager</vt:lpstr>
      <vt:lpstr>Configuring the ScriptManager</vt:lpstr>
      <vt:lpstr>Handling an error from the Web Service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2016-07-18T22:39:55Z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