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75"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293"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275"/>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howGuides="1">
      <p:cViewPr varScale="1">
        <p:scale>
          <a:sx n="66" d="100"/>
          <a:sy n="66" d="100"/>
        </p:scale>
        <p:origin x="628" y="3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7/24/2016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7/24/2016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7/24/2016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7/24/2016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7/24/2016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7/24/2016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7/24/2016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7/24/2016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microsoft.com/en-us/download/details.aspx?id=5267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12</a:t>
            </a:r>
          </a:p>
        </p:txBody>
      </p:sp>
      <p:sp>
        <p:nvSpPr>
          <p:cNvPr id="3" name="Subtitle 2"/>
          <p:cNvSpPr>
            <a:spLocks noGrp="1"/>
          </p:cNvSpPr>
          <p:nvPr>
            <p:ph type="subTitle" idx="1"/>
          </p:nvPr>
        </p:nvSpPr>
        <p:spPr/>
        <p:txBody>
          <a:bodyPr/>
          <a:lstStyle/>
          <a:p>
            <a:r>
              <a:rPr lang="en-US" dirty="0"/>
              <a:t>Introducing Databases</a:t>
            </a:r>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Retrieving and Manipulating Data with SQL</a:t>
            </a:r>
          </a:p>
        </p:txBody>
      </p:sp>
      <p:sp>
        <p:nvSpPr>
          <p:cNvPr id="3" name="Content Placeholder 2"/>
          <p:cNvSpPr>
            <a:spLocks noGrp="1"/>
          </p:cNvSpPr>
          <p:nvPr>
            <p:ph idx="1"/>
          </p:nvPr>
        </p:nvSpPr>
        <p:spPr/>
        <p:txBody>
          <a:bodyPr/>
          <a:lstStyle/>
          <a:p>
            <a:r>
              <a:rPr lang="en-US" dirty="0"/>
              <a:t>Most of the Data operation performed by the website are known as C.R.U.D.</a:t>
            </a:r>
          </a:p>
          <a:p>
            <a:pPr lvl="1"/>
            <a:r>
              <a:rPr lang="en-US" dirty="0"/>
              <a:t>Create</a:t>
            </a:r>
          </a:p>
          <a:p>
            <a:pPr lvl="1"/>
            <a:r>
              <a:rPr lang="en-US" dirty="0"/>
              <a:t>Read</a:t>
            </a:r>
          </a:p>
          <a:p>
            <a:pPr lvl="1"/>
            <a:r>
              <a:rPr lang="en-US" dirty="0"/>
              <a:t>Update</a:t>
            </a:r>
          </a:p>
          <a:p>
            <a:pPr lvl="1"/>
            <a:r>
              <a:rPr lang="en-US" dirty="0"/>
              <a:t>Delete</a:t>
            </a:r>
          </a:p>
          <a:p>
            <a:r>
              <a:rPr lang="en-US" dirty="0"/>
              <a:t>To Select data, you use the select statement to retrieve a </a:t>
            </a:r>
            <a:r>
              <a:rPr lang="en-US" dirty="0" err="1"/>
              <a:t>rowset</a:t>
            </a:r>
            <a:r>
              <a:rPr lang="en-US" dirty="0"/>
              <a:t> (rows)</a:t>
            </a:r>
          </a:p>
          <a:p>
            <a:pPr marL="45720" indent="0">
              <a:buNone/>
            </a:pPr>
            <a:r>
              <a:rPr lang="en-US" dirty="0"/>
              <a:t>SELECT </a:t>
            </a:r>
            <a:r>
              <a:rPr lang="en-US" i="1" dirty="0" err="1"/>
              <a:t>ColumnName</a:t>
            </a:r>
            <a:r>
              <a:rPr lang="en-US" i="1" dirty="0"/>
              <a:t> [, </a:t>
            </a:r>
            <a:r>
              <a:rPr lang="en-US" i="1" dirty="0" err="1"/>
              <a:t>OtherColumnNames</a:t>
            </a:r>
            <a:r>
              <a:rPr lang="en-US" i="1" dirty="0"/>
              <a:t>] </a:t>
            </a:r>
            <a:r>
              <a:rPr lang="en-US" dirty="0"/>
              <a:t>FROM </a:t>
            </a:r>
            <a:r>
              <a:rPr lang="en-US" i="1" dirty="0" err="1"/>
              <a:t>TableName</a:t>
            </a:r>
            <a:endParaRPr lang="en-US" i="1" dirty="0"/>
          </a:p>
          <a:p>
            <a:r>
              <a:rPr lang="en-US" dirty="0"/>
              <a:t>You can filter your data by using the WHERE clause</a:t>
            </a:r>
          </a:p>
          <a:p>
            <a:pPr marL="45720" indent="0">
              <a:buNone/>
            </a:pPr>
            <a:r>
              <a:rPr lang="en-US" dirty="0"/>
              <a:t>SELECT Id FROM Genre WHERE Name = 'Grunge'</a:t>
            </a:r>
          </a:p>
        </p:txBody>
      </p:sp>
    </p:spTree>
    <p:extLst>
      <p:ext uri="{BB962C8B-B14F-4D97-AF65-F5344CB8AC3E}">
        <p14:creationId xmlns:p14="http://schemas.microsoft.com/office/powerpoint/2010/main" val="161519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Retrieving and Manipulating Data with SQL</a:t>
            </a:r>
          </a:p>
        </p:txBody>
      </p:sp>
      <p:sp>
        <p:nvSpPr>
          <p:cNvPr id="3" name="Content Placeholder 2"/>
          <p:cNvSpPr>
            <a:spLocks noGrp="1"/>
          </p:cNvSpPr>
          <p:nvPr>
            <p:ph idx="1"/>
          </p:nvPr>
        </p:nvSpPr>
        <p:spPr/>
        <p:txBody>
          <a:bodyPr/>
          <a:lstStyle/>
          <a:p>
            <a:r>
              <a:rPr lang="en-US" dirty="0"/>
              <a:t>WHERE clause operators</a:t>
            </a:r>
          </a:p>
          <a:p>
            <a:endParaRPr lang="en-US" dirty="0"/>
          </a:p>
        </p:txBody>
      </p:sp>
      <p:pic>
        <p:nvPicPr>
          <p:cNvPr id="4" name="Picture 3"/>
          <p:cNvPicPr>
            <a:picLocks noChangeAspect="1"/>
          </p:cNvPicPr>
          <p:nvPr/>
        </p:nvPicPr>
        <p:blipFill>
          <a:blip r:embed="rId2"/>
          <a:stretch>
            <a:fillRect/>
          </a:stretch>
        </p:blipFill>
        <p:spPr>
          <a:xfrm>
            <a:off x="1522412" y="2384936"/>
            <a:ext cx="7600170" cy="3634864"/>
          </a:xfrm>
          <a:prstGeom prst="rect">
            <a:avLst/>
          </a:prstGeom>
        </p:spPr>
      </p:pic>
    </p:spTree>
    <p:extLst>
      <p:ext uri="{BB962C8B-B14F-4D97-AF65-F5344CB8AC3E}">
        <p14:creationId xmlns:p14="http://schemas.microsoft.com/office/powerpoint/2010/main" val="18273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Retrieving and Manipulating Data with SQL</a:t>
            </a:r>
          </a:p>
        </p:txBody>
      </p:sp>
      <p:sp>
        <p:nvSpPr>
          <p:cNvPr id="3" name="Content Placeholder 2"/>
          <p:cNvSpPr>
            <a:spLocks noGrp="1"/>
          </p:cNvSpPr>
          <p:nvPr>
            <p:ph idx="1"/>
          </p:nvPr>
        </p:nvSpPr>
        <p:spPr/>
        <p:txBody>
          <a:bodyPr>
            <a:normAutofit/>
          </a:bodyPr>
          <a:lstStyle/>
          <a:p>
            <a:r>
              <a:rPr lang="en-US" dirty="0"/>
              <a:t>You can ORDER your result set by using ORDER BY</a:t>
            </a:r>
          </a:p>
          <a:p>
            <a:pPr lvl="1"/>
            <a:r>
              <a:rPr lang="en-US" dirty="0"/>
              <a:t>SELECT Id, Name FROM Genre ORDER BY Name</a:t>
            </a:r>
          </a:p>
          <a:p>
            <a:r>
              <a:rPr lang="en-US" dirty="0"/>
              <a:t>Because ascending is the default order, you don’t need to specify the ASC keyword explicitly, although you could if you wanted to. The next example is functionally equivalent to the preceding</a:t>
            </a:r>
          </a:p>
          <a:p>
            <a:r>
              <a:rPr lang="en-US" dirty="0"/>
              <a:t>example:</a:t>
            </a:r>
          </a:p>
          <a:p>
            <a:pPr lvl="1"/>
            <a:r>
              <a:rPr lang="en-US" dirty="0"/>
              <a:t>SELECT Id, Name FROM Genre ORDER BY Name ASC</a:t>
            </a:r>
          </a:p>
          <a:p>
            <a:r>
              <a:rPr lang="en-US" dirty="0"/>
              <a:t>If you wanted to return the same rows but sort them in reverse order on their Name column, you use this syntax:</a:t>
            </a:r>
          </a:p>
          <a:p>
            <a:pPr lvl="1"/>
            <a:r>
              <a:rPr lang="en-US" dirty="0"/>
              <a:t>SELECT Id, Name FROM Genre ORDER BY Name DESC</a:t>
            </a:r>
          </a:p>
        </p:txBody>
      </p:sp>
    </p:spTree>
    <p:extLst>
      <p:ext uri="{BB962C8B-B14F-4D97-AF65-F5344CB8AC3E}">
        <p14:creationId xmlns:p14="http://schemas.microsoft.com/office/powerpoint/2010/main" val="205886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Data</a:t>
            </a:r>
          </a:p>
        </p:txBody>
      </p:sp>
      <p:sp>
        <p:nvSpPr>
          <p:cNvPr id="3" name="Content Placeholder 2"/>
          <p:cNvSpPr>
            <a:spLocks noGrp="1"/>
          </p:cNvSpPr>
          <p:nvPr>
            <p:ph idx="1"/>
          </p:nvPr>
        </p:nvSpPr>
        <p:spPr/>
        <p:txBody>
          <a:bodyPr/>
          <a:lstStyle/>
          <a:p>
            <a:r>
              <a:rPr lang="en-US" dirty="0"/>
              <a:t>To bring in data from two tables, you need to join them by a particular column.</a:t>
            </a:r>
          </a:p>
          <a:p>
            <a:r>
              <a:rPr lang="en-US" dirty="0"/>
              <a:t>The basic syntax for a JOIN looks like the following bolded code:</a:t>
            </a:r>
          </a:p>
          <a:p>
            <a:endParaRPr lang="en-US" dirty="0"/>
          </a:p>
          <a:p>
            <a:pPr marL="45720" indent="0">
              <a:spcBef>
                <a:spcPts val="0"/>
              </a:spcBef>
              <a:buNone/>
            </a:pPr>
            <a:r>
              <a:rPr lang="en-US" sz="1600" dirty="0"/>
              <a:t>SELECT</a:t>
            </a:r>
          </a:p>
          <a:p>
            <a:pPr marL="45720" indent="0">
              <a:spcBef>
                <a:spcPts val="0"/>
              </a:spcBef>
              <a:buNone/>
            </a:pPr>
            <a:r>
              <a:rPr lang="en-US" sz="1600" i="1" dirty="0" err="1"/>
              <a:t>SomeColumn</a:t>
            </a:r>
            <a:endParaRPr lang="en-US" sz="1600" i="1" dirty="0"/>
          </a:p>
          <a:p>
            <a:pPr marL="45720" indent="0">
              <a:spcBef>
                <a:spcPts val="0"/>
              </a:spcBef>
              <a:buNone/>
            </a:pPr>
            <a:r>
              <a:rPr lang="en-US" sz="1600" dirty="0"/>
              <a:t>FROM</a:t>
            </a:r>
          </a:p>
          <a:p>
            <a:pPr marL="45720" indent="0">
              <a:spcBef>
                <a:spcPts val="0"/>
              </a:spcBef>
              <a:buNone/>
            </a:pPr>
            <a:r>
              <a:rPr lang="en-US" sz="1600" i="1" dirty="0" err="1"/>
              <a:t>LeftTable</a:t>
            </a:r>
            <a:endParaRPr lang="en-US" sz="1600" i="1" dirty="0"/>
          </a:p>
          <a:p>
            <a:pPr marL="45720" indent="0">
              <a:spcBef>
                <a:spcPts val="0"/>
              </a:spcBef>
              <a:buNone/>
            </a:pPr>
            <a:r>
              <a:rPr lang="en-US" sz="1600" dirty="0"/>
              <a:t>INNER JOIN </a:t>
            </a:r>
            <a:r>
              <a:rPr lang="en-US" sz="1600" i="1" dirty="0" err="1"/>
              <a:t>RightTable</a:t>
            </a:r>
            <a:r>
              <a:rPr lang="en-US" sz="1600" i="1" dirty="0"/>
              <a:t> </a:t>
            </a:r>
            <a:r>
              <a:rPr lang="en-US" sz="1600" dirty="0"/>
              <a:t>ON </a:t>
            </a:r>
            <a:r>
              <a:rPr lang="en-US" sz="1600" i="1" dirty="0" err="1"/>
              <a:t>LeftTable.SomeColumn</a:t>
            </a:r>
            <a:r>
              <a:rPr lang="en-US" sz="1600" i="1" dirty="0"/>
              <a:t> = </a:t>
            </a:r>
            <a:r>
              <a:rPr lang="en-US" sz="1600" i="1" dirty="0" err="1"/>
              <a:t>RightTable.SomeColumn</a:t>
            </a:r>
            <a:endParaRPr lang="en-US" sz="1600" i="1" dirty="0"/>
          </a:p>
          <a:p>
            <a:pPr marL="45720" indent="0">
              <a:spcBef>
                <a:spcPts val="0"/>
              </a:spcBef>
              <a:buNone/>
            </a:pPr>
            <a:endParaRPr lang="en-US" sz="1600" i="1" dirty="0"/>
          </a:p>
          <a:p>
            <a:pPr>
              <a:spcBef>
                <a:spcPts val="0"/>
              </a:spcBef>
            </a:pPr>
            <a:r>
              <a:rPr lang="en-US" dirty="0"/>
              <a:t>An inner join will bring in the records that can join by the join columns. Anything that doesn’t join by that column would be discarded.</a:t>
            </a:r>
          </a:p>
        </p:txBody>
      </p:sp>
    </p:spTree>
    <p:extLst>
      <p:ext uri="{BB962C8B-B14F-4D97-AF65-F5344CB8AC3E}">
        <p14:creationId xmlns:p14="http://schemas.microsoft.com/office/powerpoint/2010/main" val="248694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Data: Outer Join</a:t>
            </a:r>
          </a:p>
        </p:txBody>
      </p:sp>
      <p:sp>
        <p:nvSpPr>
          <p:cNvPr id="3" name="Content Placeholder 2"/>
          <p:cNvSpPr>
            <a:spLocks noGrp="1"/>
          </p:cNvSpPr>
          <p:nvPr>
            <p:ph idx="1"/>
          </p:nvPr>
        </p:nvSpPr>
        <p:spPr/>
        <p:txBody>
          <a:bodyPr>
            <a:normAutofit/>
          </a:bodyPr>
          <a:lstStyle/>
          <a:p>
            <a:r>
              <a:rPr lang="en-US" dirty="0"/>
              <a:t>The OUTER JOIN enables you to retrieve rows from one table regardless of whether they have a matching row in another table. The following example returns a list with all the genres in the system together with the reviews in each genre:</a:t>
            </a:r>
          </a:p>
          <a:p>
            <a:endParaRPr lang="en-US" dirty="0"/>
          </a:p>
          <a:p>
            <a:pPr marL="45720" indent="0">
              <a:spcBef>
                <a:spcPts val="0"/>
              </a:spcBef>
              <a:buNone/>
            </a:pPr>
            <a:r>
              <a:rPr lang="en-US" dirty="0"/>
              <a:t>SELECT</a:t>
            </a:r>
          </a:p>
          <a:p>
            <a:pPr marL="45720" indent="0">
              <a:spcBef>
                <a:spcPts val="0"/>
              </a:spcBef>
              <a:buNone/>
            </a:pPr>
            <a:r>
              <a:rPr lang="en-US" dirty="0" err="1"/>
              <a:t>Genre.Id</a:t>
            </a:r>
            <a:r>
              <a:rPr lang="en-US" dirty="0"/>
              <a:t>, </a:t>
            </a:r>
            <a:r>
              <a:rPr lang="en-US" dirty="0" err="1"/>
              <a:t>Genre.Name</a:t>
            </a:r>
            <a:r>
              <a:rPr lang="en-US" dirty="0"/>
              <a:t>, </a:t>
            </a:r>
            <a:r>
              <a:rPr lang="en-US" dirty="0" err="1"/>
              <a:t>Review.Title</a:t>
            </a:r>
            <a:endParaRPr lang="en-US" dirty="0"/>
          </a:p>
          <a:p>
            <a:pPr marL="45720" indent="0">
              <a:spcBef>
                <a:spcPts val="0"/>
              </a:spcBef>
              <a:buNone/>
            </a:pPr>
            <a:r>
              <a:rPr lang="en-US" dirty="0"/>
              <a:t>FROM</a:t>
            </a:r>
          </a:p>
          <a:p>
            <a:pPr marL="45720" indent="0">
              <a:spcBef>
                <a:spcPts val="0"/>
              </a:spcBef>
              <a:buNone/>
            </a:pPr>
            <a:r>
              <a:rPr lang="en-US" dirty="0"/>
              <a:t>Genre</a:t>
            </a:r>
          </a:p>
          <a:p>
            <a:pPr marL="45720" indent="0">
              <a:spcBef>
                <a:spcPts val="0"/>
              </a:spcBef>
              <a:buNone/>
            </a:pPr>
            <a:r>
              <a:rPr lang="en-US" dirty="0"/>
              <a:t>LEFT OUTER JOIN Review ON </a:t>
            </a:r>
            <a:r>
              <a:rPr lang="en-US" dirty="0" err="1"/>
              <a:t>Genre.Id</a:t>
            </a:r>
            <a:r>
              <a:rPr lang="en-US" dirty="0"/>
              <a:t> = </a:t>
            </a:r>
            <a:r>
              <a:rPr lang="en-US" dirty="0" err="1"/>
              <a:t>Review.GenreId</a:t>
            </a:r>
            <a:endParaRPr lang="en-US" dirty="0"/>
          </a:p>
        </p:txBody>
      </p:sp>
    </p:spTree>
    <p:extLst>
      <p:ext uri="{BB962C8B-B14F-4D97-AF65-F5344CB8AC3E}">
        <p14:creationId xmlns:p14="http://schemas.microsoft.com/office/powerpoint/2010/main" val="95039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Data</a:t>
            </a:r>
          </a:p>
        </p:txBody>
      </p:sp>
      <p:sp>
        <p:nvSpPr>
          <p:cNvPr id="3" name="Content Placeholder 2"/>
          <p:cNvSpPr>
            <a:spLocks noGrp="1"/>
          </p:cNvSpPr>
          <p:nvPr>
            <p:ph idx="1"/>
          </p:nvPr>
        </p:nvSpPr>
        <p:spPr/>
        <p:txBody>
          <a:bodyPr/>
          <a:lstStyle/>
          <a:p>
            <a:r>
              <a:rPr lang="en-US" dirty="0"/>
              <a:t>To create data, first you must create a table to hold the data. You </a:t>
            </a:r>
            <a:r>
              <a:rPr lang="en-US" dirty="0" err="1"/>
              <a:t>msut</a:t>
            </a:r>
            <a:r>
              <a:rPr lang="en-US" dirty="0"/>
              <a:t> specify the columns and the data types.</a:t>
            </a:r>
          </a:p>
          <a:p>
            <a:r>
              <a:rPr lang="en-US" dirty="0"/>
              <a:t>To insert data into the table, you use the Insert statement.</a:t>
            </a:r>
          </a:p>
          <a:p>
            <a:pPr marL="45720" indent="0">
              <a:buNone/>
            </a:pPr>
            <a:r>
              <a:rPr lang="en-US" dirty="0"/>
              <a:t>INSERT INTO </a:t>
            </a:r>
            <a:r>
              <a:rPr lang="en-US" i="1" dirty="0" err="1"/>
              <a:t>TableName</a:t>
            </a:r>
            <a:r>
              <a:rPr lang="en-US" i="1" dirty="0"/>
              <a:t> </a:t>
            </a:r>
            <a:r>
              <a:rPr lang="en-US" dirty="0"/>
              <a:t>(</a:t>
            </a:r>
            <a:r>
              <a:rPr lang="en-US" i="1" dirty="0"/>
              <a:t>Column1 </a:t>
            </a:r>
            <a:r>
              <a:rPr lang="en-US" dirty="0"/>
              <a:t>[, </a:t>
            </a:r>
            <a:r>
              <a:rPr lang="en-US" i="1" dirty="0"/>
              <a:t>Column2</a:t>
            </a:r>
            <a:r>
              <a:rPr lang="en-US" dirty="0"/>
              <a:t>]) VALUES (</a:t>
            </a:r>
            <a:r>
              <a:rPr lang="en-US" i="1" dirty="0"/>
              <a:t>Value1 </a:t>
            </a:r>
            <a:r>
              <a:rPr lang="en-US" dirty="0"/>
              <a:t>[, </a:t>
            </a:r>
            <a:r>
              <a:rPr lang="en-US" i="1" dirty="0"/>
              <a:t>Value2</a:t>
            </a:r>
            <a:r>
              <a:rPr lang="en-US" dirty="0"/>
              <a:t>])</a:t>
            </a:r>
          </a:p>
          <a:p>
            <a:r>
              <a:rPr lang="en-US" dirty="0"/>
              <a:t>If we wanted to insert data into the Genre table, the command would be as follows:</a:t>
            </a:r>
          </a:p>
          <a:p>
            <a:pPr marL="45720" indent="0">
              <a:buNone/>
            </a:pPr>
            <a:r>
              <a:rPr lang="en-US" dirty="0"/>
              <a:t>INSERT INTO Genre (Name, </a:t>
            </a:r>
            <a:r>
              <a:rPr lang="en-US" dirty="0" err="1"/>
              <a:t>SortOrder</a:t>
            </a:r>
            <a:r>
              <a:rPr lang="en-US" dirty="0"/>
              <a:t>) VALUES ('Tribal House', 20)</a:t>
            </a:r>
          </a:p>
        </p:txBody>
      </p:sp>
    </p:spTree>
    <p:extLst>
      <p:ext uri="{BB962C8B-B14F-4D97-AF65-F5344CB8AC3E}">
        <p14:creationId xmlns:p14="http://schemas.microsoft.com/office/powerpoint/2010/main" val="429374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Data</a:t>
            </a:r>
          </a:p>
        </p:txBody>
      </p:sp>
      <p:sp>
        <p:nvSpPr>
          <p:cNvPr id="3" name="Content Placeholder 2"/>
          <p:cNvSpPr>
            <a:spLocks noGrp="1"/>
          </p:cNvSpPr>
          <p:nvPr>
            <p:ph idx="1"/>
          </p:nvPr>
        </p:nvSpPr>
        <p:spPr>
          <a:xfrm>
            <a:off x="1065212" y="1828800"/>
            <a:ext cx="8686801" cy="4724400"/>
          </a:xfrm>
        </p:spPr>
        <p:txBody>
          <a:bodyPr>
            <a:normAutofit/>
          </a:bodyPr>
          <a:lstStyle/>
          <a:p>
            <a:r>
              <a:rPr lang="en-US" dirty="0"/>
              <a:t>To update data in a table, you use the UPDATE statement:</a:t>
            </a:r>
          </a:p>
          <a:p>
            <a:endParaRPr lang="en-US" dirty="0"/>
          </a:p>
          <a:p>
            <a:pPr marL="45720" indent="0">
              <a:spcBef>
                <a:spcPts val="0"/>
              </a:spcBef>
              <a:buNone/>
            </a:pPr>
            <a:r>
              <a:rPr lang="en-US" sz="1600" dirty="0"/>
              <a:t>UPDATE </a:t>
            </a:r>
            <a:r>
              <a:rPr lang="en-US" sz="1600" i="1" dirty="0" err="1"/>
              <a:t>TableName</a:t>
            </a:r>
            <a:r>
              <a:rPr lang="en-US" sz="1600" i="1" dirty="0"/>
              <a:t> </a:t>
            </a:r>
            <a:r>
              <a:rPr lang="en-US" sz="1600" dirty="0"/>
              <a:t>SET </a:t>
            </a:r>
            <a:r>
              <a:rPr lang="en-US" sz="1600" i="1" dirty="0"/>
              <a:t>Column1 </a:t>
            </a:r>
            <a:r>
              <a:rPr lang="en-US" sz="1600" dirty="0"/>
              <a:t>= </a:t>
            </a:r>
            <a:r>
              <a:rPr lang="en-US" sz="1600" i="1" dirty="0"/>
              <a:t>NewValue1 </a:t>
            </a:r>
            <a:r>
              <a:rPr lang="en-US" sz="1600" dirty="0"/>
              <a:t>[, </a:t>
            </a:r>
            <a:r>
              <a:rPr lang="en-US" sz="1600" i="1" dirty="0"/>
              <a:t>Column2 </a:t>
            </a:r>
            <a:r>
              <a:rPr lang="en-US" sz="1600" dirty="0"/>
              <a:t>= </a:t>
            </a:r>
            <a:r>
              <a:rPr lang="en-US" sz="1600" i="1" dirty="0"/>
              <a:t>NewValue2</a:t>
            </a:r>
            <a:r>
              <a:rPr lang="en-US" sz="1600" dirty="0"/>
              <a:t>] WHERE</a:t>
            </a:r>
          </a:p>
          <a:p>
            <a:pPr marL="45720" indent="0">
              <a:spcBef>
                <a:spcPts val="0"/>
              </a:spcBef>
              <a:buNone/>
            </a:pPr>
            <a:r>
              <a:rPr lang="en-US" sz="1600" i="1" dirty="0"/>
              <a:t>Column3 </a:t>
            </a:r>
            <a:r>
              <a:rPr lang="en-US" sz="1600" dirty="0"/>
              <a:t>= </a:t>
            </a:r>
            <a:r>
              <a:rPr lang="en-US" sz="1600" i="1" dirty="0"/>
              <a:t>Value3</a:t>
            </a:r>
          </a:p>
          <a:p>
            <a:r>
              <a:rPr lang="en-US" dirty="0"/>
              <a:t>With the UPDATE statement, you use Column = Value constructs to indicate the new value of the specified column. You can have as many of these constructs as you want, with a maximum of one per column in the table. </a:t>
            </a:r>
          </a:p>
          <a:p>
            <a:r>
              <a:rPr lang="en-US" dirty="0"/>
              <a:t>To limit the number of items that get updated, you use the WHERE clause, just as with selecting data as you saw earlier. Without a WHERE clause, all rows will be affected which is usually not what you want.</a:t>
            </a:r>
          </a:p>
          <a:p>
            <a:pPr marL="45720" indent="0">
              <a:buNone/>
            </a:pPr>
            <a:r>
              <a:rPr lang="en-US" sz="1600" dirty="0"/>
              <a:t>UPDATE Genre SET Name = 'Trance', </a:t>
            </a:r>
            <a:r>
              <a:rPr lang="en-US" sz="1600" dirty="0" err="1"/>
              <a:t>SortOrder</a:t>
            </a:r>
            <a:r>
              <a:rPr lang="en-US" sz="1600" dirty="0"/>
              <a:t> = 5 WHERE Id = 13</a:t>
            </a:r>
          </a:p>
        </p:txBody>
      </p:sp>
    </p:spTree>
    <p:extLst>
      <p:ext uri="{BB962C8B-B14F-4D97-AF65-F5344CB8AC3E}">
        <p14:creationId xmlns:p14="http://schemas.microsoft.com/office/powerpoint/2010/main" val="369211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 Data</a:t>
            </a:r>
          </a:p>
        </p:txBody>
      </p:sp>
      <p:sp>
        <p:nvSpPr>
          <p:cNvPr id="3" name="Content Placeholder 2"/>
          <p:cNvSpPr>
            <a:spLocks noGrp="1"/>
          </p:cNvSpPr>
          <p:nvPr>
            <p:ph idx="1"/>
          </p:nvPr>
        </p:nvSpPr>
        <p:spPr/>
        <p:txBody>
          <a:bodyPr/>
          <a:lstStyle/>
          <a:p>
            <a:r>
              <a:rPr lang="en-US" dirty="0"/>
              <a:t>To Delete Data, use the Delete statement</a:t>
            </a:r>
          </a:p>
          <a:p>
            <a:pPr marL="365760" lvl="1" indent="0">
              <a:buNone/>
            </a:pPr>
            <a:r>
              <a:rPr lang="en-US" sz="1400" dirty="0"/>
              <a:t>DELETE FROM Genre WHERE Id = 13</a:t>
            </a:r>
          </a:p>
          <a:p>
            <a:r>
              <a:rPr lang="en-US" dirty="0"/>
              <a:t>This statement delete rows of information. There is no need to choose columns.</a:t>
            </a:r>
          </a:p>
          <a:p>
            <a:r>
              <a:rPr lang="en-US" dirty="0"/>
              <a:t>Leaving out the WHERE clause will delete all the rows.</a:t>
            </a:r>
          </a:p>
        </p:txBody>
      </p:sp>
    </p:spTree>
    <p:extLst>
      <p:ext uri="{BB962C8B-B14F-4D97-AF65-F5344CB8AC3E}">
        <p14:creationId xmlns:p14="http://schemas.microsoft.com/office/powerpoint/2010/main" val="125224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Tables</a:t>
            </a:r>
          </a:p>
        </p:txBody>
      </p:sp>
      <p:sp>
        <p:nvSpPr>
          <p:cNvPr id="3" name="Content Placeholder 2"/>
          <p:cNvSpPr>
            <a:spLocks noGrp="1"/>
          </p:cNvSpPr>
          <p:nvPr>
            <p:ph idx="1"/>
          </p:nvPr>
        </p:nvSpPr>
        <p:spPr/>
        <p:txBody>
          <a:bodyPr/>
          <a:lstStyle/>
          <a:p>
            <a:r>
              <a:rPr lang="en-US" dirty="0"/>
              <a:t>Your can create tables using the Table Designer.</a:t>
            </a:r>
          </a:p>
          <a:p>
            <a:r>
              <a:rPr lang="en-US" dirty="0"/>
              <a:t>In management studio, you can click on the Tables folder in your database and choose “New Table”</a:t>
            </a:r>
          </a:p>
          <a:p>
            <a:endParaRPr lang="en-US" dirty="0"/>
          </a:p>
          <a:p>
            <a:pPr>
              <a:spcBef>
                <a:spcPts val="0"/>
              </a:spcBef>
            </a:pPr>
            <a:r>
              <a:rPr lang="en-US" dirty="0"/>
              <a:t>You can fill out the table and specify</a:t>
            </a:r>
          </a:p>
          <a:p>
            <a:pPr marL="45720" indent="0">
              <a:spcBef>
                <a:spcPts val="0"/>
              </a:spcBef>
              <a:buNone/>
            </a:pPr>
            <a:r>
              <a:rPr lang="en-US" dirty="0"/>
              <a:t>Each column’s name, data type and if</a:t>
            </a:r>
          </a:p>
          <a:p>
            <a:pPr marL="45720" indent="0">
              <a:spcBef>
                <a:spcPts val="0"/>
              </a:spcBef>
              <a:buNone/>
            </a:pPr>
            <a:r>
              <a:rPr lang="en-US" dirty="0"/>
              <a:t>It allows null.</a:t>
            </a:r>
          </a:p>
        </p:txBody>
      </p:sp>
      <p:pic>
        <p:nvPicPr>
          <p:cNvPr id="4" name="Picture 3"/>
          <p:cNvPicPr>
            <a:picLocks noChangeAspect="1"/>
          </p:cNvPicPr>
          <p:nvPr/>
        </p:nvPicPr>
        <p:blipFill>
          <a:blip r:embed="rId2"/>
          <a:stretch>
            <a:fillRect/>
          </a:stretch>
        </p:blipFill>
        <p:spPr>
          <a:xfrm>
            <a:off x="5637212" y="2819400"/>
            <a:ext cx="3285834" cy="2918606"/>
          </a:xfrm>
          <a:prstGeom prst="rect">
            <a:avLst/>
          </a:prstGeom>
        </p:spPr>
      </p:pic>
    </p:spTree>
    <p:extLst>
      <p:ext uri="{BB962C8B-B14F-4D97-AF65-F5344CB8AC3E}">
        <p14:creationId xmlns:p14="http://schemas.microsoft.com/office/powerpoint/2010/main" val="37814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Tables</a:t>
            </a:r>
          </a:p>
        </p:txBody>
      </p:sp>
      <p:sp>
        <p:nvSpPr>
          <p:cNvPr id="3" name="Content Placeholder 2"/>
          <p:cNvSpPr>
            <a:spLocks noGrp="1"/>
          </p:cNvSpPr>
          <p:nvPr>
            <p:ph idx="1"/>
          </p:nvPr>
        </p:nvSpPr>
        <p:spPr/>
        <p:txBody>
          <a:bodyPr/>
          <a:lstStyle/>
          <a:p>
            <a:r>
              <a:rPr lang="en-US" dirty="0"/>
              <a:t>Create a table with the designer.</a:t>
            </a:r>
          </a:p>
        </p:txBody>
      </p:sp>
      <p:pic>
        <p:nvPicPr>
          <p:cNvPr id="4" name="Picture 3"/>
          <p:cNvPicPr>
            <a:picLocks noChangeAspect="1"/>
          </p:cNvPicPr>
          <p:nvPr/>
        </p:nvPicPr>
        <p:blipFill>
          <a:blip r:embed="rId2"/>
          <a:stretch>
            <a:fillRect/>
          </a:stretch>
        </p:blipFill>
        <p:spPr>
          <a:xfrm>
            <a:off x="2970212" y="2286000"/>
            <a:ext cx="3807487" cy="4070813"/>
          </a:xfrm>
          <a:prstGeom prst="rect">
            <a:avLst/>
          </a:prstGeom>
        </p:spPr>
      </p:pic>
    </p:spTree>
    <p:extLst>
      <p:ext uri="{BB962C8B-B14F-4D97-AF65-F5344CB8AC3E}">
        <p14:creationId xmlns:p14="http://schemas.microsoft.com/office/powerpoint/2010/main" val="54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What a database is and which databases are typically used with ASP.NET pages</a:t>
            </a:r>
          </a:p>
          <a:p>
            <a:r>
              <a:rPr lang="en-US" dirty="0"/>
              <a:t>What SQL is, how it looks, and how you use it to manipulate data</a:t>
            </a:r>
          </a:p>
          <a:p>
            <a:r>
              <a:rPr lang="en-US" dirty="0"/>
              <a:t>What database relationships are and why they are important</a:t>
            </a:r>
          </a:p>
          <a:p>
            <a:r>
              <a:rPr lang="en-US" dirty="0"/>
              <a:t>Which tools you have available to manage database objects (such as tables) and how to use them</a:t>
            </a:r>
          </a:p>
        </p:txBody>
      </p:sp>
    </p:spTree>
    <p:extLst>
      <p:ext uri="{BB962C8B-B14F-4D97-AF65-F5344CB8AC3E}">
        <p14:creationId xmlns:p14="http://schemas.microsoft.com/office/powerpoint/2010/main" val="3340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Types for Columns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93812" y="1845297"/>
            <a:ext cx="8308030" cy="3107703"/>
          </a:xfrm>
          <a:prstGeom prst="rect">
            <a:avLst/>
          </a:prstGeom>
        </p:spPr>
      </p:pic>
    </p:spTree>
    <p:extLst>
      <p:ext uri="{BB962C8B-B14F-4D97-AF65-F5344CB8AC3E}">
        <p14:creationId xmlns:p14="http://schemas.microsoft.com/office/powerpoint/2010/main" val="29963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Types for Columns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17612" y="1676400"/>
            <a:ext cx="7264329" cy="4876800"/>
          </a:xfrm>
          <a:prstGeom prst="rect">
            <a:avLst/>
          </a:prstGeom>
        </p:spPr>
      </p:pic>
    </p:spTree>
    <p:extLst>
      <p:ext uri="{BB962C8B-B14F-4D97-AF65-F5344CB8AC3E}">
        <p14:creationId xmlns:p14="http://schemas.microsoft.com/office/powerpoint/2010/main" val="5126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Types for Columns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5212" y="1847654"/>
            <a:ext cx="8435314" cy="2686106"/>
          </a:xfrm>
          <a:prstGeom prst="rect">
            <a:avLst/>
          </a:prstGeom>
        </p:spPr>
      </p:pic>
    </p:spTree>
    <p:extLst>
      <p:ext uri="{BB962C8B-B14F-4D97-AF65-F5344CB8AC3E}">
        <p14:creationId xmlns:p14="http://schemas.microsoft.com/office/powerpoint/2010/main" val="20355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Keys and Identities</a:t>
            </a:r>
          </a:p>
        </p:txBody>
      </p:sp>
      <p:sp>
        <p:nvSpPr>
          <p:cNvPr id="3" name="Content Placeholder 2"/>
          <p:cNvSpPr>
            <a:spLocks noGrp="1"/>
          </p:cNvSpPr>
          <p:nvPr>
            <p:ph idx="1"/>
          </p:nvPr>
        </p:nvSpPr>
        <p:spPr/>
        <p:txBody>
          <a:bodyPr/>
          <a:lstStyle/>
          <a:p>
            <a:r>
              <a:rPr lang="en-US" dirty="0"/>
              <a:t>A primary key is a column that uniquely identifies the row.</a:t>
            </a:r>
          </a:p>
          <a:p>
            <a:r>
              <a:rPr lang="en-US" dirty="0"/>
              <a:t>An identity column is a numeric column whose sequential values are generated automatically whenever a new row is inserted. They are often used as the primary key for a table.</a:t>
            </a:r>
          </a:p>
        </p:txBody>
      </p:sp>
      <p:pic>
        <p:nvPicPr>
          <p:cNvPr id="4" name="Picture 3"/>
          <p:cNvPicPr>
            <a:picLocks noChangeAspect="1"/>
          </p:cNvPicPr>
          <p:nvPr/>
        </p:nvPicPr>
        <p:blipFill>
          <a:blip r:embed="rId2"/>
          <a:stretch>
            <a:fillRect/>
          </a:stretch>
        </p:blipFill>
        <p:spPr>
          <a:xfrm>
            <a:off x="2589212" y="3429000"/>
            <a:ext cx="4652994" cy="2442780"/>
          </a:xfrm>
          <a:prstGeom prst="rect">
            <a:avLst/>
          </a:prstGeom>
        </p:spPr>
      </p:pic>
    </p:spTree>
    <p:extLst>
      <p:ext uri="{BB962C8B-B14F-4D97-AF65-F5344CB8AC3E}">
        <p14:creationId xmlns:p14="http://schemas.microsoft.com/office/powerpoint/2010/main" val="305124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Relationships between tables</a:t>
            </a:r>
          </a:p>
        </p:txBody>
      </p:sp>
      <p:sp>
        <p:nvSpPr>
          <p:cNvPr id="3" name="Content Placeholder 2"/>
          <p:cNvSpPr>
            <a:spLocks noGrp="1"/>
          </p:cNvSpPr>
          <p:nvPr>
            <p:ph idx="1"/>
          </p:nvPr>
        </p:nvSpPr>
        <p:spPr>
          <a:xfrm>
            <a:off x="1065212" y="1600200"/>
            <a:ext cx="8686801" cy="4419600"/>
          </a:xfrm>
        </p:spPr>
        <p:txBody>
          <a:bodyPr/>
          <a:lstStyle/>
          <a:p>
            <a:r>
              <a:rPr lang="en-US" dirty="0"/>
              <a:t>You can create relationships between the primary key of one table and a column in another table. This relationship, known as a foreign key,  This will protect records from being deleted if they are related to existing records in the referring table.</a:t>
            </a:r>
          </a:p>
          <a:p>
            <a:r>
              <a:rPr lang="en-US" dirty="0"/>
              <a:t>On the table designer, you can go to relationships and click Add. </a:t>
            </a:r>
          </a:p>
        </p:txBody>
      </p:sp>
      <p:pic>
        <p:nvPicPr>
          <p:cNvPr id="6" name="Picture 5"/>
          <p:cNvPicPr>
            <a:picLocks noChangeAspect="1"/>
          </p:cNvPicPr>
          <p:nvPr/>
        </p:nvPicPr>
        <p:blipFill>
          <a:blip r:embed="rId2"/>
          <a:stretch>
            <a:fillRect/>
          </a:stretch>
        </p:blipFill>
        <p:spPr>
          <a:xfrm>
            <a:off x="2513012" y="3276600"/>
            <a:ext cx="5528100" cy="3520081"/>
          </a:xfrm>
          <a:prstGeom prst="rect">
            <a:avLst/>
          </a:prstGeom>
        </p:spPr>
      </p:pic>
    </p:spTree>
    <p:extLst>
      <p:ext uri="{BB962C8B-B14F-4D97-AF65-F5344CB8AC3E}">
        <p14:creationId xmlns:p14="http://schemas.microsoft.com/office/powerpoint/2010/main" val="6300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Relationships between tables</a:t>
            </a:r>
          </a:p>
        </p:txBody>
      </p:sp>
      <p:sp>
        <p:nvSpPr>
          <p:cNvPr id="5" name="Content Placeholder 4"/>
          <p:cNvSpPr>
            <a:spLocks noGrp="1"/>
          </p:cNvSpPr>
          <p:nvPr>
            <p:ph idx="1"/>
          </p:nvPr>
        </p:nvSpPr>
        <p:spPr/>
        <p:txBody>
          <a:bodyPr/>
          <a:lstStyle/>
          <a:p>
            <a:r>
              <a:rPr lang="en-US" dirty="0"/>
              <a:t>You can specify the table that form the Foreign Key relationship here.</a:t>
            </a:r>
          </a:p>
          <a:p>
            <a:endParaRPr lang="en-US" dirty="0"/>
          </a:p>
        </p:txBody>
      </p:sp>
      <p:pic>
        <p:nvPicPr>
          <p:cNvPr id="6" name="Picture 5"/>
          <p:cNvPicPr>
            <a:picLocks noChangeAspect="1"/>
          </p:cNvPicPr>
          <p:nvPr/>
        </p:nvPicPr>
        <p:blipFill>
          <a:blip r:embed="rId2"/>
          <a:stretch>
            <a:fillRect/>
          </a:stretch>
        </p:blipFill>
        <p:spPr>
          <a:xfrm>
            <a:off x="2741612" y="2567372"/>
            <a:ext cx="5486400" cy="3452428"/>
          </a:xfrm>
          <a:prstGeom prst="rect">
            <a:avLst/>
          </a:prstGeom>
        </p:spPr>
      </p:pic>
    </p:spTree>
    <p:extLst>
      <p:ext uri="{BB962C8B-B14F-4D97-AF65-F5344CB8AC3E}">
        <p14:creationId xmlns:p14="http://schemas.microsoft.com/office/powerpoint/2010/main" val="8484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Relationships between tables</a:t>
            </a:r>
          </a:p>
        </p:txBody>
      </p:sp>
      <p:sp>
        <p:nvSpPr>
          <p:cNvPr id="3" name="Content Placeholder 2"/>
          <p:cNvSpPr>
            <a:spLocks noGrp="1"/>
          </p:cNvSpPr>
          <p:nvPr>
            <p:ph idx="1"/>
          </p:nvPr>
        </p:nvSpPr>
        <p:spPr>
          <a:xfrm>
            <a:off x="1065212" y="1828800"/>
            <a:ext cx="8686801" cy="4572000"/>
          </a:xfrm>
        </p:spPr>
        <p:txBody>
          <a:bodyPr/>
          <a:lstStyle/>
          <a:p>
            <a:r>
              <a:rPr lang="en-US" dirty="0"/>
              <a:t>When you create a relationship between two tables, the database will enforce this relationship when you try to insert, update, or delete data. </a:t>
            </a:r>
          </a:p>
          <a:p>
            <a:r>
              <a:rPr lang="en-US" dirty="0"/>
              <a:t>For example:</a:t>
            </a:r>
          </a:p>
          <a:p>
            <a:pPr lvl="1"/>
            <a:r>
              <a:rPr lang="en-US" dirty="0"/>
              <a:t>rows in the Review table have a genre that exists in the Genre table. When you try to delete a row from the Genre table, the database sees that the genre is used by a row in the Review table and cancels the delete operation.</a:t>
            </a:r>
          </a:p>
        </p:txBody>
      </p:sp>
      <p:pic>
        <p:nvPicPr>
          <p:cNvPr id="4" name="Picture 3"/>
          <p:cNvPicPr>
            <a:picLocks noChangeAspect="1"/>
          </p:cNvPicPr>
          <p:nvPr/>
        </p:nvPicPr>
        <p:blipFill>
          <a:blip r:embed="rId2"/>
          <a:stretch>
            <a:fillRect/>
          </a:stretch>
        </p:blipFill>
        <p:spPr>
          <a:xfrm>
            <a:off x="3046412" y="3960274"/>
            <a:ext cx="4473262" cy="2407532"/>
          </a:xfrm>
          <a:prstGeom prst="rect">
            <a:avLst/>
          </a:prstGeom>
        </p:spPr>
      </p:pic>
    </p:spTree>
    <p:extLst>
      <p:ext uri="{BB962C8B-B14F-4D97-AF65-F5344CB8AC3E}">
        <p14:creationId xmlns:p14="http://schemas.microsoft.com/office/powerpoint/2010/main" val="194227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chapter we covered:</a:t>
            </a:r>
          </a:p>
          <a:p>
            <a:pPr lvl="1"/>
            <a:r>
              <a:rPr lang="en-US" dirty="0"/>
              <a:t>Learned what a database is and which databases are typically used with ASP.NET pages</a:t>
            </a:r>
          </a:p>
          <a:p>
            <a:pPr lvl="1"/>
            <a:r>
              <a:rPr lang="en-US" dirty="0"/>
              <a:t>Learned SQL is, how it looks, and how you use it to manipulate data</a:t>
            </a:r>
          </a:p>
          <a:p>
            <a:pPr lvl="1"/>
            <a:r>
              <a:rPr lang="en-US"/>
              <a:t>Learned what database </a:t>
            </a:r>
            <a:r>
              <a:rPr lang="en-US" dirty="0"/>
              <a:t>relationships are and why they are important</a:t>
            </a:r>
          </a:p>
          <a:p>
            <a:pPr lvl="1"/>
            <a:r>
              <a:rPr lang="en-US" dirty="0"/>
              <a:t>Which tools you have available to manage database objects (such as tables) and how to use them</a:t>
            </a:r>
          </a:p>
          <a:p>
            <a:pPr lvl="1"/>
            <a:endParaRPr lang="en-US" dirty="0"/>
          </a:p>
          <a:p>
            <a:pPr lvl="1"/>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a:t>
            </a:r>
          </a:p>
        </p:txBody>
      </p:sp>
      <p:sp>
        <p:nvSpPr>
          <p:cNvPr id="3" name="Content Placeholder 2"/>
          <p:cNvSpPr>
            <a:spLocks noGrp="1"/>
          </p:cNvSpPr>
          <p:nvPr>
            <p:ph idx="1"/>
          </p:nvPr>
        </p:nvSpPr>
        <p:spPr/>
        <p:txBody>
          <a:bodyPr/>
          <a:lstStyle/>
          <a:p>
            <a:r>
              <a:rPr lang="en-US" dirty="0"/>
              <a:t>A database is a collection of data that can usually by  accessed and queried.</a:t>
            </a:r>
          </a:p>
          <a:p>
            <a:r>
              <a:rPr lang="en-US" dirty="0"/>
              <a:t>The most popular databases are relational databases, in which data is arranged in tables which store rows of data across columns.</a:t>
            </a:r>
          </a:p>
          <a:p>
            <a:r>
              <a:rPr lang="en-US" dirty="0"/>
              <a:t>You can query the data using SQL (Structured Query Language) statements.</a:t>
            </a:r>
          </a:p>
          <a:p>
            <a:r>
              <a:rPr lang="en-US" dirty="0"/>
              <a:t>Other types exist, including flat-file, NoSQL, object-relational, and object-oriented databases, but these are less common in Internet applications.</a:t>
            </a:r>
          </a:p>
        </p:txBody>
      </p:sp>
    </p:spTree>
    <p:extLst>
      <p:ext uri="{BB962C8B-B14F-4D97-AF65-F5344CB8AC3E}">
        <p14:creationId xmlns:p14="http://schemas.microsoft.com/office/powerpoint/2010/main" val="69487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Databases</a:t>
            </a:r>
          </a:p>
        </p:txBody>
      </p:sp>
      <p:sp>
        <p:nvSpPr>
          <p:cNvPr id="3" name="Content Placeholder 2"/>
          <p:cNvSpPr>
            <a:spLocks noGrp="1"/>
          </p:cNvSpPr>
          <p:nvPr>
            <p:ph idx="1"/>
          </p:nvPr>
        </p:nvSpPr>
        <p:spPr/>
        <p:txBody>
          <a:bodyPr/>
          <a:lstStyle/>
          <a:p>
            <a:r>
              <a:rPr lang="en-US" dirty="0"/>
              <a:t>Information is stored across tables, which are composed of columns.</a:t>
            </a:r>
          </a:p>
        </p:txBody>
      </p:sp>
      <p:pic>
        <p:nvPicPr>
          <p:cNvPr id="4" name="Picture 3"/>
          <p:cNvPicPr>
            <a:picLocks noChangeAspect="1"/>
          </p:cNvPicPr>
          <p:nvPr/>
        </p:nvPicPr>
        <p:blipFill>
          <a:blip r:embed="rId2"/>
          <a:stretch>
            <a:fillRect/>
          </a:stretch>
        </p:blipFill>
        <p:spPr>
          <a:xfrm>
            <a:off x="2284412" y="2362200"/>
            <a:ext cx="5876925" cy="2868439"/>
          </a:xfrm>
          <a:prstGeom prst="rect">
            <a:avLst/>
          </a:prstGeom>
        </p:spPr>
      </p:pic>
    </p:spTree>
    <p:extLst>
      <p:ext uri="{BB962C8B-B14F-4D97-AF65-F5344CB8AC3E}">
        <p14:creationId xmlns:p14="http://schemas.microsoft.com/office/powerpoint/2010/main" val="25469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Databases</a:t>
            </a:r>
          </a:p>
        </p:txBody>
      </p:sp>
      <p:sp>
        <p:nvSpPr>
          <p:cNvPr id="3" name="Content Placeholder 2"/>
          <p:cNvSpPr>
            <a:spLocks noGrp="1"/>
          </p:cNvSpPr>
          <p:nvPr>
            <p:ph idx="1"/>
          </p:nvPr>
        </p:nvSpPr>
        <p:spPr/>
        <p:txBody>
          <a:bodyPr/>
          <a:lstStyle/>
          <a:p>
            <a:r>
              <a:rPr lang="en-US" dirty="0"/>
              <a:t>You can use many different kinds of databases in your ASP.NET projects, including Microsoft Access, SQL Server, Oracle, SQLite, and MySQL. However, the most commonly used database in ASP.NET websites is probably Microsoft SQL Server.</a:t>
            </a:r>
          </a:p>
          <a:p>
            <a:r>
              <a:rPr lang="en-US" dirty="0"/>
              <a:t>ASP.NET can directly plug into a database to be able to save your data from your web forms.</a:t>
            </a:r>
          </a:p>
          <a:p>
            <a:endParaRPr lang="en-US" dirty="0"/>
          </a:p>
        </p:txBody>
      </p:sp>
    </p:spTree>
    <p:extLst>
      <p:ext uri="{BB962C8B-B14F-4D97-AF65-F5344CB8AC3E}">
        <p14:creationId xmlns:p14="http://schemas.microsoft.com/office/powerpoint/2010/main" val="360129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Express</a:t>
            </a:r>
          </a:p>
        </p:txBody>
      </p:sp>
      <p:sp>
        <p:nvSpPr>
          <p:cNvPr id="3" name="Content Placeholder 2"/>
          <p:cNvSpPr>
            <a:spLocks noGrp="1"/>
          </p:cNvSpPr>
          <p:nvPr>
            <p:ph idx="1"/>
          </p:nvPr>
        </p:nvSpPr>
        <p:spPr/>
        <p:txBody>
          <a:bodyPr/>
          <a:lstStyle/>
          <a:p>
            <a:r>
              <a:rPr lang="en-US" dirty="0"/>
              <a:t>SQL Express is Microsoft’s free version of the database that can be installed locally.</a:t>
            </a:r>
          </a:p>
          <a:p>
            <a:r>
              <a:rPr lang="en-US" dirty="0"/>
              <a:t>SQL Server 2016 link </a:t>
            </a:r>
            <a:r>
              <a:rPr lang="en-US" sz="1400" dirty="0">
                <a:hlinkClick r:id="rId2"/>
              </a:rPr>
              <a:t>https://www.microsoft.com/en-us/download/details.aspx?id=52679</a:t>
            </a:r>
            <a:endParaRPr lang="en-US" sz="1400" dirty="0"/>
          </a:p>
          <a:p>
            <a:r>
              <a:rPr lang="en-US" dirty="0"/>
              <a:t>After you install the database, you can connect to the DB server with your windows account</a:t>
            </a:r>
          </a:p>
          <a:p>
            <a:endParaRPr lang="en-US" dirty="0"/>
          </a:p>
          <a:p>
            <a:endParaRPr lang="en-US" dirty="0"/>
          </a:p>
        </p:txBody>
      </p:sp>
      <p:pic>
        <p:nvPicPr>
          <p:cNvPr id="4" name="Picture 3"/>
          <p:cNvPicPr>
            <a:picLocks noChangeAspect="1"/>
          </p:cNvPicPr>
          <p:nvPr/>
        </p:nvPicPr>
        <p:blipFill>
          <a:blip r:embed="rId3"/>
          <a:stretch>
            <a:fillRect/>
          </a:stretch>
        </p:blipFill>
        <p:spPr>
          <a:xfrm>
            <a:off x="3884612" y="3581400"/>
            <a:ext cx="3647123" cy="2743200"/>
          </a:xfrm>
          <a:prstGeom prst="rect">
            <a:avLst/>
          </a:prstGeom>
        </p:spPr>
      </p:pic>
    </p:spTree>
    <p:extLst>
      <p:ext uri="{BB962C8B-B14F-4D97-AF65-F5344CB8AC3E}">
        <p14:creationId xmlns:p14="http://schemas.microsoft.com/office/powerpoint/2010/main" val="41065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Express</a:t>
            </a:r>
          </a:p>
        </p:txBody>
      </p:sp>
      <p:sp>
        <p:nvSpPr>
          <p:cNvPr id="3" name="Content Placeholder 2"/>
          <p:cNvSpPr>
            <a:spLocks noGrp="1"/>
          </p:cNvSpPr>
          <p:nvPr>
            <p:ph idx="1"/>
          </p:nvPr>
        </p:nvSpPr>
        <p:spPr/>
        <p:txBody>
          <a:bodyPr/>
          <a:lstStyle/>
          <a:p>
            <a:r>
              <a:rPr lang="en-US" dirty="0"/>
              <a:t>Once you have logged in, create a database by right clicking on the Databases tab and choose “New Database”.</a:t>
            </a:r>
          </a:p>
          <a:p>
            <a:endParaRPr lang="en-US" dirty="0"/>
          </a:p>
        </p:txBody>
      </p:sp>
      <p:pic>
        <p:nvPicPr>
          <p:cNvPr id="4" name="Picture 3"/>
          <p:cNvPicPr>
            <a:picLocks noChangeAspect="1"/>
          </p:cNvPicPr>
          <p:nvPr/>
        </p:nvPicPr>
        <p:blipFill>
          <a:blip r:embed="rId2"/>
          <a:stretch>
            <a:fillRect/>
          </a:stretch>
        </p:blipFill>
        <p:spPr>
          <a:xfrm>
            <a:off x="3198812" y="3219183"/>
            <a:ext cx="4191000" cy="1811460"/>
          </a:xfrm>
          <a:prstGeom prst="rect">
            <a:avLst/>
          </a:prstGeom>
        </p:spPr>
      </p:pic>
    </p:spTree>
    <p:extLst>
      <p:ext uri="{BB962C8B-B14F-4D97-AF65-F5344CB8AC3E}">
        <p14:creationId xmlns:p14="http://schemas.microsoft.com/office/powerpoint/2010/main" val="1696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Express</a:t>
            </a:r>
          </a:p>
        </p:txBody>
      </p:sp>
      <p:sp>
        <p:nvSpPr>
          <p:cNvPr id="3" name="Content Placeholder 2"/>
          <p:cNvSpPr>
            <a:spLocks noGrp="1"/>
          </p:cNvSpPr>
          <p:nvPr>
            <p:ph idx="1"/>
          </p:nvPr>
        </p:nvSpPr>
        <p:spPr/>
        <p:txBody>
          <a:bodyPr/>
          <a:lstStyle/>
          <a:p>
            <a:r>
              <a:rPr lang="en-US" dirty="0"/>
              <a:t>Change the Database name to whatever you want to call your database.</a:t>
            </a:r>
          </a:p>
        </p:txBody>
      </p:sp>
      <p:pic>
        <p:nvPicPr>
          <p:cNvPr id="4" name="Picture 3"/>
          <p:cNvPicPr>
            <a:picLocks noChangeAspect="1"/>
          </p:cNvPicPr>
          <p:nvPr/>
        </p:nvPicPr>
        <p:blipFill>
          <a:blip r:embed="rId2"/>
          <a:stretch>
            <a:fillRect/>
          </a:stretch>
        </p:blipFill>
        <p:spPr>
          <a:xfrm>
            <a:off x="3198812" y="2286000"/>
            <a:ext cx="4794187" cy="4329249"/>
          </a:xfrm>
          <a:prstGeom prst="rect">
            <a:avLst/>
          </a:prstGeom>
        </p:spPr>
      </p:pic>
    </p:spTree>
    <p:extLst>
      <p:ext uri="{BB962C8B-B14F-4D97-AF65-F5344CB8AC3E}">
        <p14:creationId xmlns:p14="http://schemas.microsoft.com/office/powerpoint/2010/main" val="370928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Express</a:t>
            </a:r>
          </a:p>
        </p:txBody>
      </p:sp>
      <p:sp>
        <p:nvSpPr>
          <p:cNvPr id="3" name="Content Placeholder 2"/>
          <p:cNvSpPr>
            <a:spLocks noGrp="1"/>
          </p:cNvSpPr>
          <p:nvPr>
            <p:ph idx="1"/>
          </p:nvPr>
        </p:nvSpPr>
        <p:spPr/>
        <p:txBody>
          <a:bodyPr/>
          <a:lstStyle/>
          <a:p>
            <a:r>
              <a:rPr lang="en-US" dirty="0"/>
              <a:t>You can now expand the Databases tab and you should see your new database created.</a:t>
            </a:r>
          </a:p>
          <a:p>
            <a:r>
              <a:rPr lang="en-US" dirty="0"/>
              <a:t>You can click on File -&gt; New Query and a Query Window will open</a:t>
            </a:r>
          </a:p>
        </p:txBody>
      </p:sp>
      <p:pic>
        <p:nvPicPr>
          <p:cNvPr id="4" name="Picture 3"/>
          <p:cNvPicPr>
            <a:picLocks noChangeAspect="1"/>
          </p:cNvPicPr>
          <p:nvPr/>
        </p:nvPicPr>
        <p:blipFill>
          <a:blip r:embed="rId2"/>
          <a:stretch>
            <a:fillRect/>
          </a:stretch>
        </p:blipFill>
        <p:spPr>
          <a:xfrm>
            <a:off x="1645943" y="3070846"/>
            <a:ext cx="7525337" cy="2963750"/>
          </a:xfrm>
          <a:prstGeom prst="rect">
            <a:avLst/>
          </a:prstGeom>
        </p:spPr>
      </p:pic>
    </p:spTree>
    <p:extLst>
      <p:ext uri="{BB962C8B-B14F-4D97-AF65-F5344CB8AC3E}">
        <p14:creationId xmlns:p14="http://schemas.microsoft.com/office/powerpoint/2010/main" val="170354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1256</Words>
  <Application>Microsoft Office PowerPoint</Application>
  <PresentationFormat>Custom</PresentationFormat>
  <Paragraphs>116</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Franklin Gothic Medium</vt:lpstr>
      <vt:lpstr>Business Contrast 16x9</vt:lpstr>
      <vt:lpstr>Chapter 12</vt:lpstr>
      <vt:lpstr>Objectives</vt:lpstr>
      <vt:lpstr>Databases</vt:lpstr>
      <vt:lpstr>Relational Databases</vt:lpstr>
      <vt:lpstr>Relational Databases</vt:lpstr>
      <vt:lpstr>SQL Express</vt:lpstr>
      <vt:lpstr>SQL Express</vt:lpstr>
      <vt:lpstr>SQL Express</vt:lpstr>
      <vt:lpstr>SQL Express</vt:lpstr>
      <vt:lpstr>Retrieving and Manipulating Data with SQL</vt:lpstr>
      <vt:lpstr>Retrieving and Manipulating Data with SQL</vt:lpstr>
      <vt:lpstr>Retrieving and Manipulating Data with SQL</vt:lpstr>
      <vt:lpstr>Joining Data</vt:lpstr>
      <vt:lpstr>Joining Data: Outer Join</vt:lpstr>
      <vt:lpstr>Creating Data</vt:lpstr>
      <vt:lpstr>Updating Data</vt:lpstr>
      <vt:lpstr>Delete Data</vt:lpstr>
      <vt:lpstr>Creating Tables</vt:lpstr>
      <vt:lpstr>Creating Tables</vt:lpstr>
      <vt:lpstr>Data Types for Columns</vt:lpstr>
      <vt:lpstr>Data Types for Columns</vt:lpstr>
      <vt:lpstr>Data Types for Columns</vt:lpstr>
      <vt:lpstr>Primary Keys and Identities</vt:lpstr>
      <vt:lpstr>Creating Relationships between tables</vt:lpstr>
      <vt:lpstr>Creating Relationships between tables</vt:lpstr>
      <vt:lpstr>Creating Relationships between tables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2016-07-25T11:13:03Z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