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75" r:id="rId4"/>
    <p:sldId id="294" r:id="rId5"/>
    <p:sldId id="295" r:id="rId6"/>
    <p:sldId id="296" r:id="rId7"/>
    <p:sldId id="297" r:id="rId8"/>
    <p:sldId id="298" r:id="rId9"/>
    <p:sldId id="299" r:id="rId10"/>
    <p:sldId id="300" r:id="rId11"/>
    <p:sldId id="325" r:id="rId12"/>
    <p:sldId id="326" r:id="rId13"/>
    <p:sldId id="327" r:id="rId14"/>
    <p:sldId id="328"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293"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15F0AC-8527-430F-8FB7-123C53A0022F}">
          <p14:sldIdLst>
            <p14:sldId id="256"/>
            <p14:sldId id="275"/>
            <p14:sldId id="294"/>
            <p14:sldId id="295"/>
            <p14:sldId id="296"/>
            <p14:sldId id="297"/>
            <p14:sldId id="298"/>
            <p14:sldId id="299"/>
            <p14:sldId id="300"/>
            <p14:sldId id="325"/>
            <p14:sldId id="326"/>
            <p14:sldId id="327"/>
            <p14:sldId id="328"/>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293"/>
          </p14:sldIdLst>
        </p14:section>
        <p14:section name="Untitled Section" id="{8B94D570-594C-4802-9522-E99493A7EFBB}">
          <p14:sldIdLst/>
        </p14:section>
      </p14:sectionLst>
    </p:ex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howGuides="1">
      <p:cViewPr varScale="1">
        <p:scale>
          <a:sx n="82" d="100"/>
          <a:sy n="82" d="100"/>
        </p:scale>
        <p:origin x="96" y="14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7/25/2016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7/25/2016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7/25/2016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7/25/2016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7/25/2016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7/25/2016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7/25/2016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7/25/2016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7/25/2016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7/25/2016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7/25/2016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13</a:t>
            </a:r>
          </a:p>
        </p:txBody>
      </p:sp>
      <p:sp>
        <p:nvSpPr>
          <p:cNvPr id="3" name="Subtitle 2"/>
          <p:cNvSpPr>
            <a:spLocks noGrp="1"/>
          </p:cNvSpPr>
          <p:nvPr>
            <p:ph type="subTitle" idx="1"/>
          </p:nvPr>
        </p:nvSpPr>
        <p:spPr/>
        <p:txBody>
          <a:bodyPr/>
          <a:lstStyle/>
          <a:p>
            <a:r>
              <a:rPr lang="en-US" dirty="0"/>
              <a:t>Displaying and Updating Data</a:t>
            </a:r>
          </a:p>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p:txBody>
          <a:bodyPr/>
          <a:lstStyle/>
          <a:p>
            <a:r>
              <a:rPr lang="en-US" dirty="0"/>
              <a:t>Drag a </a:t>
            </a:r>
            <a:r>
              <a:rPr lang="en-US" dirty="0" err="1"/>
              <a:t>SQLDataSource</a:t>
            </a:r>
            <a:r>
              <a:rPr lang="en-US" dirty="0"/>
              <a:t> and configure the Data Source.</a:t>
            </a:r>
          </a:p>
          <a:p>
            <a:endParaRPr lang="en-US" dirty="0"/>
          </a:p>
        </p:txBody>
      </p:sp>
      <p:pic>
        <p:nvPicPr>
          <p:cNvPr id="4" name="Picture 3"/>
          <p:cNvPicPr>
            <a:picLocks noChangeAspect="1"/>
          </p:cNvPicPr>
          <p:nvPr/>
        </p:nvPicPr>
        <p:blipFill>
          <a:blip r:embed="rId2"/>
          <a:stretch>
            <a:fillRect/>
          </a:stretch>
        </p:blipFill>
        <p:spPr>
          <a:xfrm>
            <a:off x="1297441" y="2415373"/>
            <a:ext cx="8222342" cy="3017854"/>
          </a:xfrm>
          <a:prstGeom prst="rect">
            <a:avLst/>
          </a:prstGeom>
        </p:spPr>
      </p:pic>
      <p:cxnSp>
        <p:nvCxnSpPr>
          <p:cNvPr id="6" name="Straight Arrow Connector 5"/>
          <p:cNvCxnSpPr/>
          <p:nvPr/>
        </p:nvCxnSpPr>
        <p:spPr>
          <a:xfrm flipH="1" flipV="1">
            <a:off x="3781425" y="2895600"/>
            <a:ext cx="990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99012" y="2736352"/>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Allows you to configure Data Source</a:t>
            </a:r>
          </a:p>
        </p:txBody>
      </p:sp>
    </p:spTree>
    <p:extLst>
      <p:ext uri="{BB962C8B-B14F-4D97-AF65-F5344CB8AC3E}">
        <p14:creationId xmlns:p14="http://schemas.microsoft.com/office/powerpoint/2010/main" val="4261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p:txBody>
          <a:bodyPr/>
          <a:lstStyle/>
          <a:p>
            <a:r>
              <a:rPr lang="en-US" dirty="0"/>
              <a:t>You can choose a “New Connection” and find your database server. Hint: using “.” will find the DB in your local machine.</a:t>
            </a:r>
          </a:p>
        </p:txBody>
      </p:sp>
      <p:pic>
        <p:nvPicPr>
          <p:cNvPr id="4" name="Picture 3"/>
          <p:cNvPicPr>
            <a:picLocks noChangeAspect="1"/>
          </p:cNvPicPr>
          <p:nvPr/>
        </p:nvPicPr>
        <p:blipFill>
          <a:blip r:embed="rId2"/>
          <a:stretch>
            <a:fillRect/>
          </a:stretch>
        </p:blipFill>
        <p:spPr>
          <a:xfrm>
            <a:off x="2926231" y="2514600"/>
            <a:ext cx="4964761" cy="4202475"/>
          </a:xfrm>
          <a:prstGeom prst="rect">
            <a:avLst/>
          </a:prstGeom>
        </p:spPr>
      </p:pic>
      <p:cxnSp>
        <p:nvCxnSpPr>
          <p:cNvPr id="6" name="Straight Arrow Connector 5"/>
          <p:cNvCxnSpPr/>
          <p:nvPr/>
        </p:nvCxnSpPr>
        <p:spPr>
          <a:xfrm flipV="1">
            <a:off x="2817812" y="4038600"/>
            <a:ext cx="1143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65210" y="4343400"/>
            <a:ext cx="1752602"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 for local server</a:t>
            </a:r>
          </a:p>
        </p:txBody>
      </p:sp>
    </p:spTree>
    <p:extLst>
      <p:ext uri="{BB962C8B-B14F-4D97-AF65-F5344CB8AC3E}">
        <p14:creationId xmlns:p14="http://schemas.microsoft.com/office/powerpoint/2010/main" val="15819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a:xfrm>
            <a:off x="1307729" y="1881187"/>
            <a:ext cx="5851761" cy="2920324"/>
          </a:xfrm>
        </p:spPr>
        <p:txBody>
          <a:bodyPr/>
          <a:lstStyle/>
          <a:p>
            <a:r>
              <a:rPr lang="en-US" dirty="0"/>
              <a:t>Choose Table or SP. You can always change this later.</a:t>
            </a:r>
          </a:p>
          <a:p>
            <a:endParaRPr lang="en-US" dirty="0"/>
          </a:p>
        </p:txBody>
      </p:sp>
      <p:pic>
        <p:nvPicPr>
          <p:cNvPr id="1026" name="Picture 2" descr="C:\Users\aroque\AppData\Local\Temp\SNAGHTML8355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1" y="2309720"/>
            <a:ext cx="5248973" cy="431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77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p:txBody>
          <a:bodyPr/>
          <a:lstStyle/>
          <a:p>
            <a:r>
              <a:rPr lang="en-US" dirty="0"/>
              <a:t>Once you have a defined </a:t>
            </a:r>
            <a:r>
              <a:rPr lang="en-US" dirty="0" err="1"/>
              <a:t>SQLDataSource</a:t>
            </a:r>
            <a:r>
              <a:rPr lang="en-US" dirty="0"/>
              <a:t> on your screen, you can now add another control to bind it to.</a:t>
            </a:r>
          </a:p>
          <a:p>
            <a:r>
              <a:rPr lang="en-US" dirty="0"/>
              <a:t>Once you add that control, say a </a:t>
            </a:r>
            <a:r>
              <a:rPr lang="en-US" dirty="0" err="1"/>
              <a:t>Gridview</a:t>
            </a:r>
            <a:r>
              <a:rPr lang="en-US" dirty="0"/>
              <a:t>, you can choose the data source.</a:t>
            </a:r>
          </a:p>
          <a:p>
            <a:r>
              <a:rPr lang="en-US" dirty="0"/>
              <a:t>You can always go to the markup and make modifications to these controls as needed.</a:t>
            </a:r>
          </a:p>
          <a:p>
            <a:endParaRPr lang="en-US" dirty="0"/>
          </a:p>
        </p:txBody>
      </p:sp>
      <p:pic>
        <p:nvPicPr>
          <p:cNvPr id="4" name="Picture 3"/>
          <p:cNvPicPr>
            <a:picLocks noChangeAspect="1"/>
          </p:cNvPicPr>
          <p:nvPr/>
        </p:nvPicPr>
        <p:blipFill>
          <a:blip r:embed="rId2"/>
          <a:stretch>
            <a:fillRect/>
          </a:stretch>
        </p:blipFill>
        <p:spPr>
          <a:xfrm>
            <a:off x="3503612" y="3505200"/>
            <a:ext cx="4006779" cy="2240349"/>
          </a:xfrm>
          <a:prstGeom prst="rect">
            <a:avLst/>
          </a:prstGeom>
        </p:spPr>
      </p:pic>
      <p:cxnSp>
        <p:nvCxnSpPr>
          <p:cNvPr id="6" name="Straight Arrow Connector 5"/>
          <p:cNvCxnSpPr/>
          <p:nvPr/>
        </p:nvCxnSpPr>
        <p:spPr>
          <a:xfrm flipH="1">
            <a:off x="7770812" y="4419600"/>
            <a:ext cx="990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990012" y="4038600"/>
            <a:ext cx="1676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Bind to Data Source</a:t>
            </a:r>
          </a:p>
        </p:txBody>
      </p:sp>
    </p:spTree>
    <p:extLst>
      <p:ext uri="{BB962C8B-B14F-4D97-AF65-F5344CB8AC3E}">
        <p14:creationId xmlns:p14="http://schemas.microsoft.com/office/powerpoint/2010/main" val="36683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p:txBody>
          <a:bodyPr/>
          <a:lstStyle/>
          <a:p>
            <a:r>
              <a:rPr lang="en-US" dirty="0"/>
              <a:t>On the smart tag, you can enable paging, sorting, editing, deletion and selection.</a:t>
            </a:r>
          </a:p>
        </p:txBody>
      </p:sp>
      <p:pic>
        <p:nvPicPr>
          <p:cNvPr id="4" name="Picture 3"/>
          <p:cNvPicPr>
            <a:picLocks noChangeAspect="1"/>
          </p:cNvPicPr>
          <p:nvPr/>
        </p:nvPicPr>
        <p:blipFill>
          <a:blip r:embed="rId2"/>
          <a:stretch>
            <a:fillRect/>
          </a:stretch>
        </p:blipFill>
        <p:spPr>
          <a:xfrm>
            <a:off x="2589212" y="2362200"/>
            <a:ext cx="5483512" cy="4159014"/>
          </a:xfrm>
          <a:prstGeom prst="rect">
            <a:avLst/>
          </a:prstGeom>
        </p:spPr>
      </p:pic>
    </p:spTree>
    <p:extLst>
      <p:ext uri="{BB962C8B-B14F-4D97-AF65-F5344CB8AC3E}">
        <p14:creationId xmlns:p14="http://schemas.microsoft.com/office/powerpoint/2010/main" val="215281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endParaRPr lang="en-US" dirty="0"/>
          </a:p>
        </p:txBody>
      </p:sp>
      <p:sp>
        <p:nvSpPr>
          <p:cNvPr id="3" name="Content Placeholder 2"/>
          <p:cNvSpPr>
            <a:spLocks noGrp="1"/>
          </p:cNvSpPr>
          <p:nvPr>
            <p:ph idx="1"/>
          </p:nvPr>
        </p:nvSpPr>
        <p:spPr>
          <a:xfrm>
            <a:off x="1065212" y="1524000"/>
            <a:ext cx="9220200" cy="4876800"/>
          </a:xfrm>
        </p:spPr>
        <p:txBody>
          <a:bodyPr>
            <a:normAutofit fontScale="77500" lnSpcReduction="20000"/>
          </a:bodyPr>
          <a:lstStyle/>
          <a:p>
            <a:r>
              <a:rPr lang="en-US" dirty="0"/>
              <a:t>Sample </a:t>
            </a:r>
            <a:r>
              <a:rPr lang="en-US" dirty="0" err="1"/>
              <a:t>SqlDataSource</a:t>
            </a:r>
            <a:r>
              <a:rPr lang="en-US" dirty="0"/>
              <a:t> tag:</a:t>
            </a:r>
          </a:p>
          <a:p>
            <a:endParaRPr lang="en-US" dirty="0"/>
          </a:p>
          <a:p>
            <a:pPr marL="45720" indent="0">
              <a:spcBef>
                <a:spcPts val="0"/>
              </a:spcBef>
              <a:buNone/>
            </a:pPr>
            <a:r>
              <a:rPr lang="en-US" sz="1800" dirty="0"/>
              <a:t>&lt;</a:t>
            </a:r>
            <a:r>
              <a:rPr lang="en-US" sz="1800" dirty="0" err="1"/>
              <a:t>asp:SqlDataSource</a:t>
            </a:r>
            <a:r>
              <a:rPr lang="en-US" sz="1800" dirty="0"/>
              <a:t> ID="SqlDataSource1" </a:t>
            </a:r>
            <a:r>
              <a:rPr lang="en-US" sz="1800" dirty="0" err="1"/>
              <a:t>runat</a:t>
            </a:r>
            <a:r>
              <a:rPr lang="en-US" sz="1800" dirty="0"/>
              <a:t>="server"</a:t>
            </a:r>
          </a:p>
          <a:p>
            <a:pPr marL="45720" indent="0">
              <a:spcBef>
                <a:spcPts val="0"/>
              </a:spcBef>
              <a:buNone/>
            </a:pPr>
            <a:r>
              <a:rPr lang="en-US" sz="1800" dirty="0"/>
              <a:t>	</a:t>
            </a:r>
            <a:r>
              <a:rPr lang="en-US" sz="1800" dirty="0" err="1"/>
              <a:t>ConnectionString</a:t>
            </a:r>
            <a:r>
              <a:rPr lang="en-US" sz="1800" dirty="0"/>
              <a:t>="&lt;%$ ConnectionStrings:PlanetWroxConnectionString1 %&gt;"</a:t>
            </a:r>
          </a:p>
          <a:p>
            <a:pPr marL="45720" indent="0">
              <a:spcBef>
                <a:spcPts val="0"/>
              </a:spcBef>
              <a:buNone/>
            </a:pPr>
            <a:r>
              <a:rPr lang="en-US" sz="1800" dirty="0"/>
              <a:t>	</a:t>
            </a:r>
            <a:r>
              <a:rPr lang="en-US" sz="1800" dirty="0" err="1"/>
              <a:t>ProviderName</a:t>
            </a:r>
            <a:r>
              <a:rPr lang="en-US" sz="1800" dirty="0"/>
              <a:t>="&lt;%$ ConnectionStrings:PlanetWroxConnectionString1.ProviderName %&gt;"</a:t>
            </a:r>
          </a:p>
          <a:p>
            <a:pPr marL="45720" indent="0">
              <a:spcBef>
                <a:spcPts val="0"/>
              </a:spcBef>
              <a:buNone/>
            </a:pPr>
            <a:r>
              <a:rPr lang="en-US" sz="1800" dirty="0"/>
              <a:t>	</a:t>
            </a:r>
            <a:r>
              <a:rPr lang="en-US" sz="1800" dirty="0" err="1"/>
              <a:t>DeleteCommand</a:t>
            </a:r>
            <a:r>
              <a:rPr lang="en-US" sz="1800" dirty="0"/>
              <a:t>="DELETE FROM [Genre] WHERE [Id] = @Id"</a:t>
            </a:r>
          </a:p>
          <a:p>
            <a:pPr marL="45720" indent="0">
              <a:spcBef>
                <a:spcPts val="0"/>
              </a:spcBef>
              <a:buNone/>
            </a:pPr>
            <a:r>
              <a:rPr lang="en-US" sz="1800" dirty="0"/>
              <a:t>	</a:t>
            </a:r>
          </a:p>
          <a:p>
            <a:pPr marL="45720" indent="0">
              <a:spcBef>
                <a:spcPts val="0"/>
              </a:spcBef>
              <a:buNone/>
            </a:pPr>
            <a:r>
              <a:rPr lang="en-US" sz="1800" dirty="0"/>
              <a:t>	</a:t>
            </a:r>
            <a:r>
              <a:rPr lang="en-US" sz="1800" dirty="0" err="1"/>
              <a:t>InsertCommand</a:t>
            </a:r>
            <a:r>
              <a:rPr lang="en-US" sz="1800" dirty="0"/>
              <a:t>="INSERT INTO [Genre] ([Name], [</a:t>
            </a:r>
            <a:r>
              <a:rPr lang="en-US" sz="1800" dirty="0" err="1"/>
              <a:t>SortOrder</a:t>
            </a:r>
            <a:r>
              <a:rPr lang="en-US" sz="1800" dirty="0"/>
              <a:t>]) VALUES (@Name,</a:t>
            </a:r>
          </a:p>
          <a:p>
            <a:pPr marL="45720" indent="0">
              <a:spcBef>
                <a:spcPts val="0"/>
              </a:spcBef>
              <a:buNone/>
            </a:pPr>
            <a:r>
              <a:rPr lang="en-US" sz="1800" dirty="0"/>
              <a:t>	@</a:t>
            </a:r>
            <a:r>
              <a:rPr lang="en-US" sz="1800" dirty="0" err="1"/>
              <a:t>SortOrder</a:t>
            </a:r>
            <a:r>
              <a:rPr lang="en-US" sz="1800" dirty="0"/>
              <a:t>)"</a:t>
            </a:r>
          </a:p>
          <a:p>
            <a:pPr marL="45720" indent="0">
              <a:spcBef>
                <a:spcPts val="0"/>
              </a:spcBef>
              <a:buNone/>
            </a:pPr>
            <a:r>
              <a:rPr lang="en-US" sz="1800" dirty="0"/>
              <a:t>	</a:t>
            </a:r>
          </a:p>
          <a:p>
            <a:pPr marL="45720" indent="0">
              <a:spcBef>
                <a:spcPts val="0"/>
              </a:spcBef>
              <a:buNone/>
            </a:pPr>
            <a:r>
              <a:rPr lang="en-US" sz="1800" dirty="0"/>
              <a:t>	</a:t>
            </a:r>
            <a:r>
              <a:rPr lang="en-US" sz="1800" dirty="0" err="1"/>
              <a:t>SelectCommand</a:t>
            </a:r>
            <a:r>
              <a:rPr lang="en-US" sz="1800" dirty="0"/>
              <a:t>="SELECT [Id], [Name], [</a:t>
            </a:r>
            <a:r>
              <a:rPr lang="en-US" sz="1800" dirty="0" err="1"/>
              <a:t>SortOrder</a:t>
            </a:r>
            <a:r>
              <a:rPr lang="en-US" sz="1800" dirty="0"/>
              <a:t>] FROM [Genre]"</a:t>
            </a:r>
          </a:p>
          <a:p>
            <a:pPr marL="45720" indent="0">
              <a:spcBef>
                <a:spcPts val="0"/>
              </a:spcBef>
              <a:buNone/>
            </a:pPr>
            <a:r>
              <a:rPr lang="en-US" sz="1800" dirty="0"/>
              <a:t>	</a:t>
            </a:r>
          </a:p>
          <a:p>
            <a:pPr marL="45720" indent="0">
              <a:spcBef>
                <a:spcPts val="0"/>
              </a:spcBef>
              <a:buNone/>
            </a:pPr>
            <a:r>
              <a:rPr lang="en-US" sz="1800" dirty="0"/>
              <a:t>	UpdateCommand="UPDATE [Genre] SET [Name] = @Name, [</a:t>
            </a:r>
            <a:r>
              <a:rPr lang="en-US" sz="1800" dirty="0" err="1"/>
              <a:t>SortOrder</a:t>
            </a:r>
            <a:r>
              <a:rPr lang="en-US" sz="1800" dirty="0"/>
              <a:t>] = @</a:t>
            </a:r>
            <a:r>
              <a:rPr lang="en-US" sz="1800" dirty="0" err="1"/>
              <a:t>SortOrder</a:t>
            </a:r>
            <a:endParaRPr lang="en-US" sz="1800" dirty="0"/>
          </a:p>
          <a:p>
            <a:pPr marL="45720" indent="0">
              <a:spcBef>
                <a:spcPts val="0"/>
              </a:spcBef>
              <a:buNone/>
            </a:pPr>
            <a:r>
              <a:rPr lang="en-US" sz="1800" dirty="0"/>
              <a:t>	WHERE [Id] = @Id"&gt;</a:t>
            </a:r>
          </a:p>
          <a:p>
            <a:pPr marL="45720" indent="0">
              <a:spcBef>
                <a:spcPts val="0"/>
              </a:spcBef>
              <a:buNone/>
            </a:pPr>
            <a:r>
              <a:rPr lang="en-US" sz="1800" dirty="0"/>
              <a:t>&lt;</a:t>
            </a:r>
            <a:r>
              <a:rPr lang="en-US" sz="1800" dirty="0" err="1"/>
              <a:t>DeleteParameters</a:t>
            </a:r>
            <a:r>
              <a:rPr lang="en-US" sz="1800" dirty="0"/>
              <a:t>&gt;</a:t>
            </a:r>
          </a:p>
          <a:p>
            <a:pPr marL="45720" indent="0">
              <a:spcBef>
                <a:spcPts val="0"/>
              </a:spcBef>
              <a:buNone/>
            </a:pPr>
            <a:r>
              <a:rPr lang="en-US" sz="1800" dirty="0"/>
              <a:t>    &lt;</a:t>
            </a:r>
            <a:r>
              <a:rPr lang="en-US" sz="1800" dirty="0" err="1"/>
              <a:t>asp:Parameter</a:t>
            </a:r>
            <a:r>
              <a:rPr lang="en-US" sz="1800" dirty="0"/>
              <a:t> Name="Id" Type="Int32" /&gt;</a:t>
            </a:r>
          </a:p>
          <a:p>
            <a:pPr marL="45720" indent="0">
              <a:spcBef>
                <a:spcPts val="0"/>
              </a:spcBef>
              <a:buNone/>
            </a:pPr>
            <a:r>
              <a:rPr lang="en-US" sz="1800" dirty="0"/>
              <a:t>&lt;/</a:t>
            </a:r>
            <a:r>
              <a:rPr lang="en-US" sz="1800" dirty="0" err="1"/>
              <a:t>DeleteParameters</a:t>
            </a:r>
            <a:r>
              <a:rPr lang="en-US" sz="1800" dirty="0"/>
              <a:t>&gt;</a:t>
            </a:r>
          </a:p>
          <a:p>
            <a:pPr marL="45720" indent="0">
              <a:spcBef>
                <a:spcPts val="0"/>
              </a:spcBef>
              <a:buNone/>
            </a:pPr>
            <a:endParaRPr lang="en-US" sz="1800" dirty="0"/>
          </a:p>
          <a:p>
            <a:pPr marL="45720" indent="0">
              <a:spcBef>
                <a:spcPts val="0"/>
              </a:spcBef>
              <a:buNone/>
            </a:pPr>
            <a:r>
              <a:rPr lang="en-US" sz="1800" dirty="0"/>
              <a:t>&lt;</a:t>
            </a:r>
            <a:r>
              <a:rPr lang="en-US" sz="1800" dirty="0" err="1"/>
              <a:t>InsertParameters</a:t>
            </a:r>
            <a:r>
              <a:rPr lang="en-US" sz="1800" dirty="0"/>
              <a:t>&gt;</a:t>
            </a:r>
          </a:p>
          <a:p>
            <a:pPr marL="45720" indent="0">
              <a:spcBef>
                <a:spcPts val="0"/>
              </a:spcBef>
              <a:buNone/>
            </a:pPr>
            <a:r>
              <a:rPr lang="en-US" sz="1800" dirty="0"/>
              <a:t>    &lt;</a:t>
            </a:r>
            <a:r>
              <a:rPr lang="en-US" sz="1800" dirty="0" err="1"/>
              <a:t>asp:Parameter</a:t>
            </a:r>
            <a:r>
              <a:rPr lang="en-US" sz="1800" dirty="0"/>
              <a:t> Name="Name" Type="String" /&gt;</a:t>
            </a:r>
          </a:p>
          <a:p>
            <a:pPr marL="45720" indent="0">
              <a:spcBef>
                <a:spcPts val="0"/>
              </a:spcBef>
              <a:buNone/>
            </a:pPr>
            <a:r>
              <a:rPr lang="en-US" sz="1800" dirty="0"/>
              <a:t>    &lt;</a:t>
            </a:r>
            <a:r>
              <a:rPr lang="en-US" sz="1800" dirty="0" err="1"/>
              <a:t>asp:Parameter</a:t>
            </a:r>
            <a:r>
              <a:rPr lang="en-US" sz="1800" dirty="0"/>
              <a:t> Name="</a:t>
            </a:r>
            <a:r>
              <a:rPr lang="en-US" sz="1800" dirty="0" err="1"/>
              <a:t>SortOrder</a:t>
            </a:r>
            <a:r>
              <a:rPr lang="en-US" sz="1800" dirty="0"/>
              <a:t>" Type="Int32" /&gt;</a:t>
            </a:r>
          </a:p>
          <a:p>
            <a:pPr marL="45720" indent="0">
              <a:spcBef>
                <a:spcPts val="0"/>
              </a:spcBef>
              <a:buNone/>
            </a:pPr>
            <a:r>
              <a:rPr lang="en-US" sz="1800" dirty="0"/>
              <a:t>&lt;/</a:t>
            </a:r>
            <a:r>
              <a:rPr lang="en-US" sz="1800" dirty="0" err="1"/>
              <a:t>InsertParameters</a:t>
            </a:r>
            <a:r>
              <a:rPr lang="en-US" sz="1800" dirty="0"/>
              <a:t>&gt;</a:t>
            </a:r>
          </a:p>
          <a:p>
            <a:pPr marL="45720" indent="0">
              <a:spcBef>
                <a:spcPts val="0"/>
              </a:spcBef>
              <a:buNone/>
            </a:pPr>
            <a:endParaRPr lang="en-US" sz="1800" dirty="0"/>
          </a:p>
          <a:p>
            <a:pPr marL="45720" indent="0">
              <a:spcBef>
                <a:spcPts val="0"/>
              </a:spcBef>
              <a:buNone/>
            </a:pPr>
            <a:r>
              <a:rPr lang="en-US" sz="1800" dirty="0"/>
              <a:t>&lt;</a:t>
            </a:r>
            <a:r>
              <a:rPr lang="en-US" sz="1800" dirty="0" err="1"/>
              <a:t>UpdateParameters</a:t>
            </a:r>
            <a:r>
              <a:rPr lang="en-US" sz="1800" dirty="0"/>
              <a:t>&gt;</a:t>
            </a:r>
          </a:p>
          <a:p>
            <a:pPr marL="45720" indent="0">
              <a:spcBef>
                <a:spcPts val="0"/>
              </a:spcBef>
              <a:buNone/>
            </a:pPr>
            <a:r>
              <a:rPr lang="en-US" sz="1800" dirty="0"/>
              <a:t>    &lt;</a:t>
            </a:r>
            <a:r>
              <a:rPr lang="en-US" sz="1800" dirty="0" err="1"/>
              <a:t>asp:Parameter</a:t>
            </a:r>
            <a:r>
              <a:rPr lang="en-US" sz="1800" dirty="0"/>
              <a:t> Name="Name" Type="String" /&gt;</a:t>
            </a:r>
          </a:p>
          <a:p>
            <a:pPr marL="45720" indent="0">
              <a:spcBef>
                <a:spcPts val="0"/>
              </a:spcBef>
              <a:buNone/>
            </a:pPr>
            <a:r>
              <a:rPr lang="en-US" sz="1800" dirty="0"/>
              <a:t>    &lt;</a:t>
            </a:r>
            <a:r>
              <a:rPr lang="en-US" sz="1800" dirty="0" err="1"/>
              <a:t>asp:Parameter</a:t>
            </a:r>
            <a:r>
              <a:rPr lang="en-US" sz="1800" dirty="0"/>
              <a:t> Name="</a:t>
            </a:r>
            <a:r>
              <a:rPr lang="en-US" sz="1800" dirty="0" err="1"/>
              <a:t>SortOrder</a:t>
            </a:r>
            <a:r>
              <a:rPr lang="en-US" sz="1800" dirty="0"/>
              <a:t>" Type="Int32" /&gt;</a:t>
            </a:r>
          </a:p>
          <a:p>
            <a:pPr marL="45720" indent="0">
              <a:spcBef>
                <a:spcPts val="0"/>
              </a:spcBef>
              <a:buNone/>
            </a:pPr>
            <a:r>
              <a:rPr lang="en-US" sz="1800" dirty="0"/>
              <a:t>    &lt;</a:t>
            </a:r>
            <a:r>
              <a:rPr lang="en-US" sz="1800" dirty="0" err="1"/>
              <a:t>asp:Parameter</a:t>
            </a:r>
            <a:r>
              <a:rPr lang="en-US" sz="1800" dirty="0"/>
              <a:t> Name="Id" Type="Int32" /&gt;</a:t>
            </a:r>
          </a:p>
          <a:p>
            <a:pPr marL="45720" indent="0">
              <a:spcBef>
                <a:spcPts val="0"/>
              </a:spcBef>
              <a:buNone/>
            </a:pPr>
            <a:r>
              <a:rPr lang="en-US" sz="1800" dirty="0"/>
              <a:t>&lt;/</a:t>
            </a:r>
            <a:r>
              <a:rPr lang="en-US" sz="1800" dirty="0" err="1"/>
              <a:t>UpdateParameters</a:t>
            </a:r>
            <a:r>
              <a:rPr lang="en-US" sz="1800" dirty="0"/>
              <a:t>&gt;</a:t>
            </a:r>
          </a:p>
          <a:p>
            <a:pPr marL="45720" indent="0">
              <a:spcBef>
                <a:spcPts val="0"/>
              </a:spcBef>
              <a:buNone/>
            </a:pPr>
            <a:endParaRPr lang="en-US" sz="1800" dirty="0"/>
          </a:p>
          <a:p>
            <a:pPr marL="45720" indent="0">
              <a:spcBef>
                <a:spcPts val="0"/>
              </a:spcBef>
              <a:buNone/>
            </a:pPr>
            <a:r>
              <a:rPr lang="en-US" sz="1800" dirty="0"/>
              <a:t>&lt;/</a:t>
            </a:r>
            <a:r>
              <a:rPr lang="en-US" sz="1800" dirty="0" err="1"/>
              <a:t>asp:SqlDataSource</a:t>
            </a:r>
            <a:r>
              <a:rPr lang="en-US" sz="1800" dirty="0"/>
              <a:t>&gt;</a:t>
            </a:r>
          </a:p>
        </p:txBody>
      </p:sp>
    </p:spTree>
    <p:extLst>
      <p:ext uri="{BB962C8B-B14F-4D97-AF65-F5344CB8AC3E}">
        <p14:creationId xmlns:p14="http://schemas.microsoft.com/office/powerpoint/2010/main" val="65906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endParaRPr lang="en-US" dirty="0"/>
          </a:p>
        </p:txBody>
      </p:sp>
      <p:sp>
        <p:nvSpPr>
          <p:cNvPr id="3" name="Content Placeholder 2"/>
          <p:cNvSpPr>
            <a:spLocks noGrp="1"/>
          </p:cNvSpPr>
          <p:nvPr>
            <p:ph idx="1"/>
          </p:nvPr>
        </p:nvSpPr>
        <p:spPr>
          <a:xfrm>
            <a:off x="1065212" y="1828800"/>
            <a:ext cx="8686801" cy="4419600"/>
          </a:xfrm>
        </p:spPr>
        <p:txBody>
          <a:bodyPr/>
          <a:lstStyle/>
          <a:p>
            <a:r>
              <a:rPr lang="en-US" dirty="0"/>
              <a:t>The </a:t>
            </a:r>
            <a:r>
              <a:rPr lang="en-US" dirty="0" err="1"/>
              <a:t>connectionstring</a:t>
            </a:r>
            <a:r>
              <a:rPr lang="en-US" dirty="0"/>
              <a:t> and </a:t>
            </a:r>
            <a:r>
              <a:rPr lang="en-US" dirty="0" err="1"/>
              <a:t>providedername</a:t>
            </a:r>
            <a:r>
              <a:rPr lang="en-US" dirty="0"/>
              <a:t> are auto generated for </a:t>
            </a:r>
            <a:r>
              <a:rPr lang="en-US" dirty="0" err="1"/>
              <a:t>youand</a:t>
            </a:r>
            <a:r>
              <a:rPr lang="en-US" dirty="0"/>
              <a:t> configured for you in the </a:t>
            </a:r>
            <a:r>
              <a:rPr lang="en-US" dirty="0" err="1"/>
              <a:t>web.config</a:t>
            </a:r>
            <a:r>
              <a:rPr lang="en-US" dirty="0"/>
              <a:t> file.</a:t>
            </a:r>
          </a:p>
          <a:p>
            <a:r>
              <a:rPr lang="en-US" dirty="0"/>
              <a:t>The INSERT, UPDATE, and DELETE commands contain </a:t>
            </a:r>
            <a:r>
              <a:rPr lang="en-US" i="1" dirty="0"/>
              <a:t>parameters</a:t>
            </a:r>
            <a:r>
              <a:rPr lang="en-US" dirty="0"/>
              <a:t>, identified by the at symbol (@) prefix. At run time, when the control is asked to perform the relevant data operation, these parameters are substituted by runtime values.</a:t>
            </a:r>
          </a:p>
          <a:p>
            <a:r>
              <a:rPr lang="en-US" dirty="0"/>
              <a:t>For example, take a look at the Id parameter:</a:t>
            </a:r>
          </a:p>
          <a:p>
            <a:pPr marL="45720" indent="0">
              <a:spcBef>
                <a:spcPts val="0"/>
              </a:spcBef>
              <a:buNone/>
            </a:pPr>
            <a:r>
              <a:rPr lang="en-US" sz="1400" dirty="0"/>
              <a:t>&lt;</a:t>
            </a:r>
            <a:r>
              <a:rPr lang="en-US" sz="1400" dirty="0" err="1"/>
              <a:t>DeleteParameters</a:t>
            </a:r>
            <a:r>
              <a:rPr lang="en-US" sz="1400" dirty="0"/>
              <a:t>&gt;</a:t>
            </a:r>
          </a:p>
          <a:p>
            <a:pPr marL="45720" indent="0">
              <a:spcBef>
                <a:spcPts val="0"/>
              </a:spcBef>
              <a:buNone/>
            </a:pPr>
            <a:r>
              <a:rPr lang="en-US" sz="1400" dirty="0"/>
              <a:t>    &lt;</a:t>
            </a:r>
            <a:r>
              <a:rPr lang="en-US" sz="1400" dirty="0" err="1"/>
              <a:t>asp:Parameter</a:t>
            </a:r>
            <a:r>
              <a:rPr lang="en-US" sz="1400" dirty="0"/>
              <a:t> Name="Id" Type="Int32" /&gt;</a:t>
            </a:r>
          </a:p>
          <a:p>
            <a:pPr marL="45720" indent="0">
              <a:spcBef>
                <a:spcPts val="0"/>
              </a:spcBef>
              <a:buNone/>
            </a:pPr>
            <a:r>
              <a:rPr lang="en-US" sz="1400" dirty="0"/>
              <a:t>&lt;/</a:t>
            </a:r>
            <a:r>
              <a:rPr lang="en-US" sz="1400" dirty="0" err="1"/>
              <a:t>DeleteParameters</a:t>
            </a:r>
            <a:r>
              <a:rPr lang="en-US" sz="1400" dirty="0"/>
              <a:t>&gt;</a:t>
            </a:r>
          </a:p>
          <a:p>
            <a:pPr>
              <a:spcBef>
                <a:spcPts val="0"/>
              </a:spcBef>
            </a:pPr>
            <a:endParaRPr lang="en-US" dirty="0"/>
          </a:p>
          <a:p>
            <a:pPr>
              <a:spcBef>
                <a:spcPts val="0"/>
              </a:spcBef>
            </a:pPr>
            <a:r>
              <a:rPr lang="en-US" dirty="0"/>
              <a:t>And the command:</a:t>
            </a:r>
          </a:p>
          <a:p>
            <a:pPr>
              <a:spcBef>
                <a:spcPts val="0"/>
              </a:spcBef>
            </a:pPr>
            <a:endParaRPr lang="en-US" dirty="0"/>
          </a:p>
          <a:p>
            <a:pPr marL="45720" indent="0">
              <a:spcBef>
                <a:spcPts val="0"/>
              </a:spcBef>
              <a:buNone/>
            </a:pPr>
            <a:r>
              <a:rPr lang="en-US" sz="1400" dirty="0" err="1"/>
              <a:t>DeleteCommand</a:t>
            </a:r>
            <a:r>
              <a:rPr lang="en-US" sz="1400" dirty="0"/>
              <a:t>="DELETE FROM [Genre] WHERE [Id] = @Id"</a:t>
            </a:r>
          </a:p>
        </p:txBody>
      </p:sp>
    </p:spTree>
    <p:extLst>
      <p:ext uri="{BB962C8B-B14F-4D97-AF65-F5344CB8AC3E}">
        <p14:creationId xmlns:p14="http://schemas.microsoft.com/office/powerpoint/2010/main" val="13787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endParaRPr lang="en-US" dirty="0"/>
          </a:p>
        </p:txBody>
      </p:sp>
      <p:sp>
        <p:nvSpPr>
          <p:cNvPr id="3" name="Content Placeholder 2"/>
          <p:cNvSpPr>
            <a:spLocks noGrp="1"/>
          </p:cNvSpPr>
          <p:nvPr>
            <p:ph idx="1"/>
          </p:nvPr>
        </p:nvSpPr>
        <p:spPr>
          <a:xfrm>
            <a:off x="1065212" y="1828800"/>
            <a:ext cx="9448800" cy="4191000"/>
          </a:xfrm>
        </p:spPr>
        <p:txBody>
          <a:bodyPr>
            <a:normAutofit/>
          </a:bodyPr>
          <a:lstStyle/>
          <a:p>
            <a:r>
              <a:rPr lang="en-US" dirty="0"/>
              <a:t>The </a:t>
            </a:r>
            <a:r>
              <a:rPr lang="en-US" dirty="0" err="1"/>
              <a:t>GridView</a:t>
            </a:r>
            <a:r>
              <a:rPr lang="en-US" dirty="0"/>
              <a:t> code generated looks like this:</a:t>
            </a:r>
          </a:p>
          <a:p>
            <a:endParaRPr lang="en-US" dirty="0"/>
          </a:p>
          <a:p>
            <a:pPr marL="45720" indent="0">
              <a:spcBef>
                <a:spcPts val="0"/>
              </a:spcBef>
              <a:buNone/>
            </a:pPr>
            <a:r>
              <a:rPr lang="en-US" sz="1700" dirty="0"/>
              <a:t>&lt;</a:t>
            </a:r>
            <a:r>
              <a:rPr lang="en-US" sz="1600" dirty="0" err="1"/>
              <a:t>asp:GridView</a:t>
            </a:r>
            <a:r>
              <a:rPr lang="en-US" sz="1600" dirty="0"/>
              <a:t> ID="GridView1" </a:t>
            </a:r>
            <a:r>
              <a:rPr lang="en-US" sz="1600" dirty="0" err="1"/>
              <a:t>runat</a:t>
            </a:r>
            <a:r>
              <a:rPr lang="en-US" sz="1600" dirty="0"/>
              <a:t>="server" </a:t>
            </a:r>
            <a:r>
              <a:rPr lang="en-US" sz="1600" dirty="0" err="1"/>
              <a:t>AllowPaging</a:t>
            </a:r>
            <a:r>
              <a:rPr lang="en-US" sz="1600" dirty="0"/>
              <a:t>="True" </a:t>
            </a:r>
            <a:r>
              <a:rPr lang="en-US" sz="1600" dirty="0" err="1"/>
              <a:t>AllowSorting</a:t>
            </a:r>
            <a:r>
              <a:rPr lang="en-US" sz="1600" dirty="0"/>
              <a:t>="True"</a:t>
            </a:r>
          </a:p>
          <a:p>
            <a:pPr marL="45720" indent="0">
              <a:spcBef>
                <a:spcPts val="0"/>
              </a:spcBef>
              <a:buNone/>
            </a:pPr>
            <a:r>
              <a:rPr lang="en-US" sz="1600" dirty="0" err="1"/>
              <a:t>AutoGenerateColumns</a:t>
            </a:r>
            <a:r>
              <a:rPr lang="en-US" sz="1600" dirty="0"/>
              <a:t>="False" </a:t>
            </a:r>
            <a:r>
              <a:rPr lang="en-US" sz="1600" dirty="0" err="1"/>
              <a:t>DataKeyNames</a:t>
            </a:r>
            <a:r>
              <a:rPr lang="en-US" sz="1600" dirty="0"/>
              <a:t>="Id" </a:t>
            </a:r>
            <a:r>
              <a:rPr lang="en-US" sz="1600" dirty="0" err="1"/>
              <a:t>DataSourceID</a:t>
            </a:r>
            <a:r>
              <a:rPr lang="en-US" sz="1600" dirty="0"/>
              <a:t>="SqlDataSource1"</a:t>
            </a:r>
          </a:p>
          <a:p>
            <a:pPr marL="45720" indent="0">
              <a:spcBef>
                <a:spcPts val="0"/>
              </a:spcBef>
              <a:buNone/>
            </a:pPr>
            <a:r>
              <a:rPr lang="en-US" sz="1600" dirty="0" err="1"/>
              <a:t>EmptyDataText</a:t>
            </a:r>
            <a:r>
              <a:rPr lang="en-US" sz="1600" dirty="0"/>
              <a:t>="There are no data records to display."&gt;</a:t>
            </a:r>
          </a:p>
          <a:p>
            <a:pPr marL="45720" indent="0">
              <a:spcBef>
                <a:spcPts val="0"/>
              </a:spcBef>
              <a:buNone/>
            </a:pPr>
            <a:r>
              <a:rPr lang="en-US" sz="1600" dirty="0"/>
              <a:t>  &lt;Columns&gt;</a:t>
            </a:r>
          </a:p>
          <a:p>
            <a:pPr marL="45720" indent="0">
              <a:spcBef>
                <a:spcPts val="0"/>
              </a:spcBef>
              <a:buNone/>
            </a:pPr>
            <a:r>
              <a:rPr lang="en-US" sz="1600" dirty="0"/>
              <a:t>    &lt;</a:t>
            </a:r>
            <a:r>
              <a:rPr lang="en-US" sz="1600" dirty="0" err="1"/>
              <a:t>asp:CommandField</a:t>
            </a:r>
            <a:r>
              <a:rPr lang="en-US" sz="1600" dirty="0"/>
              <a:t> </a:t>
            </a:r>
            <a:r>
              <a:rPr lang="en-US" sz="1600" dirty="0" err="1"/>
              <a:t>ShowDeleteButton</a:t>
            </a:r>
            <a:r>
              <a:rPr lang="en-US" sz="1600" dirty="0"/>
              <a:t>="True" </a:t>
            </a:r>
            <a:r>
              <a:rPr lang="en-US" sz="1600" dirty="0" err="1"/>
              <a:t>ShowEditButton</a:t>
            </a:r>
            <a:r>
              <a:rPr lang="en-US" sz="1600" dirty="0"/>
              <a:t>="True“ </a:t>
            </a:r>
            <a:r>
              <a:rPr lang="en-US" sz="1600" dirty="0" err="1"/>
              <a:t>ShowSelectButton</a:t>
            </a:r>
            <a:r>
              <a:rPr lang="en-US" sz="1600" dirty="0"/>
              <a:t>="True" /&gt;</a:t>
            </a:r>
          </a:p>
          <a:p>
            <a:pPr marL="45720" indent="0">
              <a:spcBef>
                <a:spcPts val="0"/>
              </a:spcBef>
              <a:buNone/>
            </a:pPr>
            <a:r>
              <a:rPr lang="en-US" sz="1600" dirty="0"/>
              <a:t>    </a:t>
            </a:r>
          </a:p>
          <a:p>
            <a:pPr marL="45720" indent="0">
              <a:spcBef>
                <a:spcPts val="0"/>
              </a:spcBef>
              <a:buNone/>
            </a:pPr>
            <a:r>
              <a:rPr lang="en-US" sz="1600" dirty="0"/>
              <a:t>    &lt;</a:t>
            </a:r>
            <a:r>
              <a:rPr lang="en-US" sz="1600" dirty="0" err="1"/>
              <a:t>asp:BoundField</a:t>
            </a:r>
            <a:r>
              <a:rPr lang="en-US" sz="1600" dirty="0"/>
              <a:t> </a:t>
            </a:r>
            <a:r>
              <a:rPr lang="en-US" sz="1600" dirty="0" err="1"/>
              <a:t>DataField</a:t>
            </a:r>
            <a:r>
              <a:rPr lang="en-US" sz="1600" dirty="0"/>
              <a:t>="Id" </a:t>
            </a:r>
            <a:r>
              <a:rPr lang="en-US" sz="1600" dirty="0" err="1"/>
              <a:t>HeaderText</a:t>
            </a:r>
            <a:r>
              <a:rPr lang="en-US" sz="1600" dirty="0"/>
              <a:t>="Id" </a:t>
            </a:r>
            <a:r>
              <a:rPr lang="en-US" sz="1600" dirty="0" err="1"/>
              <a:t>ReadOnly</a:t>
            </a:r>
            <a:r>
              <a:rPr lang="en-US" sz="1600" dirty="0"/>
              <a:t>="True“ </a:t>
            </a:r>
            <a:r>
              <a:rPr lang="en-US" sz="1600" dirty="0" err="1"/>
              <a:t>SortExpression</a:t>
            </a:r>
            <a:r>
              <a:rPr lang="en-US" sz="1600" dirty="0"/>
              <a:t>="Id" /&gt;</a:t>
            </a:r>
          </a:p>
          <a:p>
            <a:pPr marL="45720" indent="0">
              <a:spcBef>
                <a:spcPts val="0"/>
              </a:spcBef>
              <a:buNone/>
            </a:pPr>
            <a:endParaRPr lang="en-US" sz="1600" dirty="0"/>
          </a:p>
          <a:p>
            <a:pPr marL="45720" indent="0">
              <a:spcBef>
                <a:spcPts val="0"/>
              </a:spcBef>
              <a:buNone/>
            </a:pPr>
            <a:r>
              <a:rPr lang="en-US" sz="1600" dirty="0"/>
              <a:t>    &lt;</a:t>
            </a:r>
            <a:r>
              <a:rPr lang="en-US" sz="1600" dirty="0" err="1"/>
              <a:t>asp:BoundField</a:t>
            </a:r>
            <a:r>
              <a:rPr lang="en-US" sz="1600" dirty="0"/>
              <a:t> </a:t>
            </a:r>
            <a:r>
              <a:rPr lang="en-US" sz="1600" dirty="0" err="1"/>
              <a:t>DataField</a:t>
            </a:r>
            <a:r>
              <a:rPr lang="en-US" sz="1600" dirty="0"/>
              <a:t>="Name" </a:t>
            </a:r>
            <a:r>
              <a:rPr lang="en-US" sz="1600" dirty="0" err="1"/>
              <a:t>HeaderText</a:t>
            </a:r>
            <a:r>
              <a:rPr lang="en-US" sz="1600" dirty="0"/>
              <a:t>="Name" </a:t>
            </a:r>
            <a:r>
              <a:rPr lang="en-US" sz="1600" dirty="0" err="1"/>
              <a:t>SortExpression</a:t>
            </a:r>
            <a:r>
              <a:rPr lang="en-US" sz="1600" dirty="0"/>
              <a:t>="Name" /&gt;</a:t>
            </a:r>
          </a:p>
          <a:p>
            <a:pPr marL="45720" indent="0">
              <a:spcBef>
                <a:spcPts val="0"/>
              </a:spcBef>
              <a:buNone/>
            </a:pPr>
            <a:endParaRPr lang="en-US" sz="1600" dirty="0"/>
          </a:p>
          <a:p>
            <a:pPr marL="45720" indent="0">
              <a:spcBef>
                <a:spcPts val="0"/>
              </a:spcBef>
              <a:buNone/>
            </a:pPr>
            <a:r>
              <a:rPr lang="en-US" sz="1600" dirty="0"/>
              <a:t>    &lt;</a:t>
            </a:r>
            <a:r>
              <a:rPr lang="en-US" sz="1600" dirty="0" err="1"/>
              <a:t>asp:BoundField</a:t>
            </a:r>
            <a:r>
              <a:rPr lang="en-US" sz="1600" dirty="0"/>
              <a:t> </a:t>
            </a:r>
            <a:r>
              <a:rPr lang="en-US" sz="1600" dirty="0" err="1"/>
              <a:t>DataField</a:t>
            </a:r>
            <a:r>
              <a:rPr lang="en-US" sz="1600" dirty="0"/>
              <a:t>="</a:t>
            </a:r>
            <a:r>
              <a:rPr lang="en-US" sz="1600" dirty="0" err="1"/>
              <a:t>SortOrder</a:t>
            </a:r>
            <a:r>
              <a:rPr lang="en-US" sz="1600" dirty="0"/>
              <a:t>" </a:t>
            </a:r>
            <a:r>
              <a:rPr lang="en-US" sz="1600" dirty="0" err="1"/>
              <a:t>HeaderText</a:t>
            </a:r>
            <a:r>
              <a:rPr lang="en-US" sz="1600" dirty="0"/>
              <a:t>="</a:t>
            </a:r>
            <a:r>
              <a:rPr lang="en-US" sz="1600" dirty="0" err="1"/>
              <a:t>SortOrder</a:t>
            </a:r>
            <a:r>
              <a:rPr lang="en-US" sz="1600" dirty="0"/>
              <a:t>“ </a:t>
            </a:r>
            <a:r>
              <a:rPr lang="en-US" sz="1600" dirty="0" err="1"/>
              <a:t>SortExpression</a:t>
            </a:r>
            <a:r>
              <a:rPr lang="en-US" sz="1600" dirty="0"/>
              <a:t>="</a:t>
            </a:r>
            <a:r>
              <a:rPr lang="en-US" sz="1600" dirty="0" err="1"/>
              <a:t>SortOrder</a:t>
            </a:r>
            <a:r>
              <a:rPr lang="en-US" sz="1600" dirty="0"/>
              <a:t>" /&gt;</a:t>
            </a:r>
          </a:p>
          <a:p>
            <a:pPr marL="45720" indent="0">
              <a:spcBef>
                <a:spcPts val="0"/>
              </a:spcBef>
              <a:buNone/>
            </a:pPr>
            <a:r>
              <a:rPr lang="en-US" sz="1600" dirty="0"/>
              <a:t>  &lt;/Columns&gt;</a:t>
            </a:r>
          </a:p>
          <a:p>
            <a:pPr marL="45720" indent="0">
              <a:spcBef>
                <a:spcPts val="0"/>
              </a:spcBef>
              <a:buNone/>
            </a:pPr>
            <a:r>
              <a:rPr lang="en-US" sz="1600" dirty="0"/>
              <a:t>&lt;/</a:t>
            </a:r>
            <a:r>
              <a:rPr lang="en-US" sz="1600" dirty="0" err="1"/>
              <a:t>asp:GridView</a:t>
            </a:r>
            <a:r>
              <a:rPr lang="en-US" sz="1600" dirty="0"/>
              <a:t>&gt;</a:t>
            </a:r>
          </a:p>
        </p:txBody>
      </p:sp>
    </p:spTree>
    <p:extLst>
      <p:ext uri="{BB962C8B-B14F-4D97-AF65-F5344CB8AC3E}">
        <p14:creationId xmlns:p14="http://schemas.microsoft.com/office/powerpoint/2010/main" val="278671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r>
              <a:rPr lang="en-US" dirty="0"/>
              <a:t> attributes</a:t>
            </a:r>
          </a:p>
        </p:txBody>
      </p:sp>
      <p:sp>
        <p:nvSpPr>
          <p:cNvPr id="3" name="Content Placeholder 2"/>
          <p:cNvSpPr>
            <a:spLocks noGrp="1"/>
          </p:cNvSpPr>
          <p:nvPr>
            <p:ph idx="1"/>
          </p:nvPr>
        </p:nvSpPr>
        <p:spPr/>
        <p:txBody>
          <a:bodyPr/>
          <a:lstStyle/>
          <a:p>
            <a:r>
              <a:rPr lang="en-US" dirty="0" err="1"/>
              <a:t>DataKeyNames</a:t>
            </a:r>
            <a:r>
              <a:rPr lang="en-US" dirty="0"/>
              <a:t>: Contains the Primary Key of the row. This is needed to uniquely identify the rows in the grid.</a:t>
            </a:r>
          </a:p>
          <a:p>
            <a:r>
              <a:rPr lang="en-US" dirty="0" err="1"/>
              <a:t>DataSourceId</a:t>
            </a:r>
            <a:r>
              <a:rPr lang="en-US" dirty="0"/>
              <a:t>:  Points to the Data Source definition being used.</a:t>
            </a:r>
          </a:p>
          <a:p>
            <a:r>
              <a:rPr lang="en-US" dirty="0" err="1"/>
              <a:t>Allowpage</a:t>
            </a:r>
            <a:r>
              <a:rPr lang="en-US" dirty="0"/>
              <a:t>: Flag to allow paging.</a:t>
            </a:r>
          </a:p>
          <a:p>
            <a:r>
              <a:rPr lang="en-US" dirty="0" err="1"/>
              <a:t>Allowsorting</a:t>
            </a:r>
            <a:r>
              <a:rPr lang="en-US" dirty="0"/>
              <a:t>: Flag to allow sorting.</a:t>
            </a:r>
          </a:p>
          <a:p>
            <a:r>
              <a:rPr lang="en-US" dirty="0" err="1"/>
              <a:t>CommandField</a:t>
            </a:r>
            <a:r>
              <a:rPr lang="en-US" dirty="0"/>
              <a:t> : a column in the </a:t>
            </a:r>
            <a:r>
              <a:rPr lang="en-US" dirty="0" err="1"/>
              <a:t>GridView</a:t>
            </a:r>
            <a:r>
              <a:rPr lang="en-US" dirty="0"/>
              <a:t> that enables a user to execute one or more actions for the row to which the </a:t>
            </a:r>
            <a:r>
              <a:rPr lang="en-US" dirty="0" err="1"/>
              <a:t>CommandField</a:t>
            </a:r>
            <a:r>
              <a:rPr lang="en-US" dirty="0"/>
              <a:t> applies. It ends up in the browser as one or more text links or buttons. Clicking on these commands will generate a command executed server side.</a:t>
            </a:r>
          </a:p>
          <a:p>
            <a:endParaRPr lang="en-US" dirty="0"/>
          </a:p>
        </p:txBody>
      </p:sp>
    </p:spTree>
    <p:extLst>
      <p:ext uri="{BB962C8B-B14F-4D97-AF65-F5344CB8AC3E}">
        <p14:creationId xmlns:p14="http://schemas.microsoft.com/office/powerpoint/2010/main" val="226815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r>
              <a:rPr lang="en-US" dirty="0"/>
              <a:t> Layout</a:t>
            </a:r>
          </a:p>
        </p:txBody>
      </p:sp>
      <p:sp>
        <p:nvSpPr>
          <p:cNvPr id="3" name="Content Placeholder 2"/>
          <p:cNvSpPr>
            <a:spLocks noGrp="1"/>
          </p:cNvSpPr>
          <p:nvPr>
            <p:ph idx="1"/>
          </p:nvPr>
        </p:nvSpPr>
        <p:spPr/>
        <p:txBody>
          <a:bodyPr/>
          <a:lstStyle/>
          <a:p>
            <a:r>
              <a:rPr lang="en-US" dirty="0"/>
              <a:t>The following </a:t>
            </a:r>
            <a:r>
              <a:rPr lang="en-US" dirty="0" err="1"/>
              <a:t>Gridview</a:t>
            </a:r>
            <a:r>
              <a:rPr lang="en-US" dirty="0"/>
              <a:t> is rendered:</a:t>
            </a:r>
          </a:p>
          <a:p>
            <a:endParaRPr lang="en-US" dirty="0"/>
          </a:p>
        </p:txBody>
      </p:sp>
      <p:pic>
        <p:nvPicPr>
          <p:cNvPr id="4" name="Picture 3"/>
          <p:cNvPicPr>
            <a:picLocks noChangeAspect="1"/>
          </p:cNvPicPr>
          <p:nvPr/>
        </p:nvPicPr>
        <p:blipFill>
          <a:blip r:embed="rId2"/>
          <a:stretch>
            <a:fillRect/>
          </a:stretch>
        </p:blipFill>
        <p:spPr>
          <a:xfrm>
            <a:off x="1054197" y="2590800"/>
            <a:ext cx="8312932" cy="3191984"/>
          </a:xfrm>
          <a:prstGeom prst="rect">
            <a:avLst/>
          </a:prstGeom>
        </p:spPr>
      </p:pic>
      <p:cxnSp>
        <p:nvCxnSpPr>
          <p:cNvPr id="6" name="Straight Arrow Connector 5"/>
          <p:cNvCxnSpPr/>
          <p:nvPr/>
        </p:nvCxnSpPr>
        <p:spPr>
          <a:xfrm flipH="1">
            <a:off x="5484812" y="3429000"/>
            <a:ext cx="7620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382728" y="3053499"/>
            <a:ext cx="1059747"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Sorting</a:t>
            </a:r>
          </a:p>
        </p:txBody>
      </p:sp>
      <p:cxnSp>
        <p:nvCxnSpPr>
          <p:cNvPr id="9" name="Straight Arrow Connector 8"/>
          <p:cNvCxnSpPr/>
          <p:nvPr/>
        </p:nvCxnSpPr>
        <p:spPr>
          <a:xfrm>
            <a:off x="2284412" y="5520292"/>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217612" y="5168020"/>
            <a:ext cx="992542" cy="699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Paging</a:t>
            </a:r>
          </a:p>
        </p:txBody>
      </p:sp>
      <p:cxnSp>
        <p:nvCxnSpPr>
          <p:cNvPr id="12" name="Straight Arrow Connector 11"/>
          <p:cNvCxnSpPr/>
          <p:nvPr/>
        </p:nvCxnSpPr>
        <p:spPr>
          <a:xfrm>
            <a:off x="2284412" y="4191000"/>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8407" y="3810000"/>
            <a:ext cx="18288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CommandField</a:t>
            </a:r>
            <a:r>
              <a:rPr lang="en-US" sz="1200" dirty="0"/>
              <a:t> Attributes</a:t>
            </a:r>
          </a:p>
        </p:txBody>
      </p:sp>
    </p:spTree>
    <p:extLst>
      <p:ext uri="{BB962C8B-B14F-4D97-AF65-F5344CB8AC3E}">
        <p14:creationId xmlns:p14="http://schemas.microsoft.com/office/powerpoint/2010/main" val="34054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How to display, insert, edit, and delete data using controls such as </a:t>
            </a:r>
            <a:r>
              <a:rPr lang="en-US" dirty="0" err="1"/>
              <a:t>GridView</a:t>
            </a:r>
            <a:r>
              <a:rPr lang="en-US" dirty="0"/>
              <a:t>, </a:t>
            </a:r>
            <a:r>
              <a:rPr lang="en-US" dirty="0" err="1"/>
              <a:t>DetailsView</a:t>
            </a:r>
            <a:r>
              <a:rPr lang="en-US" dirty="0"/>
              <a:t>, and </a:t>
            </a:r>
            <a:r>
              <a:rPr lang="en-US" dirty="0" err="1"/>
              <a:t>SqlDataSource</a:t>
            </a:r>
            <a:endParaRPr lang="en-US" dirty="0"/>
          </a:p>
          <a:p>
            <a:r>
              <a:rPr lang="en-US" dirty="0"/>
              <a:t>How to create a rich interface that enables a user to insert and edit data while maintaining data integrity with the ASP.NET validation controls</a:t>
            </a:r>
          </a:p>
          <a:p>
            <a:r>
              <a:rPr lang="en-US" dirty="0"/>
              <a:t>The best way to store your connection strings in your application so they are easily updatable.</a:t>
            </a:r>
          </a:p>
          <a:p>
            <a:r>
              <a:rPr lang="en-US" dirty="0"/>
              <a:t>Learn about ADO.NET and how to use it.</a:t>
            </a:r>
          </a:p>
        </p:txBody>
      </p:sp>
    </p:spTree>
    <p:extLst>
      <p:ext uri="{BB962C8B-B14F-4D97-AF65-F5344CB8AC3E}">
        <p14:creationId xmlns:p14="http://schemas.microsoft.com/office/powerpoint/2010/main" val="334091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r>
              <a:rPr lang="en-US" dirty="0"/>
              <a:t> </a:t>
            </a:r>
            <a:r>
              <a:rPr lang="en-US" dirty="0" err="1"/>
              <a:t>CommandField</a:t>
            </a:r>
            <a:r>
              <a:rPr lang="en-US" dirty="0"/>
              <a:t> and Bound Fields</a:t>
            </a:r>
          </a:p>
        </p:txBody>
      </p:sp>
      <p:sp>
        <p:nvSpPr>
          <p:cNvPr id="3" name="Content Placeholder 2"/>
          <p:cNvSpPr>
            <a:spLocks noGrp="1"/>
          </p:cNvSpPr>
          <p:nvPr>
            <p:ph idx="1"/>
          </p:nvPr>
        </p:nvSpPr>
        <p:spPr/>
        <p:txBody>
          <a:bodyPr/>
          <a:lstStyle/>
          <a:p>
            <a:r>
              <a:rPr lang="en-US" dirty="0"/>
              <a:t>To render button instead of links, change the </a:t>
            </a:r>
            <a:r>
              <a:rPr lang="en-US" dirty="0" err="1"/>
              <a:t>ButtonType</a:t>
            </a:r>
            <a:endParaRPr lang="en-US" dirty="0"/>
          </a:p>
          <a:p>
            <a:endParaRPr lang="en-US" dirty="0"/>
          </a:p>
          <a:p>
            <a:pPr marL="45720" indent="0">
              <a:spcBef>
                <a:spcPts val="0"/>
              </a:spcBef>
              <a:buNone/>
            </a:pPr>
            <a:r>
              <a:rPr lang="en-US" sz="1400" dirty="0"/>
              <a:t>&lt;</a:t>
            </a:r>
            <a:r>
              <a:rPr lang="en-US" sz="1400" dirty="0" err="1"/>
              <a:t>asp:CommandField</a:t>
            </a:r>
            <a:r>
              <a:rPr lang="en-US" sz="1400" dirty="0"/>
              <a:t> </a:t>
            </a:r>
            <a:r>
              <a:rPr lang="en-US" sz="1400" dirty="0" err="1"/>
              <a:t>ShowDeleteButton</a:t>
            </a:r>
            <a:r>
              <a:rPr lang="en-US" sz="1400" dirty="0"/>
              <a:t>="True" </a:t>
            </a:r>
            <a:r>
              <a:rPr lang="en-US" sz="1400" dirty="0" err="1"/>
              <a:t>ShowEditButton</a:t>
            </a:r>
            <a:r>
              <a:rPr lang="en-US" sz="1400" dirty="0"/>
              <a:t>="True"</a:t>
            </a:r>
          </a:p>
          <a:p>
            <a:pPr marL="45720" indent="0">
              <a:spcBef>
                <a:spcPts val="0"/>
              </a:spcBef>
              <a:buNone/>
            </a:pPr>
            <a:r>
              <a:rPr lang="en-US" sz="1400" dirty="0"/>
              <a:t>	</a:t>
            </a:r>
            <a:r>
              <a:rPr lang="en-US" sz="1400" dirty="0" err="1"/>
              <a:t>ShowSelectButton</a:t>
            </a:r>
            <a:r>
              <a:rPr lang="en-US" sz="1400" dirty="0"/>
              <a:t>="True" </a:t>
            </a:r>
            <a:r>
              <a:rPr lang="en-US" sz="1400" b="1" dirty="0" err="1"/>
              <a:t>ButtonType</a:t>
            </a:r>
            <a:r>
              <a:rPr lang="en-US" sz="1400" b="1" dirty="0"/>
              <a:t>=</a:t>
            </a:r>
            <a:r>
              <a:rPr lang="en-US" sz="1400" dirty="0"/>
              <a:t>"</a:t>
            </a:r>
            <a:r>
              <a:rPr lang="en-US" sz="1400" b="1" dirty="0"/>
              <a:t>Button</a:t>
            </a:r>
            <a:r>
              <a:rPr lang="en-US" sz="1400" dirty="0"/>
              <a:t>"&gt;&lt;/</a:t>
            </a:r>
            <a:r>
              <a:rPr lang="en-US" sz="1400" dirty="0" err="1"/>
              <a:t>asp:CommandField</a:t>
            </a:r>
            <a:r>
              <a:rPr lang="en-US" sz="1400" dirty="0"/>
              <a:t>&gt;</a:t>
            </a:r>
          </a:p>
          <a:p>
            <a:pPr marL="45720" indent="0">
              <a:spcBef>
                <a:spcPts val="0"/>
              </a:spcBef>
              <a:buNone/>
            </a:pPr>
            <a:endParaRPr lang="en-US" sz="1400" dirty="0"/>
          </a:p>
          <a:p>
            <a:pPr>
              <a:spcBef>
                <a:spcPts val="0"/>
              </a:spcBef>
            </a:pPr>
            <a:r>
              <a:rPr lang="en-US" dirty="0"/>
              <a:t>Bound Fields: </a:t>
            </a:r>
          </a:p>
          <a:p>
            <a:pPr lvl="1">
              <a:spcBef>
                <a:spcPts val="0"/>
              </a:spcBef>
            </a:pPr>
            <a:r>
              <a:rPr lang="en-US" dirty="0"/>
              <a:t>These fields map directly to the columns of the table.</a:t>
            </a:r>
          </a:p>
          <a:p>
            <a:pPr lvl="1">
              <a:spcBef>
                <a:spcPts val="0"/>
              </a:spcBef>
            </a:pPr>
            <a:endParaRPr lang="en-US" dirty="0"/>
          </a:p>
          <a:p>
            <a:pPr marL="365760" lvl="1" indent="0">
              <a:spcBef>
                <a:spcPts val="0"/>
              </a:spcBef>
              <a:buNone/>
            </a:pPr>
            <a:r>
              <a:rPr lang="en-US" sz="1400" dirty="0"/>
              <a:t>&lt;</a:t>
            </a:r>
            <a:r>
              <a:rPr lang="en-US" sz="1400" dirty="0" err="1"/>
              <a:t>asp:BoundField</a:t>
            </a:r>
            <a:r>
              <a:rPr lang="en-US" sz="1400" dirty="0"/>
              <a:t> </a:t>
            </a:r>
            <a:r>
              <a:rPr lang="en-US" sz="1400" dirty="0" err="1"/>
              <a:t>DataField</a:t>
            </a:r>
            <a:r>
              <a:rPr lang="en-US" sz="1400" dirty="0"/>
              <a:t>="Name" </a:t>
            </a:r>
            <a:r>
              <a:rPr lang="en-US" sz="1400" dirty="0" err="1"/>
              <a:t>HeaderText</a:t>
            </a:r>
            <a:r>
              <a:rPr lang="en-US" sz="1400" dirty="0"/>
              <a:t>="Name" </a:t>
            </a:r>
            <a:r>
              <a:rPr lang="en-US" sz="1400" dirty="0" err="1"/>
              <a:t>SortExpression</a:t>
            </a:r>
            <a:r>
              <a:rPr lang="en-US" sz="1400" dirty="0"/>
              <a:t>="Name" /&gt;</a:t>
            </a:r>
          </a:p>
          <a:p>
            <a:pPr marL="365760" lvl="1" indent="0">
              <a:spcBef>
                <a:spcPts val="0"/>
              </a:spcBef>
              <a:buNone/>
            </a:pPr>
            <a:endParaRPr lang="en-US" sz="1400" dirty="0"/>
          </a:p>
          <a:p>
            <a:pPr lvl="1">
              <a:spcBef>
                <a:spcPts val="0"/>
              </a:spcBef>
            </a:pPr>
            <a:r>
              <a:rPr lang="en-US" sz="2000" dirty="0"/>
              <a:t>Attributes:</a:t>
            </a:r>
          </a:p>
          <a:p>
            <a:pPr lvl="2">
              <a:spcBef>
                <a:spcPts val="0"/>
              </a:spcBef>
            </a:pPr>
            <a:r>
              <a:rPr lang="en-US" sz="1800" dirty="0" err="1"/>
              <a:t>DataField</a:t>
            </a:r>
            <a:r>
              <a:rPr lang="en-US" sz="1800" dirty="0"/>
              <a:t>: The name of the column in the database.</a:t>
            </a:r>
          </a:p>
          <a:p>
            <a:pPr lvl="2">
              <a:spcBef>
                <a:spcPts val="0"/>
              </a:spcBef>
            </a:pPr>
            <a:r>
              <a:rPr lang="en-US" sz="1800" dirty="0" err="1"/>
              <a:t>HeaderText</a:t>
            </a:r>
            <a:r>
              <a:rPr lang="en-US" sz="1800" dirty="0"/>
              <a:t>: The Text that gets displayed on the Grid itself.</a:t>
            </a:r>
          </a:p>
          <a:p>
            <a:pPr lvl="2">
              <a:spcBef>
                <a:spcPts val="0"/>
              </a:spcBef>
            </a:pPr>
            <a:r>
              <a:rPr lang="en-US" sz="1800" dirty="0" err="1"/>
              <a:t>SortExpression</a:t>
            </a:r>
            <a:r>
              <a:rPr lang="en-US" sz="1800" dirty="0"/>
              <a:t>: The column that is used to sort by when the sort header is clicked. Normally matches the </a:t>
            </a:r>
            <a:r>
              <a:rPr lang="en-US" sz="1800" dirty="0" err="1"/>
              <a:t>DataField</a:t>
            </a:r>
            <a:r>
              <a:rPr lang="en-US" sz="1800" dirty="0"/>
              <a:t>.</a:t>
            </a:r>
          </a:p>
          <a:p>
            <a:pPr lvl="1">
              <a:spcBef>
                <a:spcPts val="0"/>
              </a:spcBef>
            </a:pPr>
            <a:endParaRPr lang="en-US" dirty="0"/>
          </a:p>
          <a:p>
            <a:pPr lvl="1">
              <a:spcBef>
                <a:spcPts val="0"/>
              </a:spcBef>
            </a:pPr>
            <a:endParaRPr lang="en-US" dirty="0"/>
          </a:p>
        </p:txBody>
      </p:sp>
    </p:spTree>
    <p:extLst>
      <p:ext uri="{BB962C8B-B14F-4D97-AF65-F5344CB8AC3E}">
        <p14:creationId xmlns:p14="http://schemas.microsoft.com/office/powerpoint/2010/main" val="35605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r>
              <a:rPr lang="en-US" dirty="0"/>
              <a:t> Lifecycle</a:t>
            </a:r>
          </a:p>
        </p:txBody>
      </p:sp>
      <p:sp>
        <p:nvSpPr>
          <p:cNvPr id="3" name="Content Placeholder 2"/>
          <p:cNvSpPr>
            <a:spLocks noGrp="1"/>
          </p:cNvSpPr>
          <p:nvPr>
            <p:ph idx="1"/>
          </p:nvPr>
        </p:nvSpPr>
        <p:spPr>
          <a:xfrm>
            <a:off x="1065212" y="1828800"/>
            <a:ext cx="8686801" cy="4343400"/>
          </a:xfrm>
        </p:spPr>
        <p:txBody>
          <a:bodyPr>
            <a:normAutofit/>
          </a:bodyPr>
          <a:lstStyle/>
          <a:p>
            <a:pPr marL="45720" indent="0">
              <a:buNone/>
            </a:pPr>
            <a:r>
              <a:rPr lang="en-US" dirty="0"/>
              <a:t>1. Request is made and page begins lifecycle.</a:t>
            </a:r>
          </a:p>
          <a:p>
            <a:pPr marL="45720" indent="0">
              <a:buNone/>
            </a:pPr>
            <a:r>
              <a:rPr lang="en-US" dirty="0"/>
              <a:t>2. The </a:t>
            </a:r>
            <a:r>
              <a:rPr lang="en-US" dirty="0" err="1"/>
              <a:t>GridView</a:t>
            </a:r>
            <a:r>
              <a:rPr lang="en-US" dirty="0"/>
              <a:t> knows it is set up to retrieve and display data because it has a </a:t>
            </a:r>
            <a:r>
              <a:rPr lang="en-US" dirty="0" err="1"/>
              <a:t>DataSourceID</a:t>
            </a:r>
            <a:r>
              <a:rPr lang="en-US" dirty="0"/>
              <a:t> attribute that points to a </a:t>
            </a:r>
            <a:r>
              <a:rPr lang="en-US" dirty="0" err="1"/>
              <a:t>SqlDataSource</a:t>
            </a:r>
            <a:r>
              <a:rPr lang="en-US" dirty="0"/>
              <a:t> control. The </a:t>
            </a:r>
            <a:r>
              <a:rPr lang="en-US" dirty="0" err="1"/>
              <a:t>SqlDataSource</a:t>
            </a:r>
            <a:r>
              <a:rPr lang="en-US" dirty="0"/>
              <a:t> in turn connects to the database and then fires its </a:t>
            </a:r>
            <a:r>
              <a:rPr lang="en-US" dirty="0" err="1"/>
              <a:t>SelectCommand</a:t>
            </a:r>
            <a:r>
              <a:rPr lang="en-US" dirty="0"/>
              <a:t>, the SQL statement that selects the Id, Name, and </a:t>
            </a:r>
            <a:r>
              <a:rPr lang="en-US" dirty="0" err="1"/>
              <a:t>SortOrder</a:t>
            </a:r>
            <a:r>
              <a:rPr lang="en-US" dirty="0"/>
              <a:t> from the Genre table in the database:</a:t>
            </a:r>
          </a:p>
          <a:p>
            <a:pPr marL="45720" indent="0">
              <a:buNone/>
            </a:pPr>
            <a:r>
              <a:rPr lang="en-US" sz="1400" dirty="0"/>
              <a:t>	</a:t>
            </a:r>
            <a:r>
              <a:rPr lang="en-US" sz="1400" dirty="0" err="1"/>
              <a:t>SelectCommand</a:t>
            </a:r>
            <a:r>
              <a:rPr lang="en-US" sz="1400" dirty="0"/>
              <a:t>="SELECT [Id], [Name], [</a:t>
            </a:r>
            <a:r>
              <a:rPr lang="en-US" sz="1400" dirty="0" err="1"/>
              <a:t>SortOrder</a:t>
            </a:r>
            <a:r>
              <a:rPr lang="en-US" sz="1400" dirty="0"/>
              <a:t>] FROM [Genre]“</a:t>
            </a:r>
          </a:p>
          <a:p>
            <a:pPr marL="45720" indent="0">
              <a:buNone/>
            </a:pPr>
            <a:r>
              <a:rPr lang="en-US" dirty="0"/>
              <a:t>3. </a:t>
            </a:r>
            <a:r>
              <a:rPr lang="en-US" dirty="0" err="1"/>
              <a:t>SQLDataSource</a:t>
            </a:r>
            <a:r>
              <a:rPr lang="en-US" dirty="0"/>
              <a:t> receives the rows from the database and the </a:t>
            </a:r>
            <a:r>
              <a:rPr lang="en-US" dirty="0" err="1"/>
              <a:t>Gridview</a:t>
            </a:r>
            <a:r>
              <a:rPr lang="en-US" dirty="0"/>
              <a:t> renders the bound fields based on the &lt;column&gt; elements.</a:t>
            </a:r>
          </a:p>
          <a:p>
            <a:pPr marL="45720" indent="0">
              <a:buNone/>
            </a:pPr>
            <a:r>
              <a:rPr lang="en-US" dirty="0"/>
              <a:t>4. When “Edit” is clicked, the page performs a </a:t>
            </a:r>
            <a:r>
              <a:rPr lang="en-US" dirty="0" err="1"/>
              <a:t>postback</a:t>
            </a:r>
            <a:r>
              <a:rPr lang="en-US" dirty="0"/>
              <a:t>.  The row’s ID is retrieved from the </a:t>
            </a:r>
            <a:r>
              <a:rPr lang="en-US" dirty="0" err="1"/>
              <a:t>Viewstate</a:t>
            </a:r>
            <a:r>
              <a:rPr lang="en-US" dirty="0"/>
              <a:t>. The </a:t>
            </a:r>
            <a:r>
              <a:rPr lang="en-US" dirty="0" err="1"/>
              <a:t>SQLDataSource</a:t>
            </a:r>
            <a:r>
              <a:rPr lang="en-US" dirty="0"/>
              <a:t> fires its </a:t>
            </a:r>
            <a:r>
              <a:rPr lang="en-US" dirty="0" err="1"/>
              <a:t>SelectCommand</a:t>
            </a:r>
            <a:r>
              <a:rPr lang="en-US" dirty="0"/>
              <a:t> to get the latest row and places it in edit mode.</a:t>
            </a:r>
          </a:p>
          <a:p>
            <a:endParaRPr lang="en-US" dirty="0"/>
          </a:p>
        </p:txBody>
      </p:sp>
    </p:spTree>
    <p:extLst>
      <p:ext uri="{BB962C8B-B14F-4D97-AF65-F5344CB8AC3E}">
        <p14:creationId xmlns:p14="http://schemas.microsoft.com/office/powerpoint/2010/main" val="116150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Gridview</a:t>
            </a:r>
            <a:r>
              <a:rPr lang="en-US" dirty="0"/>
              <a:t> Lifecycle</a:t>
            </a:r>
          </a:p>
        </p:txBody>
      </p:sp>
      <p:sp>
        <p:nvSpPr>
          <p:cNvPr id="3" name="Content Placeholder 2"/>
          <p:cNvSpPr>
            <a:spLocks noGrp="1"/>
          </p:cNvSpPr>
          <p:nvPr>
            <p:ph idx="1"/>
          </p:nvPr>
        </p:nvSpPr>
        <p:spPr>
          <a:xfrm>
            <a:off x="1065212" y="1828800"/>
            <a:ext cx="8686801" cy="4419600"/>
          </a:xfrm>
        </p:spPr>
        <p:txBody>
          <a:bodyPr>
            <a:normAutofit fontScale="92500" lnSpcReduction="20000"/>
          </a:bodyPr>
          <a:lstStyle/>
          <a:p>
            <a:pPr marL="45720" indent="0">
              <a:buNone/>
            </a:pPr>
            <a:r>
              <a:rPr lang="en-US" dirty="0"/>
              <a:t>4. When the Update link is pressed, the </a:t>
            </a:r>
            <a:r>
              <a:rPr lang="en-US" dirty="0" err="1"/>
              <a:t>Gridview</a:t>
            </a:r>
            <a:r>
              <a:rPr lang="en-US" dirty="0"/>
              <a:t> obtains the new values and contacts </a:t>
            </a:r>
            <a:r>
              <a:rPr lang="en-US" dirty="0" err="1"/>
              <a:t>SqlDataSource</a:t>
            </a:r>
            <a:r>
              <a:rPr lang="en-US" dirty="0"/>
              <a:t> again.</a:t>
            </a:r>
          </a:p>
          <a:p>
            <a:pPr marL="45720" indent="0">
              <a:buNone/>
            </a:pPr>
            <a:r>
              <a:rPr lang="en-US" dirty="0"/>
              <a:t>5. For each of the parameters in the &lt;</a:t>
            </a:r>
            <a:r>
              <a:rPr lang="en-US" dirty="0" err="1"/>
              <a:t>UpdateParameters</a:t>
            </a:r>
            <a:r>
              <a:rPr lang="en-US" dirty="0"/>
              <a:t>&gt; element of the </a:t>
            </a:r>
            <a:r>
              <a:rPr lang="en-US" dirty="0" err="1"/>
              <a:t>SqlDataSource</a:t>
            </a:r>
            <a:r>
              <a:rPr lang="en-US" dirty="0"/>
              <a:t>, the </a:t>
            </a:r>
            <a:r>
              <a:rPr lang="en-US" dirty="0" err="1"/>
              <a:t>GridView</a:t>
            </a:r>
            <a:r>
              <a:rPr lang="en-US" dirty="0"/>
              <a:t> supplies a value. It retrieves the Id of the table from the selected row, and then retrieves the new column values from the </a:t>
            </a:r>
            <a:r>
              <a:rPr lang="en-US" dirty="0" err="1"/>
              <a:t>TextBox</a:t>
            </a:r>
            <a:r>
              <a:rPr lang="en-US" dirty="0"/>
              <a:t> controls in the page.</a:t>
            </a:r>
          </a:p>
          <a:p>
            <a:pPr marL="45720" indent="0">
              <a:buNone/>
            </a:pPr>
            <a:r>
              <a:rPr lang="en-US" dirty="0"/>
              <a:t>6.The UpdateCommand is then executed against the database. For example: </a:t>
            </a:r>
          </a:p>
          <a:p>
            <a:pPr marL="45720" indent="0">
              <a:buNone/>
            </a:pPr>
            <a:endParaRPr lang="en-US" dirty="0"/>
          </a:p>
          <a:p>
            <a:pPr marL="45720" indent="0">
              <a:spcBef>
                <a:spcPts val="0"/>
              </a:spcBef>
              <a:buNone/>
            </a:pPr>
            <a:r>
              <a:rPr lang="en-US" sz="1600" dirty="0"/>
              <a:t>    UpdateCommand="UPDATE [Genre] SET [Name] = @Name,</a:t>
            </a:r>
          </a:p>
          <a:p>
            <a:pPr marL="45720" indent="0">
              <a:spcBef>
                <a:spcPts val="0"/>
              </a:spcBef>
              <a:buNone/>
            </a:pPr>
            <a:r>
              <a:rPr lang="en-US" sz="1600" dirty="0"/>
              <a:t>    [</a:t>
            </a:r>
            <a:r>
              <a:rPr lang="en-US" sz="1600" dirty="0" err="1"/>
              <a:t>SortOrder</a:t>
            </a:r>
            <a:r>
              <a:rPr lang="en-US" sz="1600" dirty="0"/>
              <a:t>] = @</a:t>
            </a:r>
            <a:r>
              <a:rPr lang="en-US" sz="1600" dirty="0" err="1"/>
              <a:t>SortOrder</a:t>
            </a:r>
            <a:r>
              <a:rPr lang="en-US" sz="1600" dirty="0"/>
              <a:t> WHERE [Id] = @Id“</a:t>
            </a:r>
          </a:p>
          <a:p>
            <a:pPr>
              <a:spcBef>
                <a:spcPts val="0"/>
              </a:spcBef>
            </a:pPr>
            <a:endParaRPr lang="en-US" dirty="0"/>
          </a:p>
          <a:p>
            <a:pPr marL="45720" indent="0">
              <a:spcBef>
                <a:spcPts val="0"/>
              </a:spcBef>
              <a:buNone/>
            </a:pPr>
            <a:r>
              <a:rPr lang="en-US" dirty="0"/>
              <a:t>Each of the parameters prefixed with the at symbol (@) is filled with the values that the </a:t>
            </a:r>
            <a:r>
              <a:rPr lang="en-US" dirty="0" err="1"/>
              <a:t>GridView</a:t>
            </a:r>
            <a:r>
              <a:rPr lang="en-US" dirty="0"/>
              <a:t> supplied. </a:t>
            </a:r>
          </a:p>
          <a:p>
            <a:pPr marL="45720" indent="0">
              <a:spcBef>
                <a:spcPts val="0"/>
              </a:spcBef>
              <a:buNone/>
            </a:pPr>
            <a:endParaRPr lang="en-US" dirty="0"/>
          </a:p>
          <a:p>
            <a:pPr marL="45720" indent="0">
              <a:spcBef>
                <a:spcPts val="0"/>
              </a:spcBef>
              <a:buNone/>
            </a:pPr>
            <a:r>
              <a:rPr lang="en-US" dirty="0"/>
              <a:t>7. Finally, the </a:t>
            </a:r>
            <a:r>
              <a:rPr lang="en-US" dirty="0" err="1"/>
              <a:t>GridView</a:t>
            </a:r>
            <a:r>
              <a:rPr lang="en-US" dirty="0"/>
              <a:t> refreshes the data on the page by once again asking the </a:t>
            </a:r>
            <a:r>
              <a:rPr lang="en-US" dirty="0" err="1"/>
              <a:t>SqlDataSource</a:t>
            </a:r>
            <a:r>
              <a:rPr lang="en-US" dirty="0"/>
              <a:t> to execute its </a:t>
            </a:r>
            <a:r>
              <a:rPr lang="en-US" dirty="0" err="1"/>
              <a:t>SelectCommand</a:t>
            </a:r>
            <a:r>
              <a:rPr lang="en-US" dirty="0"/>
              <a:t>. This way, the </a:t>
            </a:r>
            <a:r>
              <a:rPr lang="en-US" dirty="0" err="1"/>
              <a:t>GridView</a:t>
            </a:r>
            <a:r>
              <a:rPr lang="en-US" dirty="0"/>
              <a:t> now displays the latest data with the update you made.</a:t>
            </a:r>
          </a:p>
          <a:p>
            <a:pPr marL="45720" indent="0">
              <a:spcBef>
                <a:spcPts val="0"/>
              </a:spcBef>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23069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DetailView</a:t>
            </a:r>
            <a:r>
              <a:rPr lang="en-US" dirty="0"/>
              <a:t> Control Inserting Data</a:t>
            </a:r>
          </a:p>
        </p:txBody>
      </p:sp>
      <p:sp>
        <p:nvSpPr>
          <p:cNvPr id="3" name="Content Placeholder 2"/>
          <p:cNvSpPr>
            <a:spLocks noGrp="1"/>
          </p:cNvSpPr>
          <p:nvPr>
            <p:ph idx="1"/>
          </p:nvPr>
        </p:nvSpPr>
        <p:spPr/>
        <p:txBody>
          <a:bodyPr>
            <a:normAutofit/>
          </a:bodyPr>
          <a:lstStyle/>
          <a:p>
            <a:r>
              <a:rPr lang="en-US" dirty="0"/>
              <a:t>You can add a </a:t>
            </a:r>
            <a:r>
              <a:rPr lang="en-US" dirty="0" err="1"/>
              <a:t>DetailsView</a:t>
            </a:r>
            <a:r>
              <a:rPr lang="en-US" dirty="0"/>
              <a:t> from the toolbox and then open the control’s smart task panel. Make sure you bind it to the same </a:t>
            </a:r>
            <a:r>
              <a:rPr lang="en-US" dirty="0" err="1"/>
              <a:t>SqlDataSource</a:t>
            </a:r>
            <a:r>
              <a:rPr lang="en-US" dirty="0"/>
              <a:t> as the </a:t>
            </a:r>
            <a:r>
              <a:rPr lang="en-US" dirty="0" err="1"/>
              <a:t>Gridview</a:t>
            </a:r>
            <a:r>
              <a:rPr lang="en-US" dirty="0"/>
              <a:t>. In addition Enable Inserting Item and set the </a:t>
            </a:r>
            <a:r>
              <a:rPr lang="en-US" dirty="0" err="1"/>
              <a:t>DefaultMode</a:t>
            </a:r>
            <a:r>
              <a:rPr lang="en-US" dirty="0"/>
              <a:t> to Insert.</a:t>
            </a:r>
          </a:p>
          <a:p>
            <a:endParaRPr lang="en-US" dirty="0"/>
          </a:p>
          <a:p>
            <a:pPr marL="45720" indent="0">
              <a:spcBef>
                <a:spcPts val="0"/>
              </a:spcBef>
              <a:buNone/>
            </a:pPr>
            <a:r>
              <a:rPr lang="en-US" sz="1500" dirty="0"/>
              <a:t>&lt;</a:t>
            </a:r>
            <a:r>
              <a:rPr lang="en-US" sz="1500" dirty="0" err="1"/>
              <a:t>asp:DetailsView</a:t>
            </a:r>
            <a:r>
              <a:rPr lang="en-US" sz="1500" dirty="0"/>
              <a:t> ID="DetailsView1" </a:t>
            </a:r>
            <a:r>
              <a:rPr lang="en-US" sz="1500" dirty="0" err="1"/>
              <a:t>runat</a:t>
            </a:r>
            <a:r>
              <a:rPr lang="en-US" sz="1500" dirty="0"/>
              <a:t>="server" </a:t>
            </a:r>
            <a:r>
              <a:rPr lang="en-US" sz="1500" dirty="0" err="1"/>
              <a:t>AutoGenerateRows</a:t>
            </a:r>
            <a:r>
              <a:rPr lang="en-US" sz="1500" dirty="0"/>
              <a:t>="False"</a:t>
            </a:r>
          </a:p>
          <a:p>
            <a:pPr marL="45720" indent="0">
              <a:spcBef>
                <a:spcPts val="0"/>
              </a:spcBef>
              <a:buNone/>
            </a:pPr>
            <a:r>
              <a:rPr lang="en-US" sz="1500" dirty="0" err="1"/>
              <a:t>DataKeyNames</a:t>
            </a:r>
            <a:r>
              <a:rPr lang="en-US" sz="1500" dirty="0"/>
              <a:t>="Id" </a:t>
            </a:r>
            <a:r>
              <a:rPr lang="en-US" sz="1500" dirty="0" err="1"/>
              <a:t>DataSourceID</a:t>
            </a:r>
            <a:r>
              <a:rPr lang="en-US" sz="1500" dirty="0"/>
              <a:t>="SqlDataSource1" </a:t>
            </a:r>
            <a:r>
              <a:rPr lang="en-US" sz="1500" dirty="0" err="1"/>
              <a:t>DefaultMode</a:t>
            </a:r>
            <a:r>
              <a:rPr lang="en-US" sz="1500" dirty="0"/>
              <a:t>="Insert"</a:t>
            </a:r>
          </a:p>
          <a:p>
            <a:pPr marL="45720" indent="0">
              <a:spcBef>
                <a:spcPts val="0"/>
              </a:spcBef>
              <a:buNone/>
            </a:pPr>
            <a:r>
              <a:rPr lang="en-US" sz="1500" dirty="0"/>
              <a:t>Height="50px" Width="125px"&gt;</a:t>
            </a:r>
          </a:p>
          <a:p>
            <a:pPr marL="45720" indent="0">
              <a:spcBef>
                <a:spcPts val="0"/>
              </a:spcBef>
              <a:buNone/>
            </a:pPr>
            <a:r>
              <a:rPr lang="en-US" sz="1500" dirty="0"/>
              <a:t>&lt;Fields&gt;</a:t>
            </a:r>
          </a:p>
          <a:p>
            <a:pPr marL="45720" indent="0">
              <a:spcBef>
                <a:spcPts val="0"/>
              </a:spcBef>
              <a:buNone/>
            </a:pPr>
            <a:r>
              <a:rPr lang="en-US" sz="1500" dirty="0"/>
              <a:t>    &lt;</a:t>
            </a:r>
            <a:r>
              <a:rPr lang="en-US" sz="1500" dirty="0" err="1"/>
              <a:t>asp:BoundField</a:t>
            </a:r>
            <a:r>
              <a:rPr lang="en-US" sz="1500" dirty="0"/>
              <a:t> </a:t>
            </a:r>
            <a:r>
              <a:rPr lang="en-US" sz="1500" dirty="0" err="1"/>
              <a:t>DataField</a:t>
            </a:r>
            <a:r>
              <a:rPr lang="en-US" sz="1500" dirty="0"/>
              <a:t>="Id" </a:t>
            </a:r>
            <a:r>
              <a:rPr lang="en-US" sz="1500" dirty="0" err="1"/>
              <a:t>HeaderText</a:t>
            </a:r>
            <a:r>
              <a:rPr lang="en-US" sz="1500" dirty="0"/>
              <a:t>="Id" </a:t>
            </a:r>
            <a:r>
              <a:rPr lang="en-US" sz="1500" dirty="0" err="1"/>
              <a:t>InsertVisible</a:t>
            </a:r>
            <a:r>
              <a:rPr lang="en-US" sz="1500" dirty="0"/>
              <a:t>="False"</a:t>
            </a:r>
          </a:p>
          <a:p>
            <a:pPr marL="45720" indent="0">
              <a:spcBef>
                <a:spcPts val="0"/>
              </a:spcBef>
              <a:buNone/>
            </a:pPr>
            <a:r>
              <a:rPr lang="en-US" sz="1500" dirty="0"/>
              <a:t>    </a:t>
            </a:r>
            <a:r>
              <a:rPr lang="en-US" sz="1500" dirty="0" err="1"/>
              <a:t>ReadOnly</a:t>
            </a:r>
            <a:r>
              <a:rPr lang="en-US" sz="1500" dirty="0"/>
              <a:t>="True" </a:t>
            </a:r>
            <a:r>
              <a:rPr lang="en-US" sz="1500" dirty="0" err="1"/>
              <a:t>SortExpression</a:t>
            </a:r>
            <a:r>
              <a:rPr lang="en-US" sz="1500" dirty="0"/>
              <a:t>="Id" /&gt;</a:t>
            </a:r>
          </a:p>
          <a:p>
            <a:pPr marL="45720" indent="0">
              <a:spcBef>
                <a:spcPts val="0"/>
              </a:spcBef>
              <a:buNone/>
            </a:pPr>
            <a:r>
              <a:rPr lang="en-US" sz="1500" dirty="0"/>
              <a:t>    &lt;</a:t>
            </a:r>
            <a:r>
              <a:rPr lang="en-US" sz="1500" dirty="0" err="1"/>
              <a:t>asp:BoundField</a:t>
            </a:r>
            <a:r>
              <a:rPr lang="en-US" sz="1500" dirty="0"/>
              <a:t> </a:t>
            </a:r>
            <a:r>
              <a:rPr lang="en-US" sz="1500" dirty="0" err="1"/>
              <a:t>DataField</a:t>
            </a:r>
            <a:r>
              <a:rPr lang="en-US" sz="1500" dirty="0"/>
              <a:t>="Name" </a:t>
            </a:r>
            <a:r>
              <a:rPr lang="en-US" sz="1500" dirty="0" err="1"/>
              <a:t>HeaderText</a:t>
            </a:r>
            <a:r>
              <a:rPr lang="en-US" sz="1500" dirty="0"/>
              <a:t>="Name" </a:t>
            </a:r>
            <a:r>
              <a:rPr lang="en-US" sz="1500" dirty="0" err="1"/>
              <a:t>SortExpression</a:t>
            </a:r>
            <a:r>
              <a:rPr lang="en-US" sz="1500" dirty="0"/>
              <a:t>="Name" /&gt;</a:t>
            </a:r>
          </a:p>
          <a:p>
            <a:pPr marL="45720" indent="0">
              <a:spcBef>
                <a:spcPts val="0"/>
              </a:spcBef>
              <a:buNone/>
            </a:pPr>
            <a:r>
              <a:rPr lang="en-US" sz="1500" dirty="0"/>
              <a:t>    &lt;</a:t>
            </a:r>
            <a:r>
              <a:rPr lang="en-US" sz="1500" dirty="0" err="1"/>
              <a:t>asp:BoundField</a:t>
            </a:r>
            <a:r>
              <a:rPr lang="en-US" sz="1500" dirty="0"/>
              <a:t> </a:t>
            </a:r>
            <a:r>
              <a:rPr lang="en-US" sz="1500" dirty="0" err="1"/>
              <a:t>DataField</a:t>
            </a:r>
            <a:r>
              <a:rPr lang="en-US" sz="1500" dirty="0"/>
              <a:t>="</a:t>
            </a:r>
            <a:r>
              <a:rPr lang="en-US" sz="1500" dirty="0" err="1"/>
              <a:t>SortOrder</a:t>
            </a:r>
            <a:r>
              <a:rPr lang="en-US" sz="1500" dirty="0"/>
              <a:t>" </a:t>
            </a:r>
            <a:r>
              <a:rPr lang="en-US" sz="1500" dirty="0" err="1"/>
              <a:t>HeaderText</a:t>
            </a:r>
            <a:r>
              <a:rPr lang="en-US" sz="1500" dirty="0"/>
              <a:t>="</a:t>
            </a:r>
            <a:r>
              <a:rPr lang="en-US" sz="1500" dirty="0" err="1"/>
              <a:t>SortOrder</a:t>
            </a:r>
            <a:r>
              <a:rPr lang="en-US" sz="1500" dirty="0"/>
              <a:t>"</a:t>
            </a:r>
          </a:p>
          <a:p>
            <a:pPr marL="45720" indent="0">
              <a:spcBef>
                <a:spcPts val="0"/>
              </a:spcBef>
              <a:buNone/>
            </a:pPr>
            <a:r>
              <a:rPr lang="en-US" sz="1500" dirty="0"/>
              <a:t>    </a:t>
            </a:r>
            <a:r>
              <a:rPr lang="en-US" sz="1500" dirty="0" err="1"/>
              <a:t>SortExpression</a:t>
            </a:r>
            <a:r>
              <a:rPr lang="en-US" sz="1500" dirty="0"/>
              <a:t>="</a:t>
            </a:r>
            <a:r>
              <a:rPr lang="en-US" sz="1500" dirty="0" err="1"/>
              <a:t>SortOrder</a:t>
            </a:r>
            <a:r>
              <a:rPr lang="en-US" sz="1500" dirty="0"/>
              <a:t>" /&gt;</a:t>
            </a:r>
          </a:p>
          <a:p>
            <a:pPr marL="45720" indent="0">
              <a:spcBef>
                <a:spcPts val="0"/>
              </a:spcBef>
              <a:buNone/>
            </a:pPr>
            <a:r>
              <a:rPr lang="en-US" sz="1500" dirty="0"/>
              <a:t>    &lt;</a:t>
            </a:r>
            <a:r>
              <a:rPr lang="en-US" sz="1500" dirty="0" err="1"/>
              <a:t>asp:CommandField</a:t>
            </a:r>
            <a:r>
              <a:rPr lang="en-US" sz="1500" dirty="0"/>
              <a:t> </a:t>
            </a:r>
            <a:r>
              <a:rPr lang="en-US" sz="1500" dirty="0" err="1"/>
              <a:t>ShowInsertButton</a:t>
            </a:r>
            <a:r>
              <a:rPr lang="en-US" sz="1500" dirty="0"/>
              <a:t>="True" /&gt;</a:t>
            </a:r>
          </a:p>
          <a:p>
            <a:pPr marL="45720" indent="0">
              <a:spcBef>
                <a:spcPts val="0"/>
              </a:spcBef>
              <a:buNone/>
            </a:pPr>
            <a:r>
              <a:rPr lang="en-US" sz="1500" dirty="0"/>
              <a:t>&lt;/Fields&gt;</a:t>
            </a:r>
          </a:p>
          <a:p>
            <a:pPr marL="45720" indent="0">
              <a:spcBef>
                <a:spcPts val="0"/>
              </a:spcBef>
              <a:buNone/>
            </a:pPr>
            <a:r>
              <a:rPr lang="en-US" sz="1500" dirty="0"/>
              <a:t>&lt;/</a:t>
            </a:r>
            <a:r>
              <a:rPr lang="en-US" sz="1500" dirty="0" err="1"/>
              <a:t>asp:DetailsView</a:t>
            </a:r>
            <a:r>
              <a:rPr lang="en-US" sz="1500" dirty="0"/>
              <a:t>&gt;</a:t>
            </a:r>
          </a:p>
        </p:txBody>
      </p:sp>
      <p:pic>
        <p:nvPicPr>
          <p:cNvPr id="4" name="Picture 3"/>
          <p:cNvPicPr>
            <a:picLocks noChangeAspect="1"/>
          </p:cNvPicPr>
          <p:nvPr/>
        </p:nvPicPr>
        <p:blipFill>
          <a:blip r:embed="rId2"/>
          <a:stretch>
            <a:fillRect/>
          </a:stretch>
        </p:blipFill>
        <p:spPr>
          <a:xfrm>
            <a:off x="7999412" y="3276600"/>
            <a:ext cx="2685361" cy="990600"/>
          </a:xfrm>
          <a:prstGeom prst="rect">
            <a:avLst/>
          </a:prstGeom>
        </p:spPr>
      </p:pic>
    </p:spTree>
    <p:extLst>
      <p:ext uri="{BB962C8B-B14F-4D97-AF65-F5344CB8AC3E}">
        <p14:creationId xmlns:p14="http://schemas.microsoft.com/office/powerpoint/2010/main" val="13604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DetailView</a:t>
            </a:r>
            <a:r>
              <a:rPr lang="en-US" dirty="0"/>
              <a:t> Control</a:t>
            </a:r>
          </a:p>
        </p:txBody>
      </p:sp>
      <p:sp>
        <p:nvSpPr>
          <p:cNvPr id="3" name="Content Placeholder 2"/>
          <p:cNvSpPr>
            <a:spLocks noGrp="1"/>
          </p:cNvSpPr>
          <p:nvPr>
            <p:ph idx="1"/>
          </p:nvPr>
        </p:nvSpPr>
        <p:spPr/>
        <p:txBody>
          <a:bodyPr/>
          <a:lstStyle/>
          <a:p>
            <a:r>
              <a:rPr lang="en-US" dirty="0" err="1"/>
              <a:t>DetailView</a:t>
            </a:r>
            <a:r>
              <a:rPr lang="en-US" dirty="0"/>
              <a:t> Control can have the following views: read-only, insert,  and edit</a:t>
            </a:r>
          </a:p>
          <a:p>
            <a:r>
              <a:rPr lang="en-US" dirty="0"/>
              <a:t>By  linking it up to the </a:t>
            </a:r>
            <a:r>
              <a:rPr lang="en-US" dirty="0" err="1"/>
              <a:t>SqlDataSource</a:t>
            </a:r>
            <a:r>
              <a:rPr lang="en-US" dirty="0"/>
              <a:t> it can use the </a:t>
            </a:r>
            <a:r>
              <a:rPr lang="en-US" dirty="0" err="1"/>
              <a:t>DataKeyNames</a:t>
            </a:r>
            <a:r>
              <a:rPr lang="en-US" dirty="0"/>
              <a:t> to find the Id and does not expose it to as a field.</a:t>
            </a:r>
          </a:p>
          <a:p>
            <a:r>
              <a:rPr lang="en-US" dirty="0"/>
              <a:t>The </a:t>
            </a:r>
            <a:r>
              <a:rPr lang="en-US" dirty="0" err="1"/>
              <a:t>DetailsView</a:t>
            </a:r>
            <a:r>
              <a:rPr lang="en-US" dirty="0"/>
              <a:t> collects the relevant information from the page’s controls and forwards them to the </a:t>
            </a:r>
            <a:r>
              <a:rPr lang="en-US" dirty="0" err="1"/>
              <a:t>SqlDataSource</a:t>
            </a:r>
            <a:r>
              <a:rPr lang="en-US" dirty="0"/>
              <a:t>. </a:t>
            </a:r>
          </a:p>
          <a:p>
            <a:r>
              <a:rPr lang="en-US" dirty="0"/>
              <a:t>This </a:t>
            </a:r>
            <a:r>
              <a:rPr lang="en-US" dirty="0" err="1"/>
              <a:t>SqlDataSource</a:t>
            </a:r>
            <a:r>
              <a:rPr lang="en-US" dirty="0"/>
              <a:t> control in turn pushes the new values in the parameters for the INSERT statement and then sends the command off to the database, which inserts the new row in the table.</a:t>
            </a:r>
          </a:p>
          <a:p>
            <a:endParaRPr lang="en-US" dirty="0"/>
          </a:p>
        </p:txBody>
      </p:sp>
    </p:spTree>
    <p:extLst>
      <p:ext uri="{BB962C8B-B14F-4D97-AF65-F5344CB8AC3E}">
        <p14:creationId xmlns:p14="http://schemas.microsoft.com/office/powerpoint/2010/main" val="15515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Storing Connection Strings in </a:t>
            </a:r>
            <a:r>
              <a:rPr lang="en-US" dirty="0" err="1"/>
              <a:t>Web.config</a:t>
            </a:r>
            <a:endParaRPr lang="en-US" dirty="0"/>
          </a:p>
        </p:txBody>
      </p:sp>
      <p:sp>
        <p:nvSpPr>
          <p:cNvPr id="3" name="Content Placeholder 2"/>
          <p:cNvSpPr>
            <a:spLocks noGrp="1"/>
          </p:cNvSpPr>
          <p:nvPr>
            <p:ph idx="1"/>
          </p:nvPr>
        </p:nvSpPr>
        <p:spPr>
          <a:xfrm>
            <a:off x="1065212" y="1828800"/>
            <a:ext cx="9753600" cy="4191000"/>
          </a:xfrm>
        </p:spPr>
        <p:txBody>
          <a:bodyPr>
            <a:normAutofit lnSpcReduction="10000"/>
          </a:bodyPr>
          <a:lstStyle/>
          <a:p>
            <a:r>
              <a:rPr lang="en-US" dirty="0"/>
              <a:t>When the was added to your page, Visual Studio also created a connection string in the </a:t>
            </a:r>
            <a:r>
              <a:rPr lang="en-US" dirty="0" err="1"/>
              <a:t>Web.config</a:t>
            </a:r>
            <a:r>
              <a:rPr lang="en-US" dirty="0"/>
              <a:t> file under the &lt;</a:t>
            </a:r>
            <a:r>
              <a:rPr lang="en-US" dirty="0" err="1"/>
              <a:t>connectionStrings</a:t>
            </a:r>
            <a:r>
              <a:rPr lang="en-US" dirty="0"/>
              <a:t>&gt; element and pointed the </a:t>
            </a:r>
            <a:r>
              <a:rPr lang="en-US" dirty="0" err="1"/>
              <a:t>SqlDataSource</a:t>
            </a:r>
            <a:r>
              <a:rPr lang="en-US" dirty="0"/>
              <a:t> to this connection string. </a:t>
            </a:r>
          </a:p>
          <a:p>
            <a:r>
              <a:rPr lang="en-US" dirty="0"/>
              <a:t>The setting in </a:t>
            </a:r>
            <a:r>
              <a:rPr lang="en-US" dirty="0" err="1"/>
              <a:t>Web.config</a:t>
            </a:r>
            <a:r>
              <a:rPr lang="en-US" dirty="0"/>
              <a:t> looks like this:</a:t>
            </a:r>
          </a:p>
          <a:p>
            <a:pPr marL="45720" indent="0">
              <a:buNone/>
            </a:pPr>
            <a:endParaRPr lang="en-US" dirty="0"/>
          </a:p>
          <a:p>
            <a:pPr marL="45720" indent="0">
              <a:spcBef>
                <a:spcPts val="0"/>
              </a:spcBef>
              <a:buNone/>
            </a:pPr>
            <a:r>
              <a:rPr lang="en-US" sz="1600" dirty="0"/>
              <a:t>&lt;</a:t>
            </a:r>
            <a:r>
              <a:rPr lang="en-US" sz="1600" dirty="0" err="1"/>
              <a:t>connectionStrings</a:t>
            </a:r>
            <a:r>
              <a:rPr lang="en-US" sz="1600" dirty="0"/>
              <a:t>&gt;</a:t>
            </a:r>
          </a:p>
          <a:p>
            <a:pPr marL="45720" indent="0">
              <a:spcBef>
                <a:spcPts val="0"/>
              </a:spcBef>
              <a:buNone/>
            </a:pPr>
            <a:r>
              <a:rPr lang="en-US" sz="1600" dirty="0"/>
              <a:t>    &lt;add name="PlanetWroxConnectionString1" </a:t>
            </a:r>
            <a:r>
              <a:rPr lang="en-US" sz="1600" dirty="0" err="1"/>
              <a:t>connectionString</a:t>
            </a:r>
            <a:r>
              <a:rPr lang="en-US" sz="1600" dirty="0"/>
              <a:t>="Data Source=</a:t>
            </a:r>
          </a:p>
          <a:p>
            <a:pPr marL="45720" indent="0">
              <a:spcBef>
                <a:spcPts val="0"/>
              </a:spcBef>
              <a:buNone/>
            </a:pPr>
            <a:r>
              <a:rPr lang="en-US" sz="1600" dirty="0"/>
              <a:t>    (</a:t>
            </a:r>
            <a:r>
              <a:rPr lang="en-US" sz="1600" dirty="0" err="1"/>
              <a:t>localdb</a:t>
            </a:r>
            <a:r>
              <a:rPr lang="en-US" sz="1600" dirty="0"/>
              <a:t>)\v11.0;AttachDbFilename=|</a:t>
            </a:r>
            <a:r>
              <a:rPr lang="en-US" sz="1600" dirty="0" err="1"/>
              <a:t>DataDirectory</a:t>
            </a:r>
            <a:r>
              <a:rPr lang="en-US" sz="1600" dirty="0"/>
              <a:t>|\</a:t>
            </a:r>
            <a:r>
              <a:rPr lang="en-US" sz="1600" dirty="0" err="1"/>
              <a:t>PlanetWrox.mdf</a:t>
            </a:r>
            <a:r>
              <a:rPr lang="en-US" sz="1600" dirty="0"/>
              <a:t>;</a:t>
            </a:r>
          </a:p>
          <a:p>
            <a:pPr marL="45720" indent="0">
              <a:spcBef>
                <a:spcPts val="0"/>
              </a:spcBef>
              <a:buNone/>
            </a:pPr>
            <a:r>
              <a:rPr lang="en-US" sz="1600" dirty="0"/>
              <a:t>    Integrated Security=True"</a:t>
            </a:r>
          </a:p>
          <a:p>
            <a:pPr marL="45720" indent="0">
              <a:spcBef>
                <a:spcPts val="0"/>
              </a:spcBef>
              <a:buNone/>
            </a:pPr>
            <a:r>
              <a:rPr lang="en-US" sz="1600" dirty="0"/>
              <a:t>    </a:t>
            </a:r>
            <a:r>
              <a:rPr lang="en-US" sz="1600" dirty="0" err="1"/>
              <a:t>providerName</a:t>
            </a:r>
            <a:r>
              <a:rPr lang="en-US" sz="1600" dirty="0"/>
              <a:t>="</a:t>
            </a:r>
            <a:r>
              <a:rPr lang="en-US" sz="1600" dirty="0" err="1"/>
              <a:t>System.Data.SqlClient</a:t>
            </a:r>
            <a:r>
              <a:rPr lang="en-US" sz="1600" dirty="0"/>
              <a:t>" /&gt;</a:t>
            </a:r>
          </a:p>
          <a:p>
            <a:pPr marL="45720" indent="0">
              <a:spcBef>
                <a:spcPts val="0"/>
              </a:spcBef>
              <a:buNone/>
            </a:pPr>
            <a:r>
              <a:rPr lang="en-US" sz="1600" dirty="0"/>
              <a:t>&lt;/</a:t>
            </a:r>
            <a:r>
              <a:rPr lang="en-US" sz="1600" dirty="0" err="1"/>
              <a:t>connectionStrings</a:t>
            </a:r>
            <a:r>
              <a:rPr lang="en-US" sz="1600" dirty="0"/>
              <a:t>&gt;</a:t>
            </a:r>
          </a:p>
          <a:p>
            <a:pPr marL="45720" indent="0">
              <a:spcBef>
                <a:spcPts val="0"/>
              </a:spcBef>
              <a:buNone/>
            </a:pPr>
            <a:endParaRPr lang="en-US" sz="1600" dirty="0"/>
          </a:p>
          <a:p>
            <a:pPr marL="45720" indent="0">
              <a:spcBef>
                <a:spcPts val="0"/>
              </a:spcBef>
              <a:buNone/>
            </a:pPr>
            <a:r>
              <a:rPr lang="en-US" sz="1600" dirty="0"/>
              <a:t>The </a:t>
            </a:r>
            <a:r>
              <a:rPr lang="en-US" sz="1600" dirty="0" err="1"/>
              <a:t>SQLDataSource</a:t>
            </a:r>
            <a:r>
              <a:rPr lang="en-US" sz="1600" dirty="0"/>
              <a:t> then accesses this connection by name</a:t>
            </a:r>
          </a:p>
          <a:p>
            <a:pPr marL="45720" indent="0">
              <a:spcBef>
                <a:spcPts val="0"/>
              </a:spcBef>
              <a:buNone/>
            </a:pPr>
            <a:endParaRPr lang="en-US" sz="1600" dirty="0"/>
          </a:p>
          <a:p>
            <a:pPr marL="45720" indent="0">
              <a:spcBef>
                <a:spcPts val="0"/>
              </a:spcBef>
              <a:buNone/>
            </a:pPr>
            <a:r>
              <a:rPr lang="en-US" sz="1500" dirty="0"/>
              <a:t>&lt;</a:t>
            </a:r>
            <a:r>
              <a:rPr lang="en-US" sz="1500" dirty="0" err="1"/>
              <a:t>asp:SqlDataSource</a:t>
            </a:r>
            <a:r>
              <a:rPr lang="en-US" sz="1500" dirty="0"/>
              <a:t> ID="SqlDataSource1" </a:t>
            </a:r>
            <a:r>
              <a:rPr lang="en-US" sz="1500" dirty="0" err="1"/>
              <a:t>runat</a:t>
            </a:r>
            <a:r>
              <a:rPr lang="en-US" sz="1500" dirty="0"/>
              <a:t>="server“ </a:t>
            </a:r>
            <a:r>
              <a:rPr lang="en-US" sz="1500" dirty="0" err="1"/>
              <a:t>ConnectionString</a:t>
            </a:r>
            <a:r>
              <a:rPr lang="en-US" sz="1500" dirty="0"/>
              <a:t>="&lt;%$ConnectionStrings:PlanetWroxConnectionString1 %&gt;”</a:t>
            </a:r>
          </a:p>
        </p:txBody>
      </p:sp>
    </p:spTree>
    <p:extLst>
      <p:ext uri="{BB962C8B-B14F-4D97-AF65-F5344CB8AC3E}">
        <p14:creationId xmlns:p14="http://schemas.microsoft.com/office/powerpoint/2010/main" val="296132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Data</a:t>
            </a:r>
          </a:p>
        </p:txBody>
      </p:sp>
      <p:sp>
        <p:nvSpPr>
          <p:cNvPr id="3" name="Content Placeholder 2"/>
          <p:cNvSpPr>
            <a:spLocks noGrp="1"/>
          </p:cNvSpPr>
          <p:nvPr>
            <p:ph idx="1"/>
          </p:nvPr>
        </p:nvSpPr>
        <p:spPr/>
        <p:txBody>
          <a:bodyPr/>
          <a:lstStyle/>
          <a:p>
            <a:r>
              <a:rPr lang="en-US" dirty="0"/>
              <a:t>To filter data,  you need to create a where clause in your statements and </a:t>
            </a:r>
            <a:r>
              <a:rPr lang="en-US" dirty="0" err="1"/>
              <a:t>SQLDataSource</a:t>
            </a:r>
            <a:r>
              <a:rPr lang="en-US" dirty="0"/>
              <a:t> control has a &lt;</a:t>
            </a:r>
            <a:r>
              <a:rPr lang="en-US" dirty="0" err="1"/>
              <a:t>SelectParameters</a:t>
            </a:r>
            <a:r>
              <a:rPr lang="en-US" dirty="0"/>
              <a:t>&gt; element that enables runtime values to be supplied. This can come from:</a:t>
            </a:r>
          </a:p>
          <a:p>
            <a:endParaRPr lang="en-US" dirty="0"/>
          </a:p>
          <a:p>
            <a:endParaRPr lang="en-US" dirty="0"/>
          </a:p>
        </p:txBody>
      </p:sp>
      <p:pic>
        <p:nvPicPr>
          <p:cNvPr id="4" name="Picture 3"/>
          <p:cNvPicPr>
            <a:picLocks noChangeAspect="1"/>
          </p:cNvPicPr>
          <p:nvPr/>
        </p:nvPicPr>
        <p:blipFill>
          <a:blip r:embed="rId2"/>
          <a:stretch>
            <a:fillRect/>
          </a:stretch>
        </p:blipFill>
        <p:spPr>
          <a:xfrm>
            <a:off x="1751012" y="2819400"/>
            <a:ext cx="7608822" cy="3549723"/>
          </a:xfrm>
          <a:prstGeom prst="rect">
            <a:avLst/>
          </a:prstGeom>
        </p:spPr>
      </p:pic>
    </p:spTree>
    <p:extLst>
      <p:ext uri="{BB962C8B-B14F-4D97-AF65-F5344CB8AC3E}">
        <p14:creationId xmlns:p14="http://schemas.microsoft.com/office/powerpoint/2010/main" val="15077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Data</a:t>
            </a:r>
          </a:p>
        </p:txBody>
      </p:sp>
      <p:sp>
        <p:nvSpPr>
          <p:cNvPr id="3" name="Content Placeholder 2"/>
          <p:cNvSpPr>
            <a:spLocks noGrp="1"/>
          </p:cNvSpPr>
          <p:nvPr>
            <p:ph idx="1"/>
          </p:nvPr>
        </p:nvSpPr>
        <p:spPr>
          <a:xfrm>
            <a:off x="1065212" y="1524000"/>
            <a:ext cx="9067800" cy="4495800"/>
          </a:xfrm>
        </p:spPr>
        <p:txBody>
          <a:bodyPr/>
          <a:lstStyle/>
          <a:p>
            <a:r>
              <a:rPr lang="en-US" dirty="0"/>
              <a:t>Adding a dropdown list control creates the following </a:t>
            </a:r>
          </a:p>
          <a:p>
            <a:pPr marL="45720" indent="0">
              <a:spcBef>
                <a:spcPts val="0"/>
              </a:spcBef>
              <a:buNone/>
            </a:pPr>
            <a:r>
              <a:rPr lang="en-US" sz="1400" dirty="0"/>
              <a:t>&lt;</a:t>
            </a:r>
            <a:r>
              <a:rPr lang="en-US" sz="1400" dirty="0" err="1"/>
              <a:t>asp:DropDownList</a:t>
            </a:r>
            <a:r>
              <a:rPr lang="en-US" sz="1400" dirty="0"/>
              <a:t> ID="DropDownList1" </a:t>
            </a:r>
            <a:r>
              <a:rPr lang="en-US" sz="1400" dirty="0" err="1"/>
              <a:t>runat</a:t>
            </a:r>
            <a:r>
              <a:rPr lang="en-US" sz="1400" dirty="0"/>
              <a:t>="server" </a:t>
            </a:r>
            <a:r>
              <a:rPr lang="en-US" sz="1400" dirty="0" err="1"/>
              <a:t>DataSourceID</a:t>
            </a:r>
            <a:r>
              <a:rPr lang="en-US" sz="1400" dirty="0"/>
              <a:t>="SqlDataSource1"</a:t>
            </a:r>
          </a:p>
          <a:p>
            <a:pPr marL="45720" indent="0">
              <a:spcBef>
                <a:spcPts val="0"/>
              </a:spcBef>
              <a:buNone/>
            </a:pPr>
            <a:r>
              <a:rPr lang="en-US" sz="1400" dirty="0"/>
              <a:t>  </a:t>
            </a:r>
            <a:r>
              <a:rPr lang="en-US" sz="1400" dirty="0" err="1"/>
              <a:t>DataTextField</a:t>
            </a:r>
            <a:r>
              <a:rPr lang="en-US" sz="1400" dirty="0"/>
              <a:t>="Name" </a:t>
            </a:r>
            <a:r>
              <a:rPr lang="en-US" sz="1400" dirty="0" err="1"/>
              <a:t>DataValueField</a:t>
            </a:r>
            <a:r>
              <a:rPr lang="en-US" sz="1400" dirty="0"/>
              <a:t>="Id" </a:t>
            </a:r>
            <a:r>
              <a:rPr lang="en-US" sz="1400" dirty="0" err="1"/>
              <a:t>AppendDataBoundItems</a:t>
            </a:r>
            <a:r>
              <a:rPr lang="en-US" sz="1400" dirty="0"/>
              <a:t>="true"</a:t>
            </a:r>
          </a:p>
          <a:p>
            <a:pPr marL="45720" indent="0">
              <a:spcBef>
                <a:spcPts val="0"/>
              </a:spcBef>
              <a:buNone/>
            </a:pPr>
            <a:r>
              <a:rPr lang="en-US" sz="1400" dirty="0"/>
              <a:t>  </a:t>
            </a:r>
            <a:r>
              <a:rPr lang="en-US" sz="1400" dirty="0" err="1"/>
              <a:t>AutoPostBack</a:t>
            </a:r>
            <a:r>
              <a:rPr lang="en-US" sz="1400" dirty="0"/>
              <a:t>="True"&gt;</a:t>
            </a:r>
          </a:p>
          <a:p>
            <a:pPr marL="45720" indent="0">
              <a:spcBef>
                <a:spcPts val="0"/>
              </a:spcBef>
              <a:buNone/>
            </a:pPr>
            <a:r>
              <a:rPr lang="en-US" sz="1400" dirty="0"/>
              <a:t>  &lt;</a:t>
            </a:r>
            <a:r>
              <a:rPr lang="en-US" sz="1400" dirty="0" err="1"/>
              <a:t>asp:ListItem</a:t>
            </a:r>
            <a:r>
              <a:rPr lang="en-US" sz="1400" dirty="0"/>
              <a:t> </a:t>
            </a:r>
            <a:r>
              <a:rPr lang="en-US" sz="1400" b="1" dirty="0"/>
              <a:t>Value=</a:t>
            </a:r>
            <a:r>
              <a:rPr lang="en-US" sz="1400" dirty="0"/>
              <a:t>""&gt;Make a selection&lt;/</a:t>
            </a:r>
            <a:r>
              <a:rPr lang="en-US" sz="1400" dirty="0" err="1"/>
              <a:t>asp:ListItem</a:t>
            </a:r>
            <a:r>
              <a:rPr lang="en-US" sz="1400" dirty="0"/>
              <a:t>&gt;</a:t>
            </a:r>
          </a:p>
          <a:p>
            <a:pPr marL="45720" indent="0">
              <a:spcBef>
                <a:spcPts val="0"/>
              </a:spcBef>
              <a:buNone/>
            </a:pPr>
            <a:r>
              <a:rPr lang="en-US" sz="1400" dirty="0"/>
              <a:t>&lt;/</a:t>
            </a:r>
            <a:r>
              <a:rPr lang="en-US" sz="1400" dirty="0" err="1"/>
              <a:t>asp:DropDownList</a:t>
            </a:r>
            <a:r>
              <a:rPr lang="en-US" sz="1400" dirty="0"/>
              <a:t>&gt;</a:t>
            </a:r>
          </a:p>
          <a:p>
            <a:pPr marL="45720" indent="0">
              <a:spcBef>
                <a:spcPts val="0"/>
              </a:spcBef>
              <a:buNone/>
            </a:pPr>
            <a:endParaRPr lang="en-US" sz="1600" dirty="0"/>
          </a:p>
          <a:p>
            <a:pPr>
              <a:spcBef>
                <a:spcPts val="0"/>
              </a:spcBef>
            </a:pPr>
            <a:r>
              <a:rPr lang="en-US" sz="1600" dirty="0"/>
              <a:t>When adding a </a:t>
            </a:r>
            <a:r>
              <a:rPr lang="en-US" sz="1600" dirty="0" err="1"/>
              <a:t>SQLDataSource</a:t>
            </a:r>
            <a:r>
              <a:rPr lang="en-US" sz="1600" dirty="0"/>
              <a:t> and you are dragging the tables, you can defined the WHERE clause.</a:t>
            </a:r>
          </a:p>
          <a:p>
            <a:pPr>
              <a:spcBef>
                <a:spcPts val="0"/>
              </a:spcBef>
            </a:pPr>
            <a:endParaRPr lang="en-US" sz="1600" dirty="0"/>
          </a:p>
        </p:txBody>
      </p:sp>
      <p:pic>
        <p:nvPicPr>
          <p:cNvPr id="4" name="Picture 3"/>
          <p:cNvPicPr>
            <a:picLocks noChangeAspect="1"/>
          </p:cNvPicPr>
          <p:nvPr/>
        </p:nvPicPr>
        <p:blipFill>
          <a:blip r:embed="rId2"/>
          <a:stretch>
            <a:fillRect/>
          </a:stretch>
        </p:blipFill>
        <p:spPr>
          <a:xfrm>
            <a:off x="3046412" y="3276600"/>
            <a:ext cx="4779263" cy="3427481"/>
          </a:xfrm>
          <a:prstGeom prst="rect">
            <a:avLst/>
          </a:prstGeom>
        </p:spPr>
      </p:pic>
    </p:spTree>
    <p:extLst>
      <p:ext uri="{BB962C8B-B14F-4D97-AF65-F5344CB8AC3E}">
        <p14:creationId xmlns:p14="http://schemas.microsoft.com/office/powerpoint/2010/main" val="128275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Data</a:t>
            </a:r>
          </a:p>
        </p:txBody>
      </p:sp>
      <p:sp>
        <p:nvSpPr>
          <p:cNvPr id="3" name="Content Placeholder 2"/>
          <p:cNvSpPr>
            <a:spLocks noGrp="1"/>
          </p:cNvSpPr>
          <p:nvPr>
            <p:ph idx="1"/>
          </p:nvPr>
        </p:nvSpPr>
        <p:spPr/>
        <p:txBody>
          <a:bodyPr>
            <a:normAutofit/>
          </a:bodyPr>
          <a:lstStyle/>
          <a:p>
            <a:r>
              <a:rPr lang="en-US" dirty="0"/>
              <a:t>Once the where clause has been defined, we can see the Where clause be defined in the markup:</a:t>
            </a:r>
          </a:p>
          <a:p>
            <a:endParaRPr lang="en-US" dirty="0"/>
          </a:p>
          <a:p>
            <a:pPr marL="45720" indent="0">
              <a:spcBef>
                <a:spcPts val="0"/>
              </a:spcBef>
              <a:buNone/>
            </a:pPr>
            <a:r>
              <a:rPr lang="en-US" sz="1400" dirty="0"/>
              <a:t>&lt;</a:t>
            </a:r>
            <a:r>
              <a:rPr lang="en-US" sz="1400" dirty="0" err="1"/>
              <a:t>asp:SqlDataSource</a:t>
            </a:r>
            <a:r>
              <a:rPr lang="en-US" sz="1400" dirty="0"/>
              <a:t> ID="SqlDataSource2" </a:t>
            </a:r>
            <a:r>
              <a:rPr lang="en-US" sz="1400" dirty="0" err="1"/>
              <a:t>runat</a:t>
            </a:r>
            <a:r>
              <a:rPr lang="en-US" sz="1400" dirty="0"/>
              <a:t>="server"</a:t>
            </a:r>
          </a:p>
          <a:p>
            <a:pPr marL="45720" indent="0">
              <a:spcBef>
                <a:spcPts val="0"/>
              </a:spcBef>
              <a:buNone/>
            </a:pPr>
            <a:r>
              <a:rPr lang="en-US" sz="1400" dirty="0" err="1"/>
              <a:t>ConnectionString</a:t>
            </a:r>
            <a:r>
              <a:rPr lang="en-US" sz="1400" dirty="0"/>
              <a:t>="&lt;%$ ConnectionStrings:PlanetWroxConnectionString1 %&gt;"</a:t>
            </a:r>
          </a:p>
          <a:p>
            <a:pPr marL="45720" indent="0">
              <a:spcBef>
                <a:spcPts val="0"/>
              </a:spcBef>
              <a:buNone/>
            </a:pPr>
            <a:endParaRPr lang="en-US" sz="1400" dirty="0"/>
          </a:p>
          <a:p>
            <a:pPr marL="45720" indent="0">
              <a:spcBef>
                <a:spcPts val="0"/>
              </a:spcBef>
              <a:buNone/>
            </a:pPr>
            <a:r>
              <a:rPr lang="en-US" sz="1400" dirty="0" err="1"/>
              <a:t>SelectCommand</a:t>
            </a:r>
            <a:r>
              <a:rPr lang="en-US" sz="1400" dirty="0"/>
              <a:t>="SELECT * FROM [Review] WHERE ([</a:t>
            </a:r>
            <a:r>
              <a:rPr lang="en-US" sz="1400" dirty="0" err="1"/>
              <a:t>GenreId</a:t>
            </a:r>
            <a:r>
              <a:rPr lang="en-US" sz="1400" dirty="0"/>
              <a:t>] = @</a:t>
            </a:r>
            <a:r>
              <a:rPr lang="en-US" sz="1400" dirty="0" err="1"/>
              <a:t>GenreId</a:t>
            </a:r>
            <a:r>
              <a:rPr lang="en-US" sz="1400" dirty="0"/>
              <a:t>)"&gt;</a:t>
            </a:r>
          </a:p>
          <a:p>
            <a:pPr marL="45720" indent="0">
              <a:spcBef>
                <a:spcPts val="0"/>
              </a:spcBef>
              <a:buNone/>
            </a:pPr>
            <a:endParaRPr lang="en-US" sz="1400" dirty="0"/>
          </a:p>
          <a:p>
            <a:pPr marL="45720" indent="0">
              <a:spcBef>
                <a:spcPts val="0"/>
              </a:spcBef>
              <a:buNone/>
            </a:pPr>
            <a:r>
              <a:rPr lang="en-US" sz="1400" dirty="0"/>
              <a:t>  &lt;</a:t>
            </a:r>
            <a:r>
              <a:rPr lang="en-US" sz="1400" dirty="0" err="1"/>
              <a:t>SelectParameters</a:t>
            </a:r>
            <a:r>
              <a:rPr lang="en-US" sz="1400" dirty="0"/>
              <a:t>&gt;</a:t>
            </a:r>
          </a:p>
          <a:p>
            <a:pPr marL="45720" indent="0">
              <a:spcBef>
                <a:spcPts val="0"/>
              </a:spcBef>
              <a:buNone/>
            </a:pPr>
            <a:r>
              <a:rPr lang="en-US" sz="1400" dirty="0"/>
              <a:t>    &lt;</a:t>
            </a:r>
            <a:r>
              <a:rPr lang="en-US" sz="1400" dirty="0" err="1"/>
              <a:t>asp:ControlParameter</a:t>
            </a:r>
            <a:r>
              <a:rPr lang="en-US" sz="1400" dirty="0"/>
              <a:t> </a:t>
            </a:r>
            <a:r>
              <a:rPr lang="en-US" sz="1400" dirty="0" err="1"/>
              <a:t>ControlID</a:t>
            </a:r>
            <a:r>
              <a:rPr lang="en-US" sz="1400" dirty="0"/>
              <a:t>="DropDownList1" Name="</a:t>
            </a:r>
            <a:r>
              <a:rPr lang="en-US" sz="1400" dirty="0" err="1"/>
              <a:t>GenreId</a:t>
            </a:r>
            <a:r>
              <a:rPr lang="en-US" sz="1400" dirty="0"/>
              <a:t>"</a:t>
            </a:r>
          </a:p>
          <a:p>
            <a:pPr marL="45720" indent="0">
              <a:spcBef>
                <a:spcPts val="0"/>
              </a:spcBef>
              <a:buNone/>
            </a:pPr>
            <a:r>
              <a:rPr lang="en-US" sz="1400" dirty="0"/>
              <a:t>    </a:t>
            </a:r>
            <a:r>
              <a:rPr lang="en-US" sz="1400" dirty="0" err="1"/>
              <a:t>PropertyName</a:t>
            </a:r>
            <a:r>
              <a:rPr lang="en-US" sz="1400" dirty="0"/>
              <a:t>="</a:t>
            </a:r>
            <a:r>
              <a:rPr lang="en-US" sz="1400" dirty="0" err="1"/>
              <a:t>SelectedValue</a:t>
            </a:r>
            <a:r>
              <a:rPr lang="en-US" sz="1400" dirty="0"/>
              <a:t>" Type="Int32" /&gt;</a:t>
            </a:r>
          </a:p>
          <a:p>
            <a:pPr marL="45720" indent="0">
              <a:spcBef>
                <a:spcPts val="0"/>
              </a:spcBef>
              <a:buNone/>
            </a:pPr>
            <a:r>
              <a:rPr lang="en-US" sz="1400" dirty="0"/>
              <a:t>  &lt;/</a:t>
            </a:r>
            <a:r>
              <a:rPr lang="en-US" sz="1400" dirty="0" err="1"/>
              <a:t>SelectParameters</a:t>
            </a:r>
            <a:r>
              <a:rPr lang="en-US" sz="1400" dirty="0"/>
              <a:t>&gt;</a:t>
            </a:r>
          </a:p>
          <a:p>
            <a:pPr marL="45720" indent="0">
              <a:spcBef>
                <a:spcPts val="0"/>
              </a:spcBef>
              <a:buNone/>
            </a:pPr>
            <a:endParaRPr lang="en-US" sz="1400" dirty="0"/>
          </a:p>
          <a:p>
            <a:pPr marL="45720" indent="0">
              <a:spcBef>
                <a:spcPts val="0"/>
              </a:spcBef>
              <a:buNone/>
            </a:pPr>
            <a:r>
              <a:rPr lang="en-US" sz="1400" dirty="0"/>
              <a:t>&lt;/</a:t>
            </a:r>
            <a:r>
              <a:rPr lang="en-US" sz="1400" dirty="0" err="1"/>
              <a:t>asp:SqlDataSource</a:t>
            </a:r>
            <a:r>
              <a:rPr lang="en-US" sz="1400" dirty="0"/>
              <a:t>&gt;</a:t>
            </a:r>
          </a:p>
        </p:txBody>
      </p:sp>
    </p:spTree>
    <p:extLst>
      <p:ext uri="{BB962C8B-B14F-4D97-AF65-F5344CB8AC3E}">
        <p14:creationId xmlns:p14="http://schemas.microsoft.com/office/powerpoint/2010/main" val="39451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 Data</a:t>
            </a:r>
          </a:p>
        </p:txBody>
      </p:sp>
      <p:sp>
        <p:nvSpPr>
          <p:cNvPr id="3" name="Content Placeholder 2"/>
          <p:cNvSpPr>
            <a:spLocks noGrp="1"/>
          </p:cNvSpPr>
          <p:nvPr>
            <p:ph idx="1"/>
          </p:nvPr>
        </p:nvSpPr>
        <p:spPr/>
        <p:txBody>
          <a:bodyPr>
            <a:normAutofit/>
          </a:bodyPr>
          <a:lstStyle/>
          <a:p>
            <a:r>
              <a:rPr lang="en-US" dirty="0"/>
              <a:t>That means that the SQL statement returns rows from the table only for a specific genre. At run time, the value for this parameter is retrieved from the control defined in the </a:t>
            </a:r>
            <a:r>
              <a:rPr lang="en-US" dirty="0" err="1"/>
              <a:t>ControlParameter</a:t>
            </a:r>
            <a:r>
              <a:rPr lang="en-US" dirty="0"/>
              <a:t> element. In this example, the code is set up to get the value from the DropDownList1 control.</a:t>
            </a:r>
          </a:p>
          <a:p>
            <a:r>
              <a:rPr lang="en-US" dirty="0"/>
              <a:t>With this code set up, the </a:t>
            </a:r>
            <a:r>
              <a:rPr lang="en-US" dirty="0" err="1"/>
              <a:t>GridView</a:t>
            </a:r>
            <a:r>
              <a:rPr lang="en-US" dirty="0"/>
              <a:t> asks the </a:t>
            </a:r>
            <a:r>
              <a:rPr lang="en-US" dirty="0" err="1"/>
              <a:t>SqlDataSource</a:t>
            </a:r>
            <a:r>
              <a:rPr lang="en-US" dirty="0"/>
              <a:t> for its data. This data source in turn asks the </a:t>
            </a:r>
            <a:r>
              <a:rPr lang="en-US" dirty="0" err="1"/>
              <a:t>DropDownList</a:t>
            </a:r>
            <a:r>
              <a:rPr lang="en-US" dirty="0"/>
              <a:t> for the item that the user has selected in the list. </a:t>
            </a:r>
          </a:p>
          <a:p>
            <a:r>
              <a:rPr lang="en-US" dirty="0"/>
              <a:t>This value is inserted in the SQL statement, which is sent to the database. The results that are returned from the database are sent back through the data source to the </a:t>
            </a:r>
            <a:r>
              <a:rPr lang="en-US" dirty="0" err="1"/>
              <a:t>GridView</a:t>
            </a:r>
            <a:r>
              <a:rPr lang="en-US" dirty="0"/>
              <a:t>, which uses them to create the HTML table in the browser.</a:t>
            </a:r>
          </a:p>
        </p:txBody>
      </p:sp>
    </p:spTree>
    <p:extLst>
      <p:ext uri="{BB962C8B-B14F-4D97-AF65-F5344CB8AC3E}">
        <p14:creationId xmlns:p14="http://schemas.microsoft.com/office/powerpoint/2010/main" val="25834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Bound Controls</a:t>
            </a:r>
          </a:p>
        </p:txBody>
      </p:sp>
      <p:sp>
        <p:nvSpPr>
          <p:cNvPr id="3" name="Content Placeholder 2"/>
          <p:cNvSpPr>
            <a:spLocks noGrp="1"/>
          </p:cNvSpPr>
          <p:nvPr>
            <p:ph idx="1"/>
          </p:nvPr>
        </p:nvSpPr>
        <p:spPr/>
        <p:txBody>
          <a:bodyPr/>
          <a:lstStyle/>
          <a:p>
            <a:r>
              <a:rPr lang="en-US" dirty="0"/>
              <a:t>You use them to display and edit data on web pages.</a:t>
            </a:r>
          </a:p>
          <a:p>
            <a:r>
              <a:rPr lang="en-US" b="1" u="sng" dirty="0"/>
              <a:t>List Controls: </a:t>
            </a:r>
            <a:r>
              <a:rPr lang="en-US" dirty="0" err="1"/>
              <a:t>Gridview</a:t>
            </a:r>
            <a:r>
              <a:rPr lang="en-US" dirty="0"/>
              <a:t>, </a:t>
            </a:r>
            <a:r>
              <a:rPr lang="en-US" dirty="0" err="1"/>
              <a:t>DataList</a:t>
            </a:r>
            <a:r>
              <a:rPr lang="en-US" dirty="0"/>
              <a:t> and repeater are able to display multiple rows.</a:t>
            </a:r>
          </a:p>
          <a:p>
            <a:r>
              <a:rPr lang="en-US" b="1" u="sng" dirty="0"/>
              <a:t>Single Item controls</a:t>
            </a:r>
            <a:r>
              <a:rPr lang="en-US" dirty="0"/>
              <a:t>: </a:t>
            </a:r>
            <a:r>
              <a:rPr lang="en-US" dirty="0" err="1"/>
              <a:t>DetailsView</a:t>
            </a:r>
            <a:r>
              <a:rPr lang="en-US" dirty="0"/>
              <a:t> and </a:t>
            </a:r>
            <a:r>
              <a:rPr lang="en-US" dirty="0" err="1"/>
              <a:t>FormView</a:t>
            </a:r>
            <a:r>
              <a:rPr lang="en-US" dirty="0"/>
              <a:t> can only display one row at a time.</a:t>
            </a:r>
          </a:p>
          <a:p>
            <a:r>
              <a:rPr lang="en-US" dirty="0" err="1"/>
              <a:t>Datapager</a:t>
            </a:r>
            <a:r>
              <a:rPr lang="en-US" dirty="0"/>
              <a:t> adds paging capabilities to list controls.</a:t>
            </a:r>
          </a:p>
          <a:p>
            <a:r>
              <a:rPr lang="en-US" dirty="0"/>
              <a:t>The data source controls are used to retrieve data from a data source, like a database or an XML file, and then offer this data to the data-bound controls.</a:t>
            </a:r>
          </a:p>
        </p:txBody>
      </p:sp>
      <p:pic>
        <p:nvPicPr>
          <p:cNvPr id="4" name="Picture 3"/>
          <p:cNvPicPr>
            <a:picLocks noChangeAspect="1"/>
          </p:cNvPicPr>
          <p:nvPr/>
        </p:nvPicPr>
        <p:blipFill>
          <a:blip r:embed="rId2"/>
          <a:stretch>
            <a:fillRect/>
          </a:stretch>
        </p:blipFill>
        <p:spPr>
          <a:xfrm>
            <a:off x="9675812" y="1676400"/>
            <a:ext cx="1851600" cy="4087758"/>
          </a:xfrm>
          <a:prstGeom prst="rect">
            <a:avLst/>
          </a:prstGeom>
        </p:spPr>
      </p:pic>
    </p:spTree>
    <p:extLst>
      <p:ext uri="{BB962C8B-B14F-4D97-AF65-F5344CB8AC3E}">
        <p14:creationId xmlns:p14="http://schemas.microsoft.com/office/powerpoint/2010/main" val="10970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Columns or Fields of Data Bound Controls</a:t>
            </a:r>
          </a:p>
        </p:txBody>
      </p:sp>
      <p:sp>
        <p:nvSpPr>
          <p:cNvPr id="3" name="Content Placeholder 2"/>
          <p:cNvSpPr>
            <a:spLocks noGrp="1"/>
          </p:cNvSpPr>
          <p:nvPr>
            <p:ph idx="1"/>
          </p:nvPr>
        </p:nvSpPr>
        <p:spPr/>
        <p:txBody>
          <a:bodyPr/>
          <a:lstStyle/>
          <a:p>
            <a:r>
              <a:rPr lang="en-US" dirty="0"/>
              <a:t>Within the &lt;Columns&gt; or &lt;Fields&gt; you can add the following types of fields.</a:t>
            </a:r>
          </a:p>
        </p:txBody>
      </p:sp>
      <p:pic>
        <p:nvPicPr>
          <p:cNvPr id="4" name="Picture 3"/>
          <p:cNvPicPr>
            <a:picLocks noChangeAspect="1"/>
          </p:cNvPicPr>
          <p:nvPr/>
        </p:nvPicPr>
        <p:blipFill>
          <a:blip r:embed="rId2"/>
          <a:stretch>
            <a:fillRect/>
          </a:stretch>
        </p:blipFill>
        <p:spPr>
          <a:xfrm>
            <a:off x="2132012" y="2362200"/>
            <a:ext cx="6617009" cy="3826114"/>
          </a:xfrm>
          <a:prstGeom prst="rect">
            <a:avLst/>
          </a:prstGeom>
        </p:spPr>
      </p:pic>
    </p:spTree>
    <p:extLst>
      <p:ext uri="{BB962C8B-B14F-4D97-AF65-F5344CB8AC3E}">
        <p14:creationId xmlns:p14="http://schemas.microsoft.com/office/powerpoint/2010/main" val="37794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and Insert Data with </a:t>
            </a:r>
            <a:r>
              <a:rPr lang="en-US" dirty="0" err="1"/>
              <a:t>DetailsView</a:t>
            </a:r>
            <a:endParaRPr lang="en-US" dirty="0"/>
          </a:p>
        </p:txBody>
      </p:sp>
      <p:sp>
        <p:nvSpPr>
          <p:cNvPr id="3" name="Content Placeholder 2"/>
          <p:cNvSpPr>
            <a:spLocks noGrp="1"/>
          </p:cNvSpPr>
          <p:nvPr>
            <p:ph idx="1"/>
          </p:nvPr>
        </p:nvSpPr>
        <p:spPr/>
        <p:txBody>
          <a:bodyPr/>
          <a:lstStyle/>
          <a:p>
            <a:r>
              <a:rPr lang="en-US" dirty="0"/>
              <a:t>Events fired by </a:t>
            </a:r>
            <a:r>
              <a:rPr lang="en-US" dirty="0" err="1"/>
              <a:t>DetailsView</a:t>
            </a:r>
            <a:r>
              <a:rPr lang="en-US" dirty="0"/>
              <a:t>, </a:t>
            </a:r>
            <a:r>
              <a:rPr lang="en-US" dirty="0" err="1"/>
              <a:t>FormView</a:t>
            </a:r>
            <a:r>
              <a:rPr lang="en-US" dirty="0"/>
              <a:t>, and </a:t>
            </a:r>
            <a:r>
              <a:rPr lang="en-US" dirty="0" err="1"/>
              <a:t>ListView</a:t>
            </a:r>
            <a:endParaRPr lang="en-US" dirty="0"/>
          </a:p>
          <a:p>
            <a:pPr marL="45720" indent="0">
              <a:buNone/>
            </a:pPr>
            <a:r>
              <a:rPr lang="en-US" dirty="0"/>
              <a:t> </a:t>
            </a:r>
          </a:p>
        </p:txBody>
      </p:sp>
      <p:pic>
        <p:nvPicPr>
          <p:cNvPr id="4" name="Picture 3"/>
          <p:cNvPicPr>
            <a:picLocks noChangeAspect="1"/>
          </p:cNvPicPr>
          <p:nvPr/>
        </p:nvPicPr>
        <p:blipFill>
          <a:blip r:embed="rId2"/>
          <a:stretch>
            <a:fillRect/>
          </a:stretch>
        </p:blipFill>
        <p:spPr>
          <a:xfrm>
            <a:off x="1611051" y="2363528"/>
            <a:ext cx="7595121" cy="3902154"/>
          </a:xfrm>
          <a:prstGeom prst="rect">
            <a:avLst/>
          </a:prstGeom>
        </p:spPr>
      </p:pic>
    </p:spTree>
    <p:extLst>
      <p:ext uri="{BB962C8B-B14F-4D97-AF65-F5344CB8AC3E}">
        <p14:creationId xmlns:p14="http://schemas.microsoft.com/office/powerpoint/2010/main" val="23114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838200"/>
          </a:xfrm>
        </p:spPr>
        <p:txBody>
          <a:bodyPr/>
          <a:lstStyle/>
          <a:p>
            <a:r>
              <a:rPr lang="en-US" dirty="0"/>
              <a:t>Working with ADO.NET Data Provider</a:t>
            </a:r>
          </a:p>
        </p:txBody>
      </p:sp>
      <p:sp>
        <p:nvSpPr>
          <p:cNvPr id="3" name="Content Placeholder 2"/>
          <p:cNvSpPr>
            <a:spLocks noGrp="1"/>
          </p:cNvSpPr>
          <p:nvPr>
            <p:ph idx="1"/>
          </p:nvPr>
        </p:nvSpPr>
        <p:spPr>
          <a:xfrm>
            <a:off x="1065212" y="1828800"/>
            <a:ext cx="9601200" cy="4648200"/>
          </a:xfrm>
        </p:spPr>
        <p:txBody>
          <a:bodyPr>
            <a:normAutofit/>
          </a:bodyPr>
          <a:lstStyle/>
          <a:p>
            <a:r>
              <a:rPr lang="en-US" dirty="0"/>
              <a:t>ADO.NET is an object-oriented set of libraries that allows you to interact with data sources. Uses </a:t>
            </a:r>
            <a:r>
              <a:rPr lang="en-US" dirty="0" err="1"/>
              <a:t>System.Data</a:t>
            </a:r>
            <a:r>
              <a:rPr lang="en-US" dirty="0"/>
              <a:t> and </a:t>
            </a:r>
            <a:r>
              <a:rPr lang="en-US" dirty="0" err="1"/>
              <a:t>System.Data.SqlClient</a:t>
            </a:r>
            <a:r>
              <a:rPr lang="en-US" dirty="0"/>
              <a:t> namespaces.</a:t>
            </a:r>
          </a:p>
          <a:p>
            <a:r>
              <a:rPr lang="en-US" dirty="0"/>
              <a:t>It allows you to save to data in the C# source by leveraging SQL code.</a:t>
            </a:r>
          </a:p>
          <a:p>
            <a:r>
              <a:rPr lang="en-US" dirty="0"/>
              <a:t>Requires a connection string and a data provider for your database.</a:t>
            </a:r>
          </a:p>
          <a:p>
            <a:r>
              <a:rPr lang="en-US" dirty="0"/>
              <a:t>Connections are made to database with the “using” statement and the </a:t>
            </a:r>
            <a:r>
              <a:rPr lang="en-US" dirty="0" err="1"/>
              <a:t>SqlConnection</a:t>
            </a:r>
            <a:r>
              <a:rPr lang="en-US" dirty="0"/>
              <a:t> object to ensure the DB connection is closed when exiting.</a:t>
            </a:r>
          </a:p>
          <a:p>
            <a:endParaRPr lang="en-US" dirty="0"/>
          </a:p>
          <a:p>
            <a:pPr marL="548640" lvl="2" indent="0">
              <a:spcBef>
                <a:spcPts val="0"/>
              </a:spcBef>
              <a:buNone/>
            </a:pPr>
            <a:r>
              <a:rPr lang="en-US" dirty="0"/>
              <a:t>using (</a:t>
            </a:r>
            <a:r>
              <a:rPr lang="en-US" dirty="0" err="1"/>
              <a:t>SqlConnection</a:t>
            </a:r>
            <a:r>
              <a:rPr lang="en-US" dirty="0"/>
              <a:t> connection = new </a:t>
            </a:r>
            <a:r>
              <a:rPr lang="en-US" dirty="0" err="1"/>
              <a:t>SqlConnection</a:t>
            </a:r>
            <a:r>
              <a:rPr lang="en-US" dirty="0"/>
              <a:t>(</a:t>
            </a:r>
          </a:p>
          <a:p>
            <a:pPr marL="548640" lvl="2" indent="0">
              <a:spcBef>
                <a:spcPts val="0"/>
              </a:spcBef>
              <a:buNone/>
            </a:pPr>
            <a:r>
              <a:rPr lang="en-US" dirty="0"/>
              <a:t>               </a:t>
            </a:r>
            <a:r>
              <a:rPr lang="en-US" dirty="0" err="1"/>
              <a:t>connectionString</a:t>
            </a:r>
            <a:r>
              <a:rPr lang="en-US" dirty="0"/>
              <a:t>))</a:t>
            </a:r>
          </a:p>
          <a:p>
            <a:pPr marL="548640" lvl="2" indent="0">
              <a:spcBef>
                <a:spcPts val="0"/>
              </a:spcBef>
              <a:buNone/>
            </a:pPr>
            <a:r>
              <a:rPr lang="en-US" dirty="0"/>
              <a:t>    {</a:t>
            </a:r>
          </a:p>
          <a:p>
            <a:pPr marL="548640" lvl="2" indent="0">
              <a:spcBef>
                <a:spcPts val="0"/>
              </a:spcBef>
              <a:buNone/>
            </a:pPr>
            <a:r>
              <a:rPr lang="en-US" dirty="0"/>
              <a:t>        </a:t>
            </a:r>
            <a:r>
              <a:rPr lang="en-US" dirty="0" err="1"/>
              <a:t>SqlCommand</a:t>
            </a:r>
            <a:r>
              <a:rPr lang="en-US" dirty="0"/>
              <a:t> command = new </a:t>
            </a:r>
            <a:r>
              <a:rPr lang="en-US" dirty="0" err="1"/>
              <a:t>SqlCommand</a:t>
            </a:r>
            <a:r>
              <a:rPr lang="en-US" dirty="0"/>
              <a:t>(</a:t>
            </a:r>
            <a:r>
              <a:rPr lang="en-US" dirty="0" err="1"/>
              <a:t>queryString</a:t>
            </a:r>
            <a:r>
              <a:rPr lang="en-US" dirty="0"/>
              <a:t>, connection);</a:t>
            </a:r>
          </a:p>
          <a:p>
            <a:pPr marL="548640" lvl="2" indent="0">
              <a:spcBef>
                <a:spcPts val="0"/>
              </a:spcBef>
              <a:buNone/>
            </a:pPr>
            <a:r>
              <a:rPr lang="en-US" dirty="0"/>
              <a:t>        </a:t>
            </a:r>
            <a:r>
              <a:rPr lang="en-US" dirty="0" err="1"/>
              <a:t>command.Connection.Open</a:t>
            </a:r>
            <a:r>
              <a:rPr lang="en-US" dirty="0"/>
              <a:t>();</a:t>
            </a:r>
          </a:p>
          <a:p>
            <a:pPr marL="548640" lvl="2" indent="0">
              <a:spcBef>
                <a:spcPts val="0"/>
              </a:spcBef>
              <a:buNone/>
            </a:pPr>
            <a:r>
              <a:rPr lang="en-US" dirty="0"/>
              <a:t>        </a:t>
            </a:r>
            <a:r>
              <a:rPr lang="en-US" dirty="0" err="1"/>
              <a:t>command.ExecuteNonQuery</a:t>
            </a:r>
            <a:r>
              <a:rPr lang="en-US" dirty="0"/>
              <a:t>();</a:t>
            </a:r>
          </a:p>
          <a:p>
            <a:pPr marL="548640" lvl="2" indent="0">
              <a:spcBef>
                <a:spcPts val="0"/>
              </a:spcBef>
              <a:buNone/>
            </a:pPr>
            <a:r>
              <a:rPr lang="en-US" dirty="0"/>
              <a:t>    } </a:t>
            </a:r>
          </a:p>
        </p:txBody>
      </p:sp>
    </p:spTree>
    <p:extLst>
      <p:ext uri="{BB962C8B-B14F-4D97-AF65-F5344CB8AC3E}">
        <p14:creationId xmlns:p14="http://schemas.microsoft.com/office/powerpoint/2010/main" val="416876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ADO.NET Data Provider</a:t>
            </a:r>
          </a:p>
        </p:txBody>
      </p:sp>
      <p:sp>
        <p:nvSpPr>
          <p:cNvPr id="3" name="Content Placeholder 2"/>
          <p:cNvSpPr>
            <a:spLocks noGrp="1"/>
          </p:cNvSpPr>
          <p:nvPr>
            <p:ph idx="1"/>
          </p:nvPr>
        </p:nvSpPr>
        <p:spPr>
          <a:xfrm>
            <a:off x="1065212" y="1828800"/>
            <a:ext cx="8686801" cy="4419600"/>
          </a:xfrm>
        </p:spPr>
        <p:txBody>
          <a:bodyPr/>
          <a:lstStyle/>
          <a:p>
            <a:r>
              <a:rPr lang="en-US" dirty="0"/>
              <a:t>Providers are used to access the data sources:</a:t>
            </a:r>
          </a:p>
          <a:p>
            <a:pPr lvl="1"/>
            <a:r>
              <a:rPr lang="en-US" dirty="0"/>
              <a:t>ODBC Data Provider: Interacts with ODBC Databases.</a:t>
            </a:r>
          </a:p>
          <a:p>
            <a:pPr lvl="1"/>
            <a:r>
              <a:rPr lang="en-US" dirty="0" err="1"/>
              <a:t>OleDB</a:t>
            </a:r>
            <a:r>
              <a:rPr lang="en-US" dirty="0"/>
              <a:t> Data Provider: Interacts with </a:t>
            </a:r>
            <a:r>
              <a:rPr lang="en-US" dirty="0" err="1"/>
              <a:t>OleDB</a:t>
            </a:r>
            <a:r>
              <a:rPr lang="en-US" dirty="0"/>
              <a:t>  (Access / Excel).</a:t>
            </a:r>
          </a:p>
          <a:p>
            <a:pPr lvl="1"/>
            <a:r>
              <a:rPr lang="en-US" dirty="0"/>
              <a:t>Oracle Data Provider: Interacts with Oracle Databases.</a:t>
            </a:r>
          </a:p>
          <a:p>
            <a:pPr lvl="1"/>
            <a:r>
              <a:rPr lang="en-US" dirty="0"/>
              <a:t>SQL Data Provider: Interacts with SQL server.</a:t>
            </a:r>
          </a:p>
          <a:p>
            <a:r>
              <a:rPr lang="en-US" dirty="0" err="1"/>
              <a:t>SqlCommand</a:t>
            </a:r>
            <a:r>
              <a:rPr lang="en-US" dirty="0"/>
              <a:t> Object: This is an Object where the SQL commands are added to be executed on the database.</a:t>
            </a:r>
          </a:p>
          <a:p>
            <a:r>
              <a:rPr lang="en-US" dirty="0" err="1"/>
              <a:t>SqlParameter</a:t>
            </a:r>
            <a:r>
              <a:rPr lang="en-US" dirty="0"/>
              <a:t> Object: This is an Object that is used to set the parameters of a query. Replaces the “@</a:t>
            </a:r>
            <a:r>
              <a:rPr lang="en-US" dirty="0" err="1"/>
              <a:t>param</a:t>
            </a:r>
            <a:r>
              <a:rPr lang="en-US" dirty="0"/>
              <a:t>” in the query.</a:t>
            </a:r>
          </a:p>
          <a:p>
            <a:r>
              <a:rPr lang="en-US" dirty="0" err="1"/>
              <a:t>SqlDataReader</a:t>
            </a:r>
            <a:r>
              <a:rPr lang="en-US" dirty="0"/>
              <a:t> Object: This is an Object that is used to read the data that comes back from a query.</a:t>
            </a:r>
          </a:p>
          <a:p>
            <a:pPr lvl="1"/>
            <a:endParaRPr lang="en-US" dirty="0"/>
          </a:p>
        </p:txBody>
      </p:sp>
    </p:spTree>
    <p:extLst>
      <p:ext uri="{BB962C8B-B14F-4D97-AF65-F5344CB8AC3E}">
        <p14:creationId xmlns:p14="http://schemas.microsoft.com/office/powerpoint/2010/main" val="203211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ADO.NET Data Provider</a:t>
            </a:r>
          </a:p>
        </p:txBody>
      </p:sp>
      <p:sp>
        <p:nvSpPr>
          <p:cNvPr id="3" name="Content Placeholder 2"/>
          <p:cNvSpPr>
            <a:spLocks noGrp="1"/>
          </p:cNvSpPr>
          <p:nvPr>
            <p:ph idx="1"/>
          </p:nvPr>
        </p:nvSpPr>
        <p:spPr>
          <a:xfrm>
            <a:off x="1065212" y="1828800"/>
            <a:ext cx="9677400" cy="4191000"/>
          </a:xfrm>
        </p:spPr>
        <p:txBody>
          <a:bodyPr>
            <a:normAutofit/>
          </a:bodyPr>
          <a:lstStyle/>
          <a:p>
            <a:pPr marL="45720" indent="0">
              <a:spcBef>
                <a:spcPts val="0"/>
              </a:spcBef>
              <a:buNone/>
            </a:pPr>
            <a:r>
              <a:rPr lang="en-US" sz="1600" dirty="0"/>
              <a:t>//Uses </a:t>
            </a:r>
            <a:r>
              <a:rPr lang="en-US" sz="1600" dirty="0" err="1"/>
              <a:t>System.Data</a:t>
            </a:r>
            <a:r>
              <a:rPr lang="en-US" sz="1600" dirty="0"/>
              <a:t> and </a:t>
            </a:r>
            <a:r>
              <a:rPr lang="en-US" sz="1600" dirty="0" err="1"/>
              <a:t>Systen.Data.SqlClient</a:t>
            </a:r>
            <a:r>
              <a:rPr lang="en-US" sz="1600" dirty="0"/>
              <a:t> namespaces</a:t>
            </a:r>
          </a:p>
          <a:p>
            <a:pPr marL="45720" indent="0">
              <a:spcBef>
                <a:spcPts val="0"/>
              </a:spcBef>
              <a:buNone/>
            </a:pPr>
            <a:r>
              <a:rPr lang="en-US" sz="1600" dirty="0"/>
              <a:t>    </a:t>
            </a:r>
            <a:r>
              <a:rPr lang="en-US" sz="1600" dirty="0" err="1"/>
              <a:t>conn.ConnectionString</a:t>
            </a:r>
            <a:r>
              <a:rPr lang="en-US" sz="1600" dirty="0"/>
              <a:t> = "Server=[</a:t>
            </a:r>
            <a:r>
              <a:rPr lang="en-US" sz="1600" dirty="0" err="1"/>
              <a:t>server_name</a:t>
            </a:r>
            <a:r>
              <a:rPr lang="en-US" sz="1600" dirty="0"/>
              <a:t>];Database=[</a:t>
            </a:r>
            <a:r>
              <a:rPr lang="en-US" sz="1600" dirty="0" err="1"/>
              <a:t>database_name</a:t>
            </a:r>
            <a:r>
              <a:rPr lang="en-US" sz="1600" dirty="0"/>
              <a:t>];</a:t>
            </a:r>
            <a:r>
              <a:rPr lang="en-US" sz="1600" dirty="0" err="1"/>
              <a:t>Trusted_Connection</a:t>
            </a:r>
            <a:r>
              <a:rPr lang="en-US" sz="1600" dirty="0"/>
              <a:t>=true";</a:t>
            </a:r>
          </a:p>
          <a:p>
            <a:pPr marL="45720" indent="0">
              <a:spcBef>
                <a:spcPts val="0"/>
              </a:spcBef>
              <a:buNone/>
            </a:pPr>
            <a:r>
              <a:rPr lang="en-US" sz="1600" dirty="0"/>
              <a:t>    conn.Open();</a:t>
            </a:r>
          </a:p>
          <a:p>
            <a:pPr marL="45720" indent="0">
              <a:spcBef>
                <a:spcPts val="0"/>
              </a:spcBef>
              <a:buNone/>
            </a:pPr>
            <a:endParaRPr lang="en-US" sz="1600" dirty="0"/>
          </a:p>
          <a:p>
            <a:pPr marL="45720" indent="0">
              <a:spcBef>
                <a:spcPts val="0"/>
              </a:spcBef>
              <a:buNone/>
            </a:pPr>
            <a:r>
              <a:rPr lang="en-US" sz="1600" dirty="0"/>
              <a:t>    </a:t>
            </a:r>
            <a:r>
              <a:rPr lang="en-US" sz="1600" dirty="0" err="1"/>
              <a:t>SqlCommand</a:t>
            </a:r>
            <a:r>
              <a:rPr lang="en-US" sz="1600" dirty="0"/>
              <a:t> command = new </a:t>
            </a:r>
            <a:r>
              <a:rPr lang="en-US" sz="1600" dirty="0" err="1"/>
              <a:t>SqlCommand</a:t>
            </a:r>
            <a:r>
              <a:rPr lang="en-US" sz="1600" dirty="0"/>
              <a:t>("SELECT * FROM </a:t>
            </a:r>
            <a:r>
              <a:rPr lang="en-US" sz="1600" dirty="0" err="1"/>
              <a:t>TableName</a:t>
            </a:r>
            <a:r>
              <a:rPr lang="en-US" sz="1600" dirty="0"/>
              <a:t> WHERE </a:t>
            </a:r>
            <a:r>
              <a:rPr lang="en-US" sz="1600" dirty="0" err="1"/>
              <a:t>FirstColumn</a:t>
            </a:r>
            <a:r>
              <a:rPr lang="en-US" sz="1600" dirty="0"/>
              <a:t> = @param1", conn);</a:t>
            </a:r>
          </a:p>
          <a:p>
            <a:pPr marL="45720" indent="0">
              <a:spcBef>
                <a:spcPts val="0"/>
              </a:spcBef>
              <a:buNone/>
            </a:pPr>
            <a:r>
              <a:rPr lang="en-US" sz="1600" dirty="0"/>
              <a:t>    </a:t>
            </a:r>
            <a:r>
              <a:rPr lang="en-US" sz="1600" dirty="0" err="1"/>
              <a:t>command.Parameters.Add</a:t>
            </a:r>
            <a:r>
              <a:rPr lang="en-US" sz="1600" dirty="0"/>
              <a:t>(new </a:t>
            </a:r>
            <a:r>
              <a:rPr lang="en-US" sz="1600" dirty="0" err="1"/>
              <a:t>SqlParameter</a:t>
            </a:r>
            <a:r>
              <a:rPr lang="en-US" sz="1600" dirty="0"/>
              <a:t>("param1", 1));</a:t>
            </a:r>
          </a:p>
          <a:p>
            <a:pPr marL="45720" indent="0">
              <a:spcBef>
                <a:spcPts val="0"/>
              </a:spcBef>
              <a:buNone/>
            </a:pPr>
            <a:endParaRPr lang="en-US" sz="1600" dirty="0"/>
          </a:p>
          <a:p>
            <a:pPr marL="45720" indent="0">
              <a:spcBef>
                <a:spcPts val="0"/>
              </a:spcBef>
              <a:buNone/>
            </a:pPr>
            <a:r>
              <a:rPr lang="en-US" sz="1600" dirty="0"/>
              <a:t>    using (</a:t>
            </a:r>
            <a:r>
              <a:rPr lang="en-US" sz="1600" dirty="0" err="1"/>
              <a:t>SqlDataReader</a:t>
            </a:r>
            <a:r>
              <a:rPr lang="en-US" sz="1600" dirty="0"/>
              <a:t> reader = </a:t>
            </a:r>
            <a:r>
              <a:rPr lang="en-US" sz="1600" dirty="0" err="1"/>
              <a:t>command.ExecuteReader</a:t>
            </a:r>
            <a:r>
              <a:rPr lang="en-US" sz="1600" dirty="0"/>
              <a:t>())</a:t>
            </a:r>
          </a:p>
          <a:p>
            <a:pPr marL="45720" indent="0">
              <a:spcBef>
                <a:spcPts val="0"/>
              </a:spcBef>
              <a:buNone/>
            </a:pPr>
            <a:r>
              <a:rPr lang="en-US" sz="1600" dirty="0"/>
              <a:t>    {</a:t>
            </a:r>
          </a:p>
          <a:p>
            <a:pPr marL="45720" indent="0">
              <a:spcBef>
                <a:spcPts val="0"/>
              </a:spcBef>
              <a:buNone/>
            </a:pPr>
            <a:r>
              <a:rPr lang="en-US" sz="1600" dirty="0"/>
              <a:t>        while (</a:t>
            </a:r>
            <a:r>
              <a:rPr lang="en-US" sz="1600" dirty="0" err="1"/>
              <a:t>reader.Read</a:t>
            </a:r>
            <a:r>
              <a:rPr lang="en-US" sz="1600" dirty="0"/>
              <a:t>())</a:t>
            </a:r>
          </a:p>
          <a:p>
            <a:pPr marL="45720" indent="0">
              <a:spcBef>
                <a:spcPts val="0"/>
              </a:spcBef>
              <a:buNone/>
            </a:pPr>
            <a:r>
              <a:rPr lang="en-US" sz="1600" dirty="0"/>
              <a:t>        {</a:t>
            </a:r>
          </a:p>
          <a:p>
            <a:pPr marL="45720" indent="0">
              <a:spcBef>
                <a:spcPts val="0"/>
              </a:spcBef>
              <a:buNone/>
            </a:pPr>
            <a:r>
              <a:rPr lang="en-US" sz="1600" dirty="0"/>
              <a:t>	String </a:t>
            </a:r>
            <a:r>
              <a:rPr lang="en-US" sz="1600" dirty="0" err="1"/>
              <a:t>myFirstColumnValue</a:t>
            </a:r>
            <a:r>
              <a:rPr lang="en-US" sz="1600" dirty="0"/>
              <a:t> = reader[0];</a:t>
            </a:r>
          </a:p>
          <a:p>
            <a:pPr marL="45720" indent="0">
              <a:spcBef>
                <a:spcPts val="0"/>
              </a:spcBef>
              <a:buNone/>
            </a:pPr>
            <a:r>
              <a:rPr lang="en-US" sz="1600" dirty="0"/>
              <a:t>            	String </a:t>
            </a:r>
            <a:r>
              <a:rPr lang="en-US" sz="1600" dirty="0" err="1"/>
              <a:t>mySecondColumnValue</a:t>
            </a:r>
            <a:r>
              <a:rPr lang="en-US" sz="1600" dirty="0"/>
              <a:t> = reader[1];</a:t>
            </a:r>
          </a:p>
          <a:p>
            <a:pPr marL="45720" indent="0">
              <a:spcBef>
                <a:spcPts val="0"/>
              </a:spcBef>
              <a:buNone/>
            </a:pPr>
            <a:r>
              <a:rPr lang="en-US" sz="1600" dirty="0"/>
              <a:t>        }</a:t>
            </a:r>
          </a:p>
          <a:p>
            <a:pPr marL="45720" indent="0">
              <a:spcBef>
                <a:spcPts val="0"/>
              </a:spcBef>
              <a:buNone/>
            </a:pPr>
            <a:r>
              <a:rPr lang="en-US" sz="1600" dirty="0"/>
              <a:t>    } //exits and closes connection</a:t>
            </a:r>
          </a:p>
        </p:txBody>
      </p:sp>
    </p:spTree>
    <p:extLst>
      <p:ext uri="{BB962C8B-B14F-4D97-AF65-F5344CB8AC3E}">
        <p14:creationId xmlns:p14="http://schemas.microsoft.com/office/powerpoint/2010/main" val="354272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ADO.NET Data Provider</a:t>
            </a:r>
          </a:p>
        </p:txBody>
      </p:sp>
      <p:sp>
        <p:nvSpPr>
          <p:cNvPr id="3" name="Content Placeholder 2"/>
          <p:cNvSpPr>
            <a:spLocks noGrp="1"/>
          </p:cNvSpPr>
          <p:nvPr>
            <p:ph idx="1"/>
          </p:nvPr>
        </p:nvSpPr>
        <p:spPr/>
        <p:txBody>
          <a:bodyPr>
            <a:normAutofit/>
          </a:bodyPr>
          <a:lstStyle/>
          <a:p>
            <a:r>
              <a:rPr lang="en-US" dirty="0"/>
              <a:t>Inserting records can be done with </a:t>
            </a:r>
            <a:r>
              <a:rPr lang="en-US" dirty="0" err="1"/>
              <a:t>SQLCommand’s</a:t>
            </a:r>
            <a:r>
              <a:rPr lang="en-US" dirty="0"/>
              <a:t> </a:t>
            </a:r>
            <a:r>
              <a:rPr lang="en-US" dirty="0" err="1"/>
              <a:t>ExecuteNonQuery</a:t>
            </a:r>
            <a:r>
              <a:rPr lang="en-US" dirty="0"/>
              <a:t> method.</a:t>
            </a:r>
          </a:p>
          <a:p>
            <a:endParaRPr lang="en-US" dirty="0"/>
          </a:p>
          <a:p>
            <a:pPr marL="45720" indent="0">
              <a:spcBef>
                <a:spcPts val="0"/>
              </a:spcBef>
              <a:buNone/>
            </a:pPr>
            <a:r>
              <a:rPr lang="en-US" sz="1600" dirty="0"/>
              <a:t>    conn.Open();</a:t>
            </a:r>
          </a:p>
          <a:p>
            <a:pPr marL="45720" indent="0">
              <a:spcBef>
                <a:spcPts val="0"/>
              </a:spcBef>
              <a:buNone/>
            </a:pPr>
            <a:r>
              <a:rPr lang="en-US" sz="1600" dirty="0"/>
              <a:t>    </a:t>
            </a:r>
            <a:r>
              <a:rPr lang="en-US" sz="1600" dirty="0" err="1"/>
              <a:t>SqlCommand</a:t>
            </a:r>
            <a:r>
              <a:rPr lang="en-US" sz="1600" dirty="0"/>
              <a:t> </a:t>
            </a:r>
            <a:r>
              <a:rPr lang="en-US" sz="1600" dirty="0" err="1"/>
              <a:t>insertCommand</a:t>
            </a:r>
            <a:r>
              <a:rPr lang="en-US" sz="1600" dirty="0"/>
              <a:t> = new </a:t>
            </a:r>
            <a:r>
              <a:rPr lang="en-US" sz="1600" dirty="0" err="1"/>
              <a:t>SqlCommand</a:t>
            </a:r>
            <a:r>
              <a:rPr lang="en-US" sz="1600" dirty="0"/>
              <a:t>("INSERT INTO </a:t>
            </a:r>
            <a:r>
              <a:rPr lang="en-US" sz="1600" dirty="0" err="1"/>
              <a:t>TableName</a:t>
            </a:r>
            <a:r>
              <a:rPr lang="en-US" sz="1600" dirty="0"/>
              <a:t> "</a:t>
            </a:r>
          </a:p>
          <a:p>
            <a:pPr marL="45720" indent="0">
              <a:spcBef>
                <a:spcPts val="0"/>
              </a:spcBef>
              <a:buNone/>
            </a:pPr>
            <a:r>
              <a:rPr lang="en-US" sz="1600" dirty="0"/>
              <a:t>    +" (</a:t>
            </a:r>
            <a:r>
              <a:rPr lang="en-US" sz="1600" dirty="0" err="1"/>
              <a:t>FirstColumn</a:t>
            </a:r>
            <a:r>
              <a:rPr lang="en-US" sz="1600" dirty="0"/>
              <a:t>, </a:t>
            </a:r>
            <a:r>
              <a:rPr lang="en-US" sz="1600" dirty="0" err="1"/>
              <a:t>SecondColumn</a:t>
            </a:r>
            <a:r>
              <a:rPr lang="en-US" sz="1600" dirty="0"/>
              <a:t>) VALUES (@param1, @param2)", conn);</a:t>
            </a:r>
          </a:p>
          <a:p>
            <a:pPr marL="45720" indent="0">
              <a:spcBef>
                <a:spcPts val="0"/>
              </a:spcBef>
              <a:buNone/>
            </a:pPr>
            <a:endParaRPr lang="en-US" sz="1600" dirty="0"/>
          </a:p>
          <a:p>
            <a:pPr marL="45720" indent="0">
              <a:spcBef>
                <a:spcPts val="0"/>
              </a:spcBef>
              <a:buNone/>
            </a:pPr>
            <a:r>
              <a:rPr lang="en-US" sz="1600" dirty="0"/>
              <a:t>    </a:t>
            </a:r>
            <a:r>
              <a:rPr lang="en-US" sz="1600" dirty="0" err="1"/>
              <a:t>insertCommand.Parameters.Add</a:t>
            </a:r>
            <a:r>
              <a:rPr lang="en-US" sz="1600" dirty="0"/>
              <a:t>(new </a:t>
            </a:r>
            <a:r>
              <a:rPr lang="en-US" sz="1600" dirty="0" err="1"/>
              <a:t>SqlParameter</a:t>
            </a:r>
            <a:r>
              <a:rPr lang="en-US" sz="1600" dirty="0"/>
              <a:t>("@param1", "Value1"));</a:t>
            </a:r>
          </a:p>
          <a:p>
            <a:pPr marL="45720" indent="0">
              <a:spcBef>
                <a:spcPts val="0"/>
              </a:spcBef>
              <a:buNone/>
            </a:pPr>
            <a:r>
              <a:rPr lang="en-US" sz="1600" dirty="0"/>
              <a:t>    </a:t>
            </a:r>
            <a:r>
              <a:rPr lang="en-US" sz="1600" dirty="0" err="1"/>
              <a:t>insertCommand.Parameters.Add</a:t>
            </a:r>
            <a:r>
              <a:rPr lang="en-US" sz="1600" dirty="0"/>
              <a:t>(new </a:t>
            </a:r>
            <a:r>
              <a:rPr lang="en-US" sz="1600" dirty="0" err="1"/>
              <a:t>SqlParameter</a:t>
            </a:r>
            <a:r>
              <a:rPr lang="en-US" sz="1600" dirty="0"/>
              <a:t>("@param2", "Value2));</a:t>
            </a:r>
          </a:p>
          <a:p>
            <a:pPr marL="45720" indent="0">
              <a:spcBef>
                <a:spcPts val="0"/>
              </a:spcBef>
              <a:buNone/>
            </a:pPr>
            <a:r>
              <a:rPr lang="en-US" sz="1600" dirty="0"/>
              <a:t>   </a:t>
            </a:r>
          </a:p>
          <a:p>
            <a:pPr marL="45720" indent="0">
              <a:spcBef>
                <a:spcPts val="0"/>
              </a:spcBef>
              <a:buNone/>
            </a:pPr>
            <a:r>
              <a:rPr lang="en-US" sz="1600" dirty="0"/>
              <a:t>    Int32 </a:t>
            </a:r>
            <a:r>
              <a:rPr lang="en-US" sz="1600" dirty="0" err="1"/>
              <a:t>recordsAffected</a:t>
            </a:r>
            <a:r>
              <a:rPr lang="en-US" sz="1600" dirty="0"/>
              <a:t> = </a:t>
            </a:r>
            <a:r>
              <a:rPr lang="en-US" sz="1600" dirty="0" err="1"/>
              <a:t>insertCommand.ExecuteNonQuery</a:t>
            </a:r>
            <a:r>
              <a:rPr lang="en-US" sz="1600" dirty="0"/>
              <a:t>();</a:t>
            </a:r>
          </a:p>
          <a:p>
            <a:pPr marL="45720" indent="0">
              <a:spcBef>
                <a:spcPts val="0"/>
              </a:spcBef>
              <a:buNone/>
            </a:pPr>
            <a:endParaRPr lang="en-US" sz="1600" dirty="0"/>
          </a:p>
          <a:p>
            <a:pPr>
              <a:spcBef>
                <a:spcPts val="0"/>
              </a:spcBef>
            </a:pPr>
            <a:r>
              <a:rPr lang="en-US" dirty="0"/>
              <a:t>This can also be done with an update statement.</a:t>
            </a:r>
          </a:p>
          <a:p>
            <a:pPr>
              <a:spcBef>
                <a:spcPts val="0"/>
              </a:spcBef>
            </a:pPr>
            <a:r>
              <a:rPr lang="en-US" dirty="0"/>
              <a:t>Always use </a:t>
            </a:r>
            <a:r>
              <a:rPr lang="en-US" dirty="0" err="1"/>
              <a:t>SqlParameters</a:t>
            </a:r>
            <a:r>
              <a:rPr lang="en-US" dirty="0"/>
              <a:t> to protect against SQL Injection.</a:t>
            </a:r>
          </a:p>
        </p:txBody>
      </p:sp>
    </p:spTree>
    <p:extLst>
      <p:ext uri="{BB962C8B-B14F-4D97-AF65-F5344CB8AC3E}">
        <p14:creationId xmlns:p14="http://schemas.microsoft.com/office/powerpoint/2010/main" val="297003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ADO.NET Data Provider</a:t>
            </a:r>
          </a:p>
        </p:txBody>
      </p:sp>
      <p:sp>
        <p:nvSpPr>
          <p:cNvPr id="3" name="Content Placeholder 2"/>
          <p:cNvSpPr>
            <a:spLocks noGrp="1"/>
          </p:cNvSpPr>
          <p:nvPr>
            <p:ph idx="1"/>
          </p:nvPr>
        </p:nvSpPr>
        <p:spPr/>
        <p:txBody>
          <a:bodyPr>
            <a:normAutofit fontScale="92500" lnSpcReduction="20000"/>
          </a:bodyPr>
          <a:lstStyle/>
          <a:p>
            <a:pPr>
              <a:spcBef>
                <a:spcPts val="0"/>
              </a:spcBef>
            </a:pPr>
            <a:r>
              <a:rPr lang="en-US" dirty="0"/>
              <a:t>Using a Stored Procedure to add data.</a:t>
            </a:r>
          </a:p>
          <a:p>
            <a:pPr>
              <a:spcBef>
                <a:spcPts val="0"/>
              </a:spcBef>
            </a:pPr>
            <a:endParaRPr lang="en-US" dirty="0"/>
          </a:p>
          <a:p>
            <a:pPr marL="45720" indent="0">
              <a:spcBef>
                <a:spcPts val="0"/>
              </a:spcBef>
              <a:buNone/>
            </a:pPr>
            <a:r>
              <a:rPr lang="en-US" sz="1700" dirty="0"/>
              <a:t>// Assumes connection is a valid </a:t>
            </a:r>
            <a:r>
              <a:rPr lang="en-US" sz="1700" dirty="0" err="1"/>
              <a:t>SqlConnection</a:t>
            </a:r>
            <a:r>
              <a:rPr lang="en-US" sz="1700" dirty="0"/>
              <a:t>.</a:t>
            </a:r>
          </a:p>
          <a:p>
            <a:pPr marL="45720" indent="0">
              <a:spcBef>
                <a:spcPts val="0"/>
              </a:spcBef>
              <a:buNone/>
            </a:pPr>
            <a:r>
              <a:rPr lang="en-US" sz="1700" dirty="0" err="1"/>
              <a:t>SqlCommand</a:t>
            </a:r>
            <a:r>
              <a:rPr lang="en-US" sz="1700" dirty="0"/>
              <a:t> command = new </a:t>
            </a:r>
            <a:r>
              <a:rPr lang="en-US" sz="1700" dirty="0" err="1"/>
              <a:t>SqlCommand</a:t>
            </a:r>
            <a:r>
              <a:rPr lang="en-US" sz="1700" dirty="0"/>
              <a:t>("</a:t>
            </a:r>
            <a:r>
              <a:rPr lang="en-US" sz="1700" dirty="0" err="1"/>
              <a:t>myStoredProc</a:t>
            </a:r>
            <a:r>
              <a:rPr lang="en-US" sz="1700" dirty="0"/>
              <a:t>", connection);</a:t>
            </a:r>
          </a:p>
          <a:p>
            <a:pPr marL="45720" indent="0">
              <a:spcBef>
                <a:spcPts val="0"/>
              </a:spcBef>
              <a:buNone/>
            </a:pPr>
            <a:r>
              <a:rPr lang="en-US" sz="1700" dirty="0" err="1"/>
              <a:t>command.CommandType</a:t>
            </a:r>
            <a:r>
              <a:rPr lang="en-US" sz="1700" dirty="0"/>
              <a:t> = </a:t>
            </a:r>
            <a:r>
              <a:rPr lang="en-US" sz="1700" dirty="0" err="1"/>
              <a:t>CommandType.StoredProcedure</a:t>
            </a:r>
            <a:r>
              <a:rPr lang="en-US" sz="1700" dirty="0"/>
              <a:t>;</a:t>
            </a:r>
          </a:p>
          <a:p>
            <a:pPr marL="45720" indent="0">
              <a:spcBef>
                <a:spcPts val="0"/>
              </a:spcBef>
              <a:buNone/>
            </a:pPr>
            <a:endParaRPr lang="en-US" sz="1700" dirty="0"/>
          </a:p>
          <a:p>
            <a:pPr marL="45720" indent="0">
              <a:spcBef>
                <a:spcPts val="0"/>
              </a:spcBef>
              <a:buNone/>
            </a:pPr>
            <a:r>
              <a:rPr lang="da-DK" sz="1700" dirty="0"/>
              <a:t>SqlParameter parameter = command.Parameters.Add("@param1", SqlDbType.NChar,25);</a:t>
            </a:r>
          </a:p>
          <a:p>
            <a:pPr marL="45720" indent="0">
              <a:spcBef>
                <a:spcPts val="0"/>
              </a:spcBef>
              <a:buNone/>
            </a:pPr>
            <a:r>
              <a:rPr lang="da-DK" sz="1700" dirty="0"/>
              <a:t>SqlParameter parameter = command.Parameters.Add("@param2", SqlDbType.NChar, 25);</a:t>
            </a:r>
          </a:p>
          <a:p>
            <a:pPr marL="45720" indent="0">
              <a:spcBef>
                <a:spcPts val="0"/>
              </a:spcBef>
              <a:buNone/>
            </a:pPr>
            <a:endParaRPr lang="en-US" sz="1700" dirty="0"/>
          </a:p>
          <a:p>
            <a:pPr marL="45720" indent="0">
              <a:spcBef>
                <a:spcPts val="0"/>
              </a:spcBef>
              <a:buNone/>
            </a:pPr>
            <a:r>
              <a:rPr lang="en-US" sz="1700" dirty="0" err="1"/>
              <a:t>command.Parameters</a:t>
            </a:r>
            <a:r>
              <a:rPr lang="en-US" sz="1700" dirty="0"/>
              <a:t>["@param1"].Value = "SP Param1 Value";</a:t>
            </a:r>
          </a:p>
          <a:p>
            <a:pPr marL="45720" indent="0">
              <a:spcBef>
                <a:spcPts val="0"/>
              </a:spcBef>
              <a:buNone/>
            </a:pPr>
            <a:r>
              <a:rPr lang="en-US" sz="1700" dirty="0" err="1"/>
              <a:t>command.Parameters</a:t>
            </a:r>
            <a:r>
              <a:rPr lang="en-US" sz="1700" dirty="0"/>
              <a:t>["@param2"].Value = "SP Param2 Value";</a:t>
            </a:r>
          </a:p>
          <a:p>
            <a:pPr marL="45720" indent="0">
              <a:spcBef>
                <a:spcPts val="0"/>
              </a:spcBef>
              <a:buNone/>
            </a:pPr>
            <a:endParaRPr lang="en-US" sz="1700" dirty="0"/>
          </a:p>
          <a:p>
            <a:pPr marL="45720" indent="0">
              <a:spcBef>
                <a:spcPts val="0"/>
              </a:spcBef>
              <a:buNone/>
            </a:pPr>
            <a:r>
              <a:rPr lang="en-US" sz="1700" dirty="0"/>
              <a:t>try {</a:t>
            </a:r>
          </a:p>
          <a:p>
            <a:pPr marL="45720" indent="0">
              <a:spcBef>
                <a:spcPts val="0"/>
              </a:spcBef>
              <a:buNone/>
            </a:pPr>
            <a:endParaRPr lang="en-US" sz="1700" dirty="0"/>
          </a:p>
          <a:p>
            <a:pPr marL="45720" indent="0">
              <a:spcBef>
                <a:spcPts val="0"/>
              </a:spcBef>
              <a:buNone/>
            </a:pPr>
            <a:r>
              <a:rPr lang="en-US" sz="1700" dirty="0"/>
              <a:t>    </a:t>
            </a:r>
            <a:r>
              <a:rPr lang="en-US" sz="1700" dirty="0" err="1"/>
              <a:t>command.ExecuteNonQuery</a:t>
            </a:r>
            <a:r>
              <a:rPr lang="en-US" sz="1700" dirty="0"/>
              <a:t>();</a:t>
            </a:r>
          </a:p>
          <a:p>
            <a:pPr marL="45720" indent="0">
              <a:spcBef>
                <a:spcPts val="0"/>
              </a:spcBef>
              <a:buNone/>
            </a:pPr>
            <a:endParaRPr lang="en-US" sz="1700" dirty="0"/>
          </a:p>
          <a:p>
            <a:pPr marL="45720" indent="0">
              <a:spcBef>
                <a:spcPts val="0"/>
              </a:spcBef>
              <a:buNone/>
            </a:pPr>
            <a:r>
              <a:rPr lang="en-US" sz="1700" dirty="0"/>
              <a:t>} catch (</a:t>
            </a:r>
            <a:r>
              <a:rPr lang="en-US" sz="1700" dirty="0" err="1"/>
              <a:t>SqlException</a:t>
            </a:r>
            <a:r>
              <a:rPr lang="en-US" sz="1700" dirty="0"/>
              <a:t> error)</a:t>
            </a:r>
          </a:p>
          <a:p>
            <a:pPr marL="45720" indent="0">
              <a:spcBef>
                <a:spcPts val="0"/>
              </a:spcBef>
              <a:buNone/>
            </a:pPr>
            <a:r>
              <a:rPr lang="en-US" sz="1700" dirty="0"/>
              <a:t>{</a:t>
            </a:r>
          </a:p>
          <a:p>
            <a:pPr marL="45720" indent="0">
              <a:spcBef>
                <a:spcPts val="0"/>
              </a:spcBef>
              <a:buNone/>
            </a:pPr>
            <a:r>
              <a:rPr lang="en-US" sz="1700" dirty="0"/>
              <a:t>    //Catch any SQL Errors</a:t>
            </a:r>
          </a:p>
          <a:p>
            <a:pPr marL="45720" indent="0">
              <a:spcBef>
                <a:spcPts val="0"/>
              </a:spcBef>
              <a:buNone/>
            </a:pPr>
            <a:r>
              <a:rPr lang="en-US" sz="1700" dirty="0"/>
              <a:t>}</a:t>
            </a:r>
          </a:p>
          <a:p>
            <a:pPr marL="45720" indent="0">
              <a:spcBef>
                <a:spcPts val="0"/>
              </a:spcBef>
              <a:buNone/>
            </a:pPr>
            <a:r>
              <a:rPr lang="en-US" sz="1700" dirty="0"/>
              <a:t>//SP Executed</a:t>
            </a:r>
          </a:p>
        </p:txBody>
      </p:sp>
    </p:spTree>
    <p:extLst>
      <p:ext uri="{BB962C8B-B14F-4D97-AF65-F5344CB8AC3E}">
        <p14:creationId xmlns:p14="http://schemas.microsoft.com/office/powerpoint/2010/main" val="19724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ADO.NET Data Provider</a:t>
            </a:r>
          </a:p>
        </p:txBody>
      </p:sp>
      <p:sp>
        <p:nvSpPr>
          <p:cNvPr id="3" name="Content Placeholder 2"/>
          <p:cNvSpPr>
            <a:spLocks noGrp="1"/>
          </p:cNvSpPr>
          <p:nvPr>
            <p:ph idx="1"/>
          </p:nvPr>
        </p:nvSpPr>
        <p:spPr/>
        <p:txBody>
          <a:bodyPr/>
          <a:lstStyle/>
          <a:p>
            <a:r>
              <a:rPr lang="en-US" dirty="0"/>
              <a:t>ADO.NET is really useful for making data reads or modifications.</a:t>
            </a:r>
          </a:p>
          <a:p>
            <a:r>
              <a:rPr lang="en-US" dirty="0"/>
              <a:t>Always use parameters to send values to queries / procedures.</a:t>
            </a:r>
          </a:p>
          <a:p>
            <a:r>
              <a:rPr lang="en-US" dirty="0"/>
              <a:t>Always use the using statement to recycle SQL connections.</a:t>
            </a:r>
          </a:p>
          <a:p>
            <a:r>
              <a:rPr lang="en-US" dirty="0"/>
              <a:t>Further reading:</a:t>
            </a:r>
          </a:p>
          <a:p>
            <a:pPr lvl="1"/>
            <a:r>
              <a:rPr lang="en-US" dirty="0"/>
              <a:t>  https://msdn.microsoft.com/en-us/library/ms254937(v=vs.110).aspx</a:t>
            </a:r>
          </a:p>
          <a:p>
            <a:endParaRPr lang="en-US" dirty="0"/>
          </a:p>
          <a:p>
            <a:endParaRPr lang="en-US" dirty="0"/>
          </a:p>
          <a:p>
            <a:endParaRPr lang="en-US" dirty="0"/>
          </a:p>
        </p:txBody>
      </p:sp>
    </p:spTree>
    <p:extLst>
      <p:ext uri="{BB962C8B-B14F-4D97-AF65-F5344CB8AC3E}">
        <p14:creationId xmlns:p14="http://schemas.microsoft.com/office/powerpoint/2010/main" val="16043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chapter we covered:</a:t>
            </a:r>
          </a:p>
          <a:p>
            <a:pPr lvl="1"/>
            <a:r>
              <a:rPr lang="en-US" dirty="0"/>
              <a:t>Learned how to display, insert, edit, and delete data using controls such as </a:t>
            </a:r>
            <a:r>
              <a:rPr lang="en-US" dirty="0" err="1"/>
              <a:t>GridView</a:t>
            </a:r>
            <a:r>
              <a:rPr lang="en-US" dirty="0"/>
              <a:t>, </a:t>
            </a:r>
            <a:r>
              <a:rPr lang="en-US" dirty="0" err="1"/>
              <a:t>DetailsView</a:t>
            </a:r>
            <a:r>
              <a:rPr lang="en-US" dirty="0"/>
              <a:t>, and </a:t>
            </a:r>
            <a:r>
              <a:rPr lang="en-US" dirty="0" err="1"/>
              <a:t>SqlDataSource</a:t>
            </a:r>
            <a:endParaRPr lang="en-US" dirty="0"/>
          </a:p>
          <a:p>
            <a:pPr lvl="1"/>
            <a:r>
              <a:rPr lang="en-US" dirty="0"/>
              <a:t>Learned how to create a rich interface that enables a user to insert and edit data while maintaining data integrity with the ASP.NET validation controls</a:t>
            </a:r>
          </a:p>
          <a:p>
            <a:pPr lvl="1"/>
            <a:r>
              <a:rPr lang="en-US" dirty="0"/>
              <a:t>Learned The best way to store your connection strings in your application so they are easily updatable.</a:t>
            </a:r>
          </a:p>
          <a:p>
            <a:pPr lvl="1"/>
            <a:r>
              <a:rPr lang="en-US"/>
              <a:t>Learned about ADO.NET and how to use 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809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Control: </a:t>
            </a:r>
            <a:r>
              <a:rPr lang="en-US" dirty="0" err="1"/>
              <a:t>Gridview</a:t>
            </a:r>
            <a:endParaRPr lang="en-US" dirty="0"/>
          </a:p>
        </p:txBody>
      </p:sp>
      <p:sp>
        <p:nvSpPr>
          <p:cNvPr id="3" name="Content Placeholder 2"/>
          <p:cNvSpPr>
            <a:spLocks noGrp="1"/>
          </p:cNvSpPr>
          <p:nvPr>
            <p:ph idx="1"/>
          </p:nvPr>
        </p:nvSpPr>
        <p:spPr/>
        <p:txBody>
          <a:bodyPr/>
          <a:lstStyle/>
          <a:p>
            <a:r>
              <a:rPr lang="en-US" dirty="0"/>
              <a:t>Supports automated paging, rows are spread out among multiple pages.</a:t>
            </a:r>
          </a:p>
          <a:p>
            <a:r>
              <a:rPr lang="en-US" dirty="0"/>
              <a:t>Supports sorting, editing, deleting and selecting.</a:t>
            </a:r>
          </a:p>
          <a:p>
            <a:r>
              <a:rPr lang="en-US" dirty="0"/>
              <a:t>Does not allow you to insert data into the underlying data source directly.</a:t>
            </a:r>
          </a:p>
        </p:txBody>
      </p:sp>
      <p:pic>
        <p:nvPicPr>
          <p:cNvPr id="4" name="Picture 3"/>
          <p:cNvPicPr>
            <a:picLocks noChangeAspect="1"/>
          </p:cNvPicPr>
          <p:nvPr/>
        </p:nvPicPr>
        <p:blipFill>
          <a:blip r:embed="rId2"/>
          <a:stretch>
            <a:fillRect/>
          </a:stretch>
        </p:blipFill>
        <p:spPr>
          <a:xfrm>
            <a:off x="1370012" y="3581400"/>
            <a:ext cx="7924800" cy="1572570"/>
          </a:xfrm>
          <a:prstGeom prst="rect">
            <a:avLst/>
          </a:prstGeom>
        </p:spPr>
      </p:pic>
    </p:spTree>
    <p:extLst>
      <p:ext uri="{BB962C8B-B14F-4D97-AF65-F5344CB8AC3E}">
        <p14:creationId xmlns:p14="http://schemas.microsoft.com/office/powerpoint/2010/main" val="304117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Control: </a:t>
            </a:r>
            <a:r>
              <a:rPr lang="en-US" dirty="0" err="1"/>
              <a:t>ListView</a:t>
            </a:r>
            <a:r>
              <a:rPr lang="en-US" dirty="0"/>
              <a:t>, Repeater</a:t>
            </a:r>
          </a:p>
        </p:txBody>
      </p:sp>
      <p:sp>
        <p:nvSpPr>
          <p:cNvPr id="3" name="Content Placeholder 2"/>
          <p:cNvSpPr>
            <a:spLocks noGrp="1"/>
          </p:cNvSpPr>
          <p:nvPr>
            <p:ph idx="1"/>
          </p:nvPr>
        </p:nvSpPr>
        <p:spPr/>
        <p:txBody>
          <a:bodyPr>
            <a:normAutofit/>
          </a:bodyPr>
          <a:lstStyle/>
          <a:p>
            <a:r>
              <a:rPr lang="en-US" dirty="0"/>
              <a:t>The </a:t>
            </a:r>
            <a:r>
              <a:rPr lang="en-US" dirty="0" err="1"/>
              <a:t>DataList</a:t>
            </a:r>
            <a:r>
              <a:rPr lang="en-US" dirty="0"/>
              <a:t> control enables you to present data not only in rows as with the </a:t>
            </a:r>
            <a:r>
              <a:rPr lang="en-US" dirty="0" err="1"/>
              <a:t>GridView</a:t>
            </a:r>
            <a:r>
              <a:rPr lang="en-US" dirty="0"/>
              <a:t>, but it is deprecated and replaced with the </a:t>
            </a:r>
            <a:r>
              <a:rPr lang="en-US" dirty="0" err="1"/>
              <a:t>ListView</a:t>
            </a:r>
            <a:r>
              <a:rPr lang="en-US" dirty="0"/>
              <a:t>.</a:t>
            </a:r>
          </a:p>
          <a:p>
            <a:r>
              <a:rPr lang="en-US" dirty="0"/>
              <a:t>The Repeater gives you the greatest flexibility in terms of the HTML that you output to the browser because the control by itself does not add any HTML to the page output. No capabilities to page, sort or modify data.</a:t>
            </a:r>
          </a:p>
          <a:p>
            <a:r>
              <a:rPr lang="en-US" dirty="0"/>
              <a:t>The </a:t>
            </a:r>
            <a:r>
              <a:rPr lang="en-US" dirty="0" err="1"/>
              <a:t>ListView</a:t>
            </a:r>
            <a:r>
              <a:rPr lang="en-US" dirty="0"/>
              <a:t> control supports editing, deleting, and paging of data, similar to the </a:t>
            </a:r>
            <a:r>
              <a:rPr lang="en-US" dirty="0" err="1"/>
              <a:t>GridView</a:t>
            </a:r>
            <a:r>
              <a:rPr lang="en-US" dirty="0"/>
              <a:t>. It supports multi-column and multi-row layouts like the </a:t>
            </a:r>
            <a:r>
              <a:rPr lang="en-US" dirty="0" err="1"/>
              <a:t>DataList</a:t>
            </a:r>
            <a:r>
              <a:rPr lang="en-US" dirty="0"/>
              <a:t> offers, and it enables you to completely control the markup generated by the control, just as the Repeater does.</a:t>
            </a:r>
          </a:p>
          <a:p>
            <a:endParaRPr lang="en-US" dirty="0"/>
          </a:p>
        </p:txBody>
      </p:sp>
    </p:spTree>
    <p:extLst>
      <p:ext uri="{BB962C8B-B14F-4D97-AF65-F5344CB8AC3E}">
        <p14:creationId xmlns:p14="http://schemas.microsoft.com/office/powerpoint/2010/main" val="149444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Item Controls: </a:t>
            </a:r>
            <a:r>
              <a:rPr lang="en-US" dirty="0" err="1"/>
              <a:t>DetailsView</a:t>
            </a:r>
            <a:r>
              <a:rPr lang="en-US" dirty="0"/>
              <a:t> and </a:t>
            </a:r>
            <a:r>
              <a:rPr lang="en-US" dirty="0" err="1"/>
              <a:t>FormView</a:t>
            </a:r>
            <a:endParaRPr lang="en-US" dirty="0"/>
          </a:p>
        </p:txBody>
      </p:sp>
      <p:sp>
        <p:nvSpPr>
          <p:cNvPr id="3" name="Content Placeholder 2"/>
          <p:cNvSpPr>
            <a:spLocks noGrp="1"/>
          </p:cNvSpPr>
          <p:nvPr>
            <p:ph idx="1"/>
          </p:nvPr>
        </p:nvSpPr>
        <p:spPr/>
        <p:txBody>
          <a:bodyPr/>
          <a:lstStyle/>
          <a:p>
            <a:r>
              <a:rPr lang="en-US" dirty="0" err="1"/>
              <a:t>DetailsView</a:t>
            </a:r>
            <a:r>
              <a:rPr lang="en-US" dirty="0"/>
              <a:t> uses a built-in tabular format to display the data.</a:t>
            </a:r>
          </a:p>
          <a:p>
            <a:r>
              <a:rPr lang="en-US" dirty="0" err="1"/>
              <a:t>FormView</a:t>
            </a:r>
            <a:r>
              <a:rPr lang="en-US" dirty="0"/>
              <a:t> uses templates to let you define the look and feel of your data.</a:t>
            </a:r>
          </a:p>
          <a:p>
            <a:r>
              <a:rPr lang="en-US" dirty="0"/>
              <a:t>For example, </a:t>
            </a:r>
            <a:r>
              <a:rPr lang="en-US" dirty="0" err="1"/>
              <a:t>DetailsView</a:t>
            </a:r>
            <a:r>
              <a:rPr lang="en-US" dirty="0"/>
              <a:t> can look like:</a:t>
            </a:r>
          </a:p>
          <a:p>
            <a:endParaRPr lang="en-US" dirty="0"/>
          </a:p>
          <a:p>
            <a:endParaRPr lang="en-US" dirty="0"/>
          </a:p>
          <a:p>
            <a:endParaRPr lang="en-US" dirty="0"/>
          </a:p>
          <a:p>
            <a:endParaRPr lang="en-US" dirty="0"/>
          </a:p>
          <a:p>
            <a:r>
              <a:rPr lang="en-US" dirty="0" err="1"/>
              <a:t>FormView</a:t>
            </a:r>
            <a:r>
              <a:rPr lang="en-US" dirty="0"/>
              <a:t> control  has a </a:t>
            </a:r>
            <a:r>
              <a:rPr lang="en-US" dirty="0" err="1"/>
              <a:t>RenderOuterTable</a:t>
            </a:r>
            <a:r>
              <a:rPr lang="en-US" dirty="0"/>
              <a:t> property which doesn’t generate an outer wrapping HTML table when set to false.</a:t>
            </a:r>
          </a:p>
          <a:p>
            <a:pPr lvl="1"/>
            <a:endParaRPr lang="en-US" dirty="0"/>
          </a:p>
        </p:txBody>
      </p:sp>
      <p:pic>
        <p:nvPicPr>
          <p:cNvPr id="4" name="Picture 3"/>
          <p:cNvPicPr>
            <a:picLocks noChangeAspect="1"/>
          </p:cNvPicPr>
          <p:nvPr/>
        </p:nvPicPr>
        <p:blipFill>
          <a:blip r:embed="rId2"/>
          <a:stretch>
            <a:fillRect/>
          </a:stretch>
        </p:blipFill>
        <p:spPr>
          <a:xfrm>
            <a:off x="2132012" y="3429000"/>
            <a:ext cx="6364093" cy="1676400"/>
          </a:xfrm>
          <a:prstGeom prst="rect">
            <a:avLst/>
          </a:prstGeom>
        </p:spPr>
      </p:pic>
    </p:spTree>
    <p:extLst>
      <p:ext uri="{BB962C8B-B14F-4D97-AF65-F5344CB8AC3E}">
        <p14:creationId xmlns:p14="http://schemas.microsoft.com/office/powerpoint/2010/main" val="22527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Paging Controls: </a:t>
            </a:r>
            <a:r>
              <a:rPr lang="en-US" dirty="0" err="1"/>
              <a:t>DataPager</a:t>
            </a:r>
            <a:endParaRPr lang="en-US" dirty="0"/>
          </a:p>
        </p:txBody>
      </p:sp>
      <p:sp>
        <p:nvSpPr>
          <p:cNvPr id="3" name="Content Placeholder 2"/>
          <p:cNvSpPr>
            <a:spLocks noGrp="1"/>
          </p:cNvSpPr>
          <p:nvPr>
            <p:ph idx="1"/>
          </p:nvPr>
        </p:nvSpPr>
        <p:spPr/>
        <p:txBody>
          <a:bodyPr/>
          <a:lstStyle/>
          <a:p>
            <a:r>
              <a:rPr lang="en-US" dirty="0" err="1"/>
              <a:t>DataPager</a:t>
            </a:r>
            <a:r>
              <a:rPr lang="en-US" dirty="0"/>
              <a:t> is a control that enables page on the </a:t>
            </a:r>
            <a:r>
              <a:rPr lang="en-US" dirty="0" err="1"/>
              <a:t>ListView</a:t>
            </a:r>
            <a:r>
              <a:rPr lang="en-US" dirty="0"/>
              <a:t> control.</a:t>
            </a:r>
          </a:p>
          <a:p>
            <a:r>
              <a:rPr lang="en-US" dirty="0"/>
              <a:t>Without this control, paging cannot occur.</a:t>
            </a:r>
          </a:p>
          <a:p>
            <a:endParaRPr lang="en-US" dirty="0"/>
          </a:p>
        </p:txBody>
      </p:sp>
      <p:pic>
        <p:nvPicPr>
          <p:cNvPr id="4" name="Picture 3"/>
          <p:cNvPicPr>
            <a:picLocks noChangeAspect="1"/>
          </p:cNvPicPr>
          <p:nvPr/>
        </p:nvPicPr>
        <p:blipFill>
          <a:blip r:embed="rId2"/>
          <a:stretch>
            <a:fillRect/>
          </a:stretch>
        </p:blipFill>
        <p:spPr>
          <a:xfrm>
            <a:off x="1252146" y="2841956"/>
            <a:ext cx="8312932" cy="3191984"/>
          </a:xfrm>
          <a:prstGeom prst="rect">
            <a:avLst/>
          </a:prstGeom>
        </p:spPr>
      </p:pic>
      <p:cxnSp>
        <p:nvCxnSpPr>
          <p:cNvPr id="5" name="Straight Arrow Connector 4"/>
          <p:cNvCxnSpPr/>
          <p:nvPr/>
        </p:nvCxnSpPr>
        <p:spPr>
          <a:xfrm>
            <a:off x="2360612" y="5791200"/>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310108" y="5441510"/>
            <a:ext cx="992542" cy="699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Paging</a:t>
            </a:r>
          </a:p>
        </p:txBody>
      </p:sp>
    </p:spTree>
    <p:extLst>
      <p:ext uri="{BB962C8B-B14F-4D97-AF65-F5344CB8AC3E}">
        <p14:creationId xmlns:p14="http://schemas.microsoft.com/office/powerpoint/2010/main" val="33732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Controls</a:t>
            </a:r>
          </a:p>
        </p:txBody>
      </p:sp>
      <p:sp>
        <p:nvSpPr>
          <p:cNvPr id="3" name="Content Placeholder 2"/>
          <p:cNvSpPr>
            <a:spLocks noGrp="1"/>
          </p:cNvSpPr>
          <p:nvPr>
            <p:ph idx="1"/>
          </p:nvPr>
        </p:nvSpPr>
        <p:spPr/>
        <p:txBody>
          <a:bodyPr/>
          <a:lstStyle/>
          <a:p>
            <a:r>
              <a:rPr lang="en-US" dirty="0"/>
              <a:t>Our controls have to be bound to a data source, whether it’s a database or an XML file.</a:t>
            </a:r>
          </a:p>
          <a:p>
            <a:r>
              <a:rPr lang="en-US" dirty="0"/>
              <a:t>The </a:t>
            </a:r>
            <a:r>
              <a:rPr lang="en-US" dirty="0" err="1"/>
              <a:t>XmlDataSource</a:t>
            </a:r>
            <a:r>
              <a:rPr lang="en-US" dirty="0"/>
              <a:t> and </a:t>
            </a:r>
            <a:r>
              <a:rPr lang="en-US" dirty="0" err="1"/>
              <a:t>SiteMapDataSource</a:t>
            </a:r>
            <a:r>
              <a:rPr lang="en-US" dirty="0"/>
              <a:t> controls are used to bind hierarchical, XML-based data.</a:t>
            </a:r>
          </a:p>
          <a:p>
            <a:r>
              <a:rPr lang="en-US" dirty="0"/>
              <a:t>The </a:t>
            </a:r>
            <a:r>
              <a:rPr lang="en-US" dirty="0" err="1"/>
              <a:t>ObjectDataSource</a:t>
            </a:r>
            <a:r>
              <a:rPr lang="en-US" dirty="0"/>
              <a:t> control enables you to connect your data-bound controls to separate objects in your application.</a:t>
            </a:r>
          </a:p>
          <a:p>
            <a:r>
              <a:rPr lang="en-US" dirty="0" err="1"/>
              <a:t>SQLDataSource</a:t>
            </a:r>
            <a:r>
              <a:rPr lang="en-US" dirty="0"/>
              <a:t> is used to connect to a relational database.</a:t>
            </a:r>
          </a:p>
          <a:p>
            <a:r>
              <a:rPr lang="en-US" dirty="0" err="1"/>
              <a:t>LinqDataSource</a:t>
            </a:r>
            <a:r>
              <a:rPr lang="en-US" dirty="0"/>
              <a:t> is used to connect to LINQ to SQL </a:t>
            </a:r>
            <a:r>
              <a:rPr lang="en-US" dirty="0" err="1"/>
              <a:t>datasource</a:t>
            </a:r>
            <a:r>
              <a:rPr lang="en-US" dirty="0"/>
              <a:t>.</a:t>
            </a:r>
          </a:p>
          <a:p>
            <a:r>
              <a:rPr lang="en-US" dirty="0" err="1"/>
              <a:t>EntityDataSource</a:t>
            </a:r>
            <a:r>
              <a:rPr lang="en-US" dirty="0"/>
              <a:t> is used to connect to Microsoft’s Entity Framework.</a:t>
            </a:r>
          </a:p>
          <a:p>
            <a:endParaRPr lang="en-US" dirty="0"/>
          </a:p>
        </p:txBody>
      </p:sp>
    </p:spTree>
    <p:extLst>
      <p:ext uri="{BB962C8B-B14F-4D97-AF65-F5344CB8AC3E}">
        <p14:creationId xmlns:p14="http://schemas.microsoft.com/office/powerpoint/2010/main" val="172165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SQLDataSource</a:t>
            </a:r>
            <a:r>
              <a:rPr lang="en-US" dirty="0"/>
              <a:t> and </a:t>
            </a:r>
            <a:r>
              <a:rPr lang="en-US" dirty="0" err="1"/>
              <a:t>Gridview</a:t>
            </a:r>
            <a:endParaRPr lang="en-US" dirty="0"/>
          </a:p>
        </p:txBody>
      </p:sp>
      <p:sp>
        <p:nvSpPr>
          <p:cNvPr id="3" name="Content Placeholder 2"/>
          <p:cNvSpPr>
            <a:spLocks noGrp="1"/>
          </p:cNvSpPr>
          <p:nvPr>
            <p:ph idx="1"/>
          </p:nvPr>
        </p:nvSpPr>
        <p:spPr/>
        <p:txBody>
          <a:bodyPr/>
          <a:lstStyle/>
          <a:p>
            <a:r>
              <a:rPr lang="en-US" dirty="0"/>
              <a:t>Can be used to connect to a SQL data source to support  C.R.U.D. operations without writing much code.</a:t>
            </a:r>
          </a:p>
          <a:p>
            <a:r>
              <a:rPr lang="en-US" dirty="0"/>
              <a:t>Can connect to not only SQL server, but Oracle or MySQL.</a:t>
            </a:r>
          </a:p>
          <a:p>
            <a:r>
              <a:rPr lang="en-US" dirty="0"/>
              <a:t>You can connect your database to the Server Explorer in Visual studio.</a:t>
            </a:r>
          </a:p>
          <a:p>
            <a:r>
              <a:rPr lang="en-US" dirty="0"/>
              <a:t>Drag the desired table into an  </a:t>
            </a:r>
            <a:r>
              <a:rPr lang="en-US" dirty="0" err="1"/>
              <a:t>asp:Content</a:t>
            </a:r>
            <a:r>
              <a:rPr lang="en-US" dirty="0"/>
              <a:t> tag in the design view, Visual Studio will create a </a:t>
            </a:r>
            <a:r>
              <a:rPr lang="en-US" dirty="0" err="1"/>
              <a:t>Gridview</a:t>
            </a:r>
            <a:r>
              <a:rPr lang="en-US" dirty="0"/>
              <a:t> and </a:t>
            </a:r>
            <a:r>
              <a:rPr lang="en-US" dirty="0" err="1"/>
              <a:t>SQLDatasource</a:t>
            </a:r>
            <a:r>
              <a:rPr lang="en-US" dirty="0"/>
              <a:t>.</a:t>
            </a:r>
          </a:p>
          <a:p>
            <a:r>
              <a:rPr lang="en-US" dirty="0"/>
              <a:t>You can click on the </a:t>
            </a:r>
            <a:r>
              <a:rPr lang="en-US" dirty="0" err="1"/>
              <a:t>Gridview</a:t>
            </a:r>
            <a:r>
              <a:rPr lang="en-US" dirty="0"/>
              <a:t> control and ask for it to “Show Smart Tag”</a:t>
            </a:r>
          </a:p>
          <a:p>
            <a:r>
              <a:rPr lang="en-US" dirty="0"/>
              <a:t>Also, you can Drag a </a:t>
            </a:r>
            <a:r>
              <a:rPr lang="en-US" dirty="0" err="1"/>
              <a:t>SqlDataSource</a:t>
            </a:r>
            <a:r>
              <a:rPr lang="en-US" dirty="0"/>
              <a:t> into the Design and connect it to a database.</a:t>
            </a:r>
          </a:p>
          <a:p>
            <a:endParaRPr lang="en-US" dirty="0"/>
          </a:p>
        </p:txBody>
      </p:sp>
    </p:spTree>
    <p:extLst>
      <p:ext uri="{BB962C8B-B14F-4D97-AF65-F5344CB8AC3E}">
        <p14:creationId xmlns:p14="http://schemas.microsoft.com/office/powerpoint/2010/main" val="418650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2743</Words>
  <Application>Microsoft Office PowerPoint</Application>
  <PresentationFormat>Custom</PresentationFormat>
  <Paragraphs>321</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Franklin Gothic Medium</vt:lpstr>
      <vt:lpstr>Business Contrast 16x9</vt:lpstr>
      <vt:lpstr>Chapter 13</vt:lpstr>
      <vt:lpstr>Objectives</vt:lpstr>
      <vt:lpstr>Data Bound Controls</vt:lpstr>
      <vt:lpstr>List Control: Gridview</vt:lpstr>
      <vt:lpstr>List Control: ListView, Repeater</vt:lpstr>
      <vt:lpstr>Single Item Controls: DetailsView and FormView</vt:lpstr>
      <vt:lpstr>Paging Controls: DataPager</vt:lpstr>
      <vt:lpstr>Data Source Controls</vt:lpstr>
      <vt:lpstr>SQLDataSource and Gridview</vt:lpstr>
      <vt:lpstr>SQLDataSource and Gridview</vt:lpstr>
      <vt:lpstr>SQLDataSource and Gridview</vt:lpstr>
      <vt:lpstr>SQLDataSource and Gridview</vt:lpstr>
      <vt:lpstr>SQLDataSource and Gridview</vt:lpstr>
      <vt:lpstr>SqlDataSource and Gridview</vt:lpstr>
      <vt:lpstr>SqlDataSource</vt:lpstr>
      <vt:lpstr>SqlDataSource</vt:lpstr>
      <vt:lpstr>GridView</vt:lpstr>
      <vt:lpstr>GridView attributes</vt:lpstr>
      <vt:lpstr>Gridview Layout</vt:lpstr>
      <vt:lpstr>Gridview CommandField and Bound Fields</vt:lpstr>
      <vt:lpstr>Gridview Lifecycle</vt:lpstr>
      <vt:lpstr>Gridview Lifecycle</vt:lpstr>
      <vt:lpstr>DetailView Control Inserting Data</vt:lpstr>
      <vt:lpstr>DetailView Control</vt:lpstr>
      <vt:lpstr>Storing Connection Strings in Web.config</vt:lpstr>
      <vt:lpstr>Filtering Data</vt:lpstr>
      <vt:lpstr>Filtering Data</vt:lpstr>
      <vt:lpstr>Filtering Data</vt:lpstr>
      <vt:lpstr>Filtering Data</vt:lpstr>
      <vt:lpstr>Configuring Columns or Fields of Data Bound Controls</vt:lpstr>
      <vt:lpstr>Update and Insert Data with DetailsView</vt:lpstr>
      <vt:lpstr>Working with ADO.NET Data Provider</vt:lpstr>
      <vt:lpstr>Working with ADO.NET Data Provider</vt:lpstr>
      <vt:lpstr>Working with ADO.NET Data Provider</vt:lpstr>
      <vt:lpstr>Working with ADO.NET Data Provider</vt:lpstr>
      <vt:lpstr>Working with ADO.NET Data Provider</vt:lpstr>
      <vt:lpstr>Working with ADO.NET Data Provider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2016-06-26T19:49:24Z</dcterms:created>
  <dcterms:modified xsi:type="dcterms:W3CDTF">2016-07-25T18:55:42Z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