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75" r:id="rId4"/>
    <p:sldId id="294" r:id="rId5"/>
    <p:sldId id="296" r:id="rId6"/>
    <p:sldId id="295" r:id="rId7"/>
    <p:sldId id="297" r:id="rId8"/>
    <p:sldId id="300" r:id="rId9"/>
    <p:sldId id="298" r:id="rId10"/>
    <p:sldId id="299"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5" r:id="rId33"/>
    <p:sldId id="322" r:id="rId34"/>
    <p:sldId id="326" r:id="rId35"/>
    <p:sldId id="327" r:id="rId36"/>
    <p:sldId id="323" r:id="rId37"/>
    <p:sldId id="328" r:id="rId38"/>
    <p:sldId id="324" r:id="rId39"/>
    <p:sldId id="293"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6"/>
            <p14:sldId id="295"/>
            <p14:sldId id="297"/>
            <p14:sldId id="300"/>
            <p14:sldId id="298"/>
            <p14:sldId id="299"/>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5"/>
            <p14:sldId id="322"/>
            <p14:sldId id="326"/>
            <p14:sldId id="327"/>
            <p14:sldId id="323"/>
            <p14:sldId id="328"/>
            <p14:sldId id="324"/>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69" d="100"/>
          <a:sy n="69" d="100"/>
        </p:scale>
        <p:origin x="564" y="4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7/26/2016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7/26/2016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7/26/2016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7/26/2016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7/26/2016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7/26/2016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7/26/2016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7/26/2016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16</a:t>
            </a:r>
          </a:p>
        </p:txBody>
      </p:sp>
      <p:sp>
        <p:nvSpPr>
          <p:cNvPr id="3" name="Subtitle 2"/>
          <p:cNvSpPr>
            <a:spLocks noGrp="1"/>
          </p:cNvSpPr>
          <p:nvPr>
            <p:ph type="subTitle" idx="1"/>
          </p:nvPr>
        </p:nvSpPr>
        <p:spPr/>
        <p:txBody>
          <a:bodyPr/>
          <a:lstStyle/>
          <a:p>
            <a:r>
              <a:rPr lang="en-US" dirty="0"/>
              <a:t>Securing your ASP.NET</a:t>
            </a:r>
          </a:p>
          <a:p>
            <a:r>
              <a:rPr lang="en-US" dirty="0"/>
              <a:t>Website</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lstStyle/>
          <a:p>
            <a:r>
              <a:rPr lang="en-US" dirty="0"/>
              <a:t>ASP.NET controls talk to the configured application service providers; a software layer that sits between the login controls and the SQL Server database that keeps track of the users.</a:t>
            </a:r>
          </a:p>
          <a:p>
            <a:r>
              <a:rPr lang="en-US" dirty="0"/>
              <a:t>If the database from the connection string doesn’t exist, or it doesn’t contain the necessary tables, .NET executes a SQL script to prepare the database for you.</a:t>
            </a:r>
          </a:p>
          <a:p>
            <a:r>
              <a:rPr lang="en-US" dirty="0"/>
              <a:t>New tables are:</a:t>
            </a:r>
          </a:p>
          <a:p>
            <a:pPr lvl="1"/>
            <a:r>
              <a:rPr lang="en-US" dirty="0"/>
              <a:t>Memberships, Profiles, Roles, </a:t>
            </a:r>
          </a:p>
          <a:p>
            <a:pPr lvl="1"/>
            <a:r>
              <a:rPr lang="en-US" dirty="0" err="1"/>
              <a:t>Applications,Users</a:t>
            </a:r>
            <a:r>
              <a:rPr lang="en-US" dirty="0"/>
              <a:t>, </a:t>
            </a:r>
            <a:r>
              <a:rPr lang="en-US" dirty="0" err="1"/>
              <a:t>UserInRoles</a:t>
            </a:r>
            <a:endParaRPr lang="en-US" dirty="0"/>
          </a:p>
        </p:txBody>
      </p:sp>
      <p:pic>
        <p:nvPicPr>
          <p:cNvPr id="4" name="Picture 3"/>
          <p:cNvPicPr>
            <a:picLocks noChangeAspect="1"/>
          </p:cNvPicPr>
          <p:nvPr/>
        </p:nvPicPr>
        <p:blipFill>
          <a:blip r:embed="rId2"/>
          <a:stretch>
            <a:fillRect/>
          </a:stretch>
        </p:blipFill>
        <p:spPr>
          <a:xfrm>
            <a:off x="6170612" y="3657600"/>
            <a:ext cx="2358300" cy="2242501"/>
          </a:xfrm>
          <a:prstGeom prst="rect">
            <a:avLst/>
          </a:prstGeom>
        </p:spPr>
      </p:pic>
    </p:spTree>
    <p:extLst>
      <p:ext uri="{BB962C8B-B14F-4D97-AF65-F5344CB8AC3E}">
        <p14:creationId xmlns:p14="http://schemas.microsoft.com/office/powerpoint/2010/main" val="17803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lstStyle/>
          <a:p>
            <a:r>
              <a:rPr lang="en-US" dirty="0"/>
              <a:t>You can configure the forms timeout to allow the user to keep a cookie that allows them to </a:t>
            </a:r>
            <a:r>
              <a:rPr lang="en-US" dirty="0" err="1"/>
              <a:t>reauthenticate</a:t>
            </a:r>
            <a:r>
              <a:rPr lang="en-US" dirty="0"/>
              <a:t>.</a:t>
            </a:r>
          </a:p>
          <a:p>
            <a:endParaRPr lang="en-US" dirty="0"/>
          </a:p>
          <a:p>
            <a:pPr marL="45720" indent="0">
              <a:spcBef>
                <a:spcPts val="0"/>
              </a:spcBef>
              <a:buNone/>
            </a:pPr>
            <a:r>
              <a:rPr lang="en-US" sz="1600" dirty="0"/>
              <a:t>&lt;authentication mode="Forms"&gt;</a:t>
            </a:r>
          </a:p>
          <a:p>
            <a:pPr marL="45720" indent="0">
              <a:spcBef>
                <a:spcPts val="0"/>
              </a:spcBef>
              <a:buNone/>
            </a:pPr>
            <a:r>
              <a:rPr lang="en-US" sz="1600" dirty="0"/>
              <a:t>&lt;forms timeout="1440" /&gt;</a:t>
            </a:r>
          </a:p>
          <a:p>
            <a:pPr marL="45720" indent="0">
              <a:spcBef>
                <a:spcPts val="0"/>
              </a:spcBef>
              <a:buNone/>
            </a:pPr>
            <a:r>
              <a:rPr lang="en-US" sz="1600" dirty="0"/>
              <a:t>&lt;/authentication&gt;</a:t>
            </a:r>
          </a:p>
          <a:p>
            <a:r>
              <a:rPr lang="en-US" dirty="0"/>
              <a:t>This means that if the user checked off “Remember Me” they will not need to login again unless they exceed the timeout time without login in.</a:t>
            </a:r>
          </a:p>
        </p:txBody>
      </p:sp>
    </p:spTree>
    <p:extLst>
      <p:ext uri="{BB962C8B-B14F-4D97-AF65-F5344CB8AC3E}">
        <p14:creationId xmlns:p14="http://schemas.microsoft.com/office/powerpoint/2010/main" val="17165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Login Controls</a:t>
            </a:r>
          </a:p>
        </p:txBody>
      </p:sp>
      <p:sp>
        <p:nvSpPr>
          <p:cNvPr id="3" name="Content Placeholder 2"/>
          <p:cNvSpPr>
            <a:spLocks noGrp="1"/>
          </p:cNvSpPr>
          <p:nvPr>
            <p:ph idx="1"/>
          </p:nvPr>
        </p:nvSpPr>
        <p:spPr/>
        <p:txBody>
          <a:bodyPr/>
          <a:lstStyle/>
          <a:p>
            <a:r>
              <a:rPr lang="en-US" dirty="0"/>
              <a:t>ASP.NET contains 7 login controls.</a:t>
            </a:r>
          </a:p>
          <a:p>
            <a:pPr lvl="1"/>
            <a:r>
              <a:rPr lang="en-US" dirty="0"/>
              <a:t>Login Control</a:t>
            </a:r>
          </a:p>
          <a:p>
            <a:pPr lvl="1"/>
            <a:r>
              <a:rPr lang="en-US" dirty="0" err="1"/>
              <a:t>LoginView</a:t>
            </a:r>
            <a:r>
              <a:rPr lang="en-US" dirty="0"/>
              <a:t> Control</a:t>
            </a:r>
          </a:p>
          <a:p>
            <a:pPr lvl="1"/>
            <a:r>
              <a:rPr lang="en-US" dirty="0" err="1"/>
              <a:t>LoginStatus</a:t>
            </a:r>
            <a:r>
              <a:rPr lang="en-US" dirty="0"/>
              <a:t> Control</a:t>
            </a:r>
          </a:p>
          <a:p>
            <a:pPr lvl="1"/>
            <a:r>
              <a:rPr lang="en-US" dirty="0" err="1"/>
              <a:t>LoginName</a:t>
            </a:r>
            <a:r>
              <a:rPr lang="en-US" dirty="0"/>
              <a:t> Control</a:t>
            </a:r>
          </a:p>
          <a:p>
            <a:pPr lvl="1"/>
            <a:r>
              <a:rPr lang="en-US" dirty="0" err="1"/>
              <a:t>CreteUserWizard</a:t>
            </a:r>
            <a:r>
              <a:rPr lang="en-US" dirty="0"/>
              <a:t> Control</a:t>
            </a:r>
          </a:p>
          <a:p>
            <a:pPr lvl="1"/>
            <a:r>
              <a:rPr lang="en-US" dirty="0" err="1"/>
              <a:t>PasswordRecovery</a:t>
            </a:r>
            <a:r>
              <a:rPr lang="en-US" dirty="0"/>
              <a:t> Control</a:t>
            </a:r>
          </a:p>
          <a:p>
            <a:pPr lvl="1"/>
            <a:r>
              <a:rPr lang="en-US" dirty="0" err="1"/>
              <a:t>ChangePassword</a:t>
            </a:r>
            <a:r>
              <a:rPr lang="en-US" dirty="0"/>
              <a:t> Control</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7161212" y="1981200"/>
            <a:ext cx="2689800" cy="3328802"/>
          </a:xfrm>
          <a:prstGeom prst="rect">
            <a:avLst/>
          </a:prstGeom>
        </p:spPr>
      </p:pic>
    </p:spTree>
    <p:extLst>
      <p:ext uri="{BB962C8B-B14F-4D97-AF65-F5344CB8AC3E}">
        <p14:creationId xmlns:p14="http://schemas.microsoft.com/office/powerpoint/2010/main" val="171106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Control</a:t>
            </a:r>
          </a:p>
        </p:txBody>
      </p:sp>
      <p:sp>
        <p:nvSpPr>
          <p:cNvPr id="3" name="Content Placeholder 2"/>
          <p:cNvSpPr>
            <a:spLocks noGrp="1"/>
          </p:cNvSpPr>
          <p:nvPr>
            <p:ph idx="1"/>
          </p:nvPr>
        </p:nvSpPr>
        <p:spPr/>
        <p:txBody>
          <a:bodyPr/>
          <a:lstStyle/>
          <a:p>
            <a:r>
              <a:rPr lang="en-US" dirty="0"/>
              <a:t>Login control enables the user to log in to the website.</a:t>
            </a:r>
          </a:p>
          <a:p>
            <a:r>
              <a:rPr lang="en-US" dirty="0"/>
              <a:t>The control talks to the configured Membership provider through the application services to see if the username and password represent a valid user in the system.</a:t>
            </a:r>
          </a:p>
          <a:p>
            <a:r>
              <a:rPr lang="en-US" dirty="0"/>
              <a:t>If the user is validated, a cookie is issued that is sent to the user’s browser.</a:t>
            </a:r>
          </a:p>
          <a:p>
            <a:r>
              <a:rPr lang="en-US" dirty="0"/>
              <a:t>On future requests, the browser resubmits the cookie to the server so the system knows it’s still dealing with a valid user.</a:t>
            </a:r>
          </a:p>
          <a:p>
            <a:pPr marL="365760" lvl="1" indent="0">
              <a:buNone/>
            </a:pPr>
            <a:r>
              <a:rPr lang="sv-SE" dirty="0"/>
              <a:t>	</a:t>
            </a:r>
          </a:p>
          <a:p>
            <a:pPr marL="365760" lvl="1" indent="0">
              <a:buNone/>
            </a:pPr>
            <a:r>
              <a:rPr lang="sv-SE" dirty="0"/>
              <a:t>		&lt;asp:Login ID="Login1" runat="server" /&gt;</a:t>
            </a:r>
            <a:endParaRPr lang="en-US" dirty="0"/>
          </a:p>
        </p:txBody>
      </p:sp>
    </p:spTree>
    <p:extLst>
      <p:ext uri="{BB962C8B-B14F-4D97-AF65-F5344CB8AC3E}">
        <p14:creationId xmlns:p14="http://schemas.microsoft.com/office/powerpoint/2010/main" val="335799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914400"/>
          </a:xfrm>
        </p:spPr>
        <p:txBody>
          <a:bodyPr/>
          <a:lstStyle/>
          <a:p>
            <a:r>
              <a:rPr lang="en-US" dirty="0"/>
              <a:t>Login Control</a:t>
            </a:r>
          </a:p>
        </p:txBody>
      </p:sp>
      <p:sp>
        <p:nvSpPr>
          <p:cNvPr id="3" name="Content Placeholder 2"/>
          <p:cNvSpPr>
            <a:spLocks noGrp="1"/>
          </p:cNvSpPr>
          <p:nvPr>
            <p:ph idx="1"/>
          </p:nvPr>
        </p:nvSpPr>
        <p:spPr>
          <a:xfrm>
            <a:off x="1065212" y="1447800"/>
            <a:ext cx="8686801" cy="4572000"/>
          </a:xfrm>
        </p:spPr>
        <p:txBody>
          <a:bodyPr/>
          <a:lstStyle/>
          <a:p>
            <a:r>
              <a:rPr lang="en-US" dirty="0"/>
              <a:t>Also has the following:</a:t>
            </a:r>
          </a:p>
          <a:p>
            <a:endParaRPr lang="en-US" dirty="0"/>
          </a:p>
        </p:txBody>
      </p:sp>
      <p:pic>
        <p:nvPicPr>
          <p:cNvPr id="4" name="Picture 3"/>
          <p:cNvPicPr>
            <a:picLocks noChangeAspect="1"/>
          </p:cNvPicPr>
          <p:nvPr/>
        </p:nvPicPr>
        <p:blipFill>
          <a:blip r:embed="rId2"/>
          <a:stretch>
            <a:fillRect/>
          </a:stretch>
        </p:blipFill>
        <p:spPr>
          <a:xfrm>
            <a:off x="2436812" y="1905000"/>
            <a:ext cx="6413841" cy="4604966"/>
          </a:xfrm>
          <a:prstGeom prst="rect">
            <a:avLst/>
          </a:prstGeom>
        </p:spPr>
      </p:pic>
    </p:spTree>
    <p:extLst>
      <p:ext uri="{BB962C8B-B14F-4D97-AF65-F5344CB8AC3E}">
        <p14:creationId xmlns:p14="http://schemas.microsoft.com/office/powerpoint/2010/main" val="286526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Control</a:t>
            </a:r>
          </a:p>
        </p:txBody>
      </p:sp>
      <p:sp>
        <p:nvSpPr>
          <p:cNvPr id="3" name="Content Placeholder 2"/>
          <p:cNvSpPr>
            <a:spLocks noGrp="1"/>
          </p:cNvSpPr>
          <p:nvPr>
            <p:ph idx="1"/>
          </p:nvPr>
        </p:nvSpPr>
        <p:spPr/>
        <p:txBody>
          <a:bodyPr/>
          <a:lstStyle/>
          <a:p>
            <a:r>
              <a:rPr lang="en-US" dirty="0"/>
              <a:t>Authentication in .NET assumes that Login.aspx is the default login page. To change this, modify the forms tag in </a:t>
            </a:r>
            <a:r>
              <a:rPr lang="en-US" dirty="0" err="1"/>
              <a:t>web.config</a:t>
            </a:r>
            <a:r>
              <a:rPr lang="en-US" dirty="0"/>
              <a:t>.</a:t>
            </a:r>
          </a:p>
          <a:p>
            <a:endParaRPr lang="en-US" dirty="0"/>
          </a:p>
          <a:p>
            <a:pPr marL="548640" lvl="2" indent="0">
              <a:spcBef>
                <a:spcPts val="0"/>
              </a:spcBef>
              <a:buNone/>
            </a:pPr>
            <a:r>
              <a:rPr lang="en-US" dirty="0"/>
              <a:t>&lt;authentication mode="Forms"&gt;</a:t>
            </a:r>
          </a:p>
          <a:p>
            <a:pPr marL="548640" lvl="2" indent="0">
              <a:spcBef>
                <a:spcPts val="0"/>
              </a:spcBef>
              <a:buNone/>
            </a:pPr>
            <a:r>
              <a:rPr lang="en-US" b="1" dirty="0"/>
              <a:t>&lt;forms </a:t>
            </a:r>
            <a:r>
              <a:rPr lang="en-US" b="1" dirty="0" err="1"/>
              <a:t>loginUrl</a:t>
            </a:r>
            <a:r>
              <a:rPr lang="en-US" b="1" dirty="0"/>
              <a:t>="~/Account/MyLoginPage.aspx" /&gt;</a:t>
            </a:r>
          </a:p>
          <a:p>
            <a:pPr marL="548640" lvl="2" indent="0">
              <a:spcBef>
                <a:spcPts val="0"/>
              </a:spcBef>
              <a:buNone/>
            </a:pPr>
            <a:r>
              <a:rPr lang="en-US" dirty="0"/>
              <a:t>&lt;/authentication&gt;</a:t>
            </a:r>
          </a:p>
          <a:p>
            <a:pPr marL="548640" lvl="2" indent="0">
              <a:spcBef>
                <a:spcPts val="0"/>
              </a:spcBef>
              <a:buNone/>
            </a:pPr>
            <a:endParaRPr lang="en-US" dirty="0"/>
          </a:p>
          <a:p>
            <a:pPr marL="331470" indent="-285750">
              <a:spcBef>
                <a:spcPts val="0"/>
              </a:spcBef>
            </a:pPr>
            <a:r>
              <a:rPr lang="en-US" dirty="0"/>
              <a:t>The control supports styling if there needs to be any, and you can move the styling to CSS.</a:t>
            </a:r>
          </a:p>
          <a:p>
            <a:pPr marL="331470" indent="-285750">
              <a:spcBef>
                <a:spcPts val="0"/>
              </a:spcBef>
            </a:pPr>
            <a:r>
              <a:rPr lang="en-US" dirty="0"/>
              <a:t>After a user logs in, the event Logged fires. This is a good place to intercept a logged in user and transfer them to a page.</a:t>
            </a:r>
          </a:p>
        </p:txBody>
      </p:sp>
    </p:spTree>
    <p:extLst>
      <p:ext uri="{BB962C8B-B14F-4D97-AF65-F5344CB8AC3E}">
        <p14:creationId xmlns:p14="http://schemas.microsoft.com/office/powerpoint/2010/main" val="461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LoginView</a:t>
            </a:r>
            <a:r>
              <a:rPr lang="en-US" dirty="0"/>
              <a:t> Control</a:t>
            </a:r>
          </a:p>
        </p:txBody>
      </p:sp>
      <p:sp>
        <p:nvSpPr>
          <p:cNvPr id="3" name="Content Placeholder 2"/>
          <p:cNvSpPr>
            <a:spLocks noGrp="1"/>
          </p:cNvSpPr>
          <p:nvPr>
            <p:ph idx="1"/>
          </p:nvPr>
        </p:nvSpPr>
        <p:spPr/>
        <p:txBody>
          <a:bodyPr/>
          <a:lstStyle/>
          <a:p>
            <a:r>
              <a:rPr lang="en-US" dirty="0" err="1"/>
              <a:t>LoginView</a:t>
            </a:r>
            <a:r>
              <a:rPr lang="en-US" dirty="0"/>
              <a:t> lets you display different data to different users. It is a template driven control.</a:t>
            </a:r>
          </a:p>
        </p:txBody>
      </p:sp>
      <p:pic>
        <p:nvPicPr>
          <p:cNvPr id="4" name="Picture 3"/>
          <p:cNvPicPr>
            <a:picLocks noChangeAspect="1"/>
          </p:cNvPicPr>
          <p:nvPr/>
        </p:nvPicPr>
        <p:blipFill>
          <a:blip r:embed="rId2"/>
          <a:stretch>
            <a:fillRect/>
          </a:stretch>
        </p:blipFill>
        <p:spPr>
          <a:xfrm>
            <a:off x="1084049" y="2743200"/>
            <a:ext cx="8974477" cy="1685957"/>
          </a:xfrm>
          <a:prstGeom prst="rect">
            <a:avLst/>
          </a:prstGeom>
        </p:spPr>
      </p:pic>
      <p:pic>
        <p:nvPicPr>
          <p:cNvPr id="5" name="Picture 4"/>
          <p:cNvPicPr>
            <a:picLocks noChangeAspect="1"/>
          </p:cNvPicPr>
          <p:nvPr/>
        </p:nvPicPr>
        <p:blipFill>
          <a:blip r:embed="rId3"/>
          <a:stretch>
            <a:fillRect/>
          </a:stretch>
        </p:blipFill>
        <p:spPr>
          <a:xfrm>
            <a:off x="1084049" y="4467582"/>
            <a:ext cx="8917114" cy="2400761"/>
          </a:xfrm>
          <a:prstGeom prst="rect">
            <a:avLst/>
          </a:prstGeom>
        </p:spPr>
      </p:pic>
    </p:spTree>
    <p:extLst>
      <p:ext uri="{BB962C8B-B14F-4D97-AF65-F5344CB8AC3E}">
        <p14:creationId xmlns:p14="http://schemas.microsoft.com/office/powerpoint/2010/main" val="254892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LoginView</a:t>
            </a:r>
            <a:r>
              <a:rPr lang="en-US" dirty="0"/>
              <a:t> Control</a:t>
            </a:r>
          </a:p>
        </p:txBody>
      </p:sp>
      <p:sp>
        <p:nvSpPr>
          <p:cNvPr id="3" name="Content Placeholder 2"/>
          <p:cNvSpPr>
            <a:spLocks noGrp="1"/>
          </p:cNvSpPr>
          <p:nvPr>
            <p:ph idx="1"/>
          </p:nvPr>
        </p:nvSpPr>
        <p:spPr>
          <a:xfrm>
            <a:off x="1065212" y="1600200"/>
            <a:ext cx="8686801" cy="4724400"/>
          </a:xfrm>
        </p:spPr>
        <p:txBody>
          <a:bodyPr>
            <a:normAutofit/>
          </a:bodyPr>
          <a:lstStyle/>
          <a:p>
            <a:r>
              <a:rPr lang="en-US" dirty="0"/>
              <a:t>You add markup to this control to provide messages in the templates.</a:t>
            </a:r>
          </a:p>
          <a:p>
            <a:endParaRPr lang="en-US" dirty="0"/>
          </a:p>
          <a:p>
            <a:pPr marL="45720" indent="0">
              <a:spcBef>
                <a:spcPts val="0"/>
              </a:spcBef>
              <a:buNone/>
            </a:pPr>
            <a:r>
              <a:rPr lang="en-US" sz="1600" dirty="0"/>
              <a:t>&lt;</a:t>
            </a:r>
            <a:r>
              <a:rPr lang="en-US" sz="1600" dirty="0" err="1"/>
              <a:t>asp:LoginView</a:t>
            </a:r>
            <a:r>
              <a:rPr lang="en-US" sz="1600" dirty="0"/>
              <a:t> ID="LoginView1" </a:t>
            </a:r>
            <a:r>
              <a:rPr lang="en-US" sz="1600" dirty="0" err="1"/>
              <a:t>runat</a:t>
            </a:r>
            <a:r>
              <a:rPr lang="en-US" sz="1600" dirty="0"/>
              <a:t>="server"&gt;</a:t>
            </a:r>
          </a:p>
          <a:p>
            <a:pPr marL="45720" indent="0">
              <a:spcBef>
                <a:spcPts val="0"/>
              </a:spcBef>
              <a:buNone/>
            </a:pPr>
            <a:r>
              <a:rPr lang="en-US" sz="1600" dirty="0"/>
              <a:t>  &lt;</a:t>
            </a:r>
            <a:r>
              <a:rPr lang="en-US" sz="1600" dirty="0" err="1"/>
              <a:t>AnonymousTemplate</a:t>
            </a:r>
            <a:r>
              <a:rPr lang="en-US" sz="1600" dirty="0"/>
              <a:t>&gt;</a:t>
            </a:r>
          </a:p>
          <a:p>
            <a:pPr marL="45720" indent="0">
              <a:spcBef>
                <a:spcPts val="0"/>
              </a:spcBef>
              <a:buNone/>
            </a:pPr>
            <a:r>
              <a:rPr lang="en-US" sz="1600" dirty="0"/>
              <a:t>     Hi there visitor. Would you be interested in signing up for an account?</a:t>
            </a:r>
          </a:p>
          <a:p>
            <a:pPr marL="45720" indent="0">
              <a:spcBef>
                <a:spcPts val="0"/>
              </a:spcBef>
              <a:buNone/>
            </a:pPr>
            <a:r>
              <a:rPr lang="en-US" sz="1600" dirty="0"/>
              <a:t>  &lt;/</a:t>
            </a:r>
            <a:r>
              <a:rPr lang="en-US" sz="1600" dirty="0" err="1"/>
              <a:t>AnonymousTemplate</a:t>
            </a:r>
            <a:r>
              <a:rPr lang="en-US" sz="1600" dirty="0"/>
              <a:t>&gt;</a:t>
            </a:r>
          </a:p>
          <a:p>
            <a:pPr marL="45720" indent="0">
              <a:spcBef>
                <a:spcPts val="0"/>
              </a:spcBef>
              <a:buNone/>
            </a:pPr>
            <a:r>
              <a:rPr lang="en-US" sz="1600" dirty="0"/>
              <a:t>  &lt;</a:t>
            </a:r>
            <a:r>
              <a:rPr lang="en-US" sz="1600" dirty="0" err="1"/>
              <a:t>LoggedInTemplate</a:t>
            </a:r>
            <a:r>
              <a:rPr lang="en-US" sz="1600" dirty="0"/>
              <a:t>&gt;</a:t>
            </a:r>
          </a:p>
          <a:p>
            <a:pPr marL="45720" indent="0">
              <a:spcBef>
                <a:spcPts val="0"/>
              </a:spcBef>
              <a:buNone/>
            </a:pPr>
            <a:r>
              <a:rPr lang="en-US" sz="1600" dirty="0"/>
              <a:t>     Hi there visitor and welcome back to PlanetWrox.com.</a:t>
            </a:r>
          </a:p>
          <a:p>
            <a:pPr marL="45720" indent="0">
              <a:spcBef>
                <a:spcPts val="0"/>
              </a:spcBef>
              <a:buNone/>
            </a:pPr>
            <a:r>
              <a:rPr lang="en-US" sz="1600" dirty="0"/>
              <a:t>  &lt;/</a:t>
            </a:r>
            <a:r>
              <a:rPr lang="en-US" sz="1600" dirty="0" err="1"/>
              <a:t>LoggedInTemplate</a:t>
            </a:r>
            <a:r>
              <a:rPr lang="en-US" sz="1600" dirty="0"/>
              <a:t>&gt;</a:t>
            </a:r>
          </a:p>
          <a:p>
            <a:pPr marL="45720" indent="0">
              <a:spcBef>
                <a:spcPts val="0"/>
              </a:spcBef>
              <a:buNone/>
            </a:pPr>
            <a:r>
              <a:rPr lang="en-US" sz="1600" dirty="0"/>
              <a:t>  &lt;</a:t>
            </a:r>
            <a:r>
              <a:rPr lang="en-US" sz="1600" dirty="0" err="1"/>
              <a:t>RoleGroups</a:t>
            </a:r>
            <a:r>
              <a:rPr lang="en-US" sz="1600" dirty="0"/>
              <a:t>&gt;</a:t>
            </a:r>
          </a:p>
          <a:p>
            <a:pPr marL="45720" indent="0">
              <a:spcBef>
                <a:spcPts val="0"/>
              </a:spcBef>
              <a:buNone/>
            </a:pPr>
            <a:r>
              <a:rPr lang="en-US" sz="1600" dirty="0"/>
              <a:t>    &lt;</a:t>
            </a:r>
            <a:r>
              <a:rPr lang="en-US" sz="1600" dirty="0" err="1"/>
              <a:t>asp:RoleGroup</a:t>
            </a:r>
            <a:r>
              <a:rPr lang="en-US" sz="1600" dirty="0"/>
              <a:t> Roles="Managers"&gt;</a:t>
            </a:r>
          </a:p>
          <a:p>
            <a:pPr marL="45720" indent="0">
              <a:spcBef>
                <a:spcPts val="0"/>
              </a:spcBef>
              <a:buNone/>
            </a:pPr>
            <a:r>
              <a:rPr lang="en-US" sz="1600" dirty="0"/>
              <a:t>      &lt;</a:t>
            </a:r>
            <a:r>
              <a:rPr lang="en-US" sz="1600" dirty="0" err="1"/>
              <a:t>ContentTemplate</a:t>
            </a:r>
            <a:r>
              <a:rPr lang="en-US" sz="1600" dirty="0"/>
              <a:t>&gt;</a:t>
            </a:r>
          </a:p>
          <a:p>
            <a:pPr marL="45720" indent="0">
              <a:spcBef>
                <a:spcPts val="0"/>
              </a:spcBef>
              <a:buNone/>
            </a:pPr>
            <a:r>
              <a:rPr lang="en-US" sz="1600" dirty="0"/>
              <a:t>        Hi there manager. You can proceed to the Management section.</a:t>
            </a:r>
          </a:p>
          <a:p>
            <a:pPr marL="45720" indent="0">
              <a:spcBef>
                <a:spcPts val="0"/>
              </a:spcBef>
              <a:buNone/>
            </a:pPr>
            <a:r>
              <a:rPr lang="en-US" sz="1600" dirty="0"/>
              <a:t>      &lt;/</a:t>
            </a:r>
            <a:r>
              <a:rPr lang="en-US" sz="1600" dirty="0" err="1"/>
              <a:t>ContentTemplate</a:t>
            </a:r>
            <a:r>
              <a:rPr lang="en-US" sz="1600" dirty="0"/>
              <a:t>&gt;</a:t>
            </a:r>
          </a:p>
          <a:p>
            <a:pPr marL="45720" indent="0">
              <a:spcBef>
                <a:spcPts val="0"/>
              </a:spcBef>
              <a:buNone/>
            </a:pPr>
            <a:r>
              <a:rPr lang="en-US" sz="1600" dirty="0"/>
              <a:t>    &lt;/</a:t>
            </a:r>
            <a:r>
              <a:rPr lang="en-US" sz="1600" dirty="0" err="1"/>
              <a:t>asp:RoleGroup</a:t>
            </a:r>
            <a:r>
              <a:rPr lang="en-US" sz="1600" dirty="0"/>
              <a:t>&gt;</a:t>
            </a:r>
          </a:p>
          <a:p>
            <a:pPr marL="45720" indent="0">
              <a:spcBef>
                <a:spcPts val="0"/>
              </a:spcBef>
              <a:buNone/>
            </a:pPr>
            <a:r>
              <a:rPr lang="en-US" sz="1600" dirty="0"/>
              <a:t>  &lt;/</a:t>
            </a:r>
            <a:r>
              <a:rPr lang="en-US" sz="1600" dirty="0" err="1"/>
              <a:t>RoleGroups</a:t>
            </a:r>
            <a:r>
              <a:rPr lang="en-US" sz="1600" dirty="0"/>
              <a:t>&gt;</a:t>
            </a:r>
          </a:p>
          <a:p>
            <a:pPr marL="45720" indent="0">
              <a:spcBef>
                <a:spcPts val="0"/>
              </a:spcBef>
              <a:buNone/>
            </a:pPr>
            <a:r>
              <a:rPr lang="en-US" sz="1600" dirty="0"/>
              <a:t>&lt;/</a:t>
            </a:r>
            <a:r>
              <a:rPr lang="en-US" sz="1600" dirty="0" err="1"/>
              <a:t>asp:LoginView</a:t>
            </a:r>
            <a:r>
              <a:rPr lang="en-US" sz="1600" dirty="0"/>
              <a:t>&gt;</a:t>
            </a:r>
          </a:p>
        </p:txBody>
      </p:sp>
    </p:spTree>
    <p:extLst>
      <p:ext uri="{BB962C8B-B14F-4D97-AF65-F5344CB8AC3E}">
        <p14:creationId xmlns:p14="http://schemas.microsoft.com/office/powerpoint/2010/main" val="17858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LoginStatus</a:t>
            </a:r>
            <a:r>
              <a:rPr lang="en-US" dirty="0"/>
              <a:t> Control</a:t>
            </a:r>
          </a:p>
        </p:txBody>
      </p:sp>
      <p:sp>
        <p:nvSpPr>
          <p:cNvPr id="3" name="Content Placeholder 2"/>
          <p:cNvSpPr>
            <a:spLocks noGrp="1"/>
          </p:cNvSpPr>
          <p:nvPr>
            <p:ph idx="1"/>
          </p:nvPr>
        </p:nvSpPr>
        <p:spPr>
          <a:xfrm>
            <a:off x="1065212" y="1828800"/>
            <a:ext cx="8686801" cy="4495800"/>
          </a:xfrm>
        </p:spPr>
        <p:txBody>
          <a:bodyPr/>
          <a:lstStyle/>
          <a:p>
            <a:r>
              <a:rPr lang="en-US" dirty="0" err="1"/>
              <a:t>LoginStatus</a:t>
            </a:r>
            <a:r>
              <a:rPr lang="en-US" dirty="0"/>
              <a:t> control provides information about the current status of the user. It provides a Login link when the user is not authenticated and a Logout link when the user is already logged in.</a:t>
            </a:r>
          </a:p>
          <a:p>
            <a:r>
              <a:rPr lang="en-US" dirty="0"/>
              <a:t>Text being displayed can be controlled by </a:t>
            </a:r>
            <a:r>
              <a:rPr lang="en-US" dirty="0" err="1"/>
              <a:t>LoginText</a:t>
            </a:r>
            <a:r>
              <a:rPr lang="en-US" dirty="0"/>
              <a:t> and </a:t>
            </a:r>
            <a:r>
              <a:rPr lang="en-US" dirty="0" err="1"/>
              <a:t>LogoutText</a:t>
            </a:r>
            <a:r>
              <a:rPr lang="en-US" dirty="0"/>
              <a:t> properties.</a:t>
            </a:r>
          </a:p>
          <a:p>
            <a:r>
              <a:rPr lang="en-US" dirty="0" err="1"/>
              <a:t>LoginImageURL</a:t>
            </a:r>
            <a:r>
              <a:rPr lang="en-US" dirty="0"/>
              <a:t> and </a:t>
            </a:r>
            <a:r>
              <a:rPr lang="en-US" dirty="0" err="1"/>
              <a:t>LogoutImageURL</a:t>
            </a:r>
            <a:r>
              <a:rPr lang="en-US" dirty="0"/>
              <a:t> can be used to display images instead.</a:t>
            </a:r>
          </a:p>
          <a:p>
            <a:r>
              <a:rPr lang="en-US" dirty="0" err="1"/>
              <a:t>LogOutAction</a:t>
            </a:r>
            <a:r>
              <a:rPr lang="en-US" dirty="0"/>
              <a:t> determines if the current page is refreshed or taken to another page as defined by </a:t>
            </a:r>
            <a:r>
              <a:rPr lang="en-US" dirty="0" err="1"/>
              <a:t>LogoutPageUrl</a:t>
            </a:r>
            <a:r>
              <a:rPr lang="en-US" dirty="0"/>
              <a:t>.</a:t>
            </a:r>
          </a:p>
          <a:p>
            <a:r>
              <a:rPr lang="en-US" dirty="0"/>
              <a:t>This control raises the events </a:t>
            </a:r>
            <a:r>
              <a:rPr lang="en-US" dirty="0" err="1"/>
              <a:t>LogginOut</a:t>
            </a:r>
            <a:r>
              <a:rPr lang="en-US" dirty="0"/>
              <a:t> (right before </a:t>
            </a:r>
            <a:r>
              <a:rPr lang="en-US" dirty="0" err="1"/>
              <a:t>loggin</a:t>
            </a:r>
            <a:r>
              <a:rPr lang="en-US" dirty="0"/>
              <a:t> out) and </a:t>
            </a:r>
            <a:r>
              <a:rPr lang="en-US" dirty="0" err="1"/>
              <a:t>LoggedOut</a:t>
            </a:r>
            <a:r>
              <a:rPr lang="en-US" dirty="0"/>
              <a:t> (right after logging out).</a:t>
            </a:r>
          </a:p>
        </p:txBody>
      </p:sp>
    </p:spTree>
    <p:extLst>
      <p:ext uri="{BB962C8B-B14F-4D97-AF65-F5344CB8AC3E}">
        <p14:creationId xmlns:p14="http://schemas.microsoft.com/office/powerpoint/2010/main" val="29463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LoginName</a:t>
            </a:r>
            <a:r>
              <a:rPr lang="en-US" dirty="0"/>
              <a:t> Control</a:t>
            </a:r>
          </a:p>
        </p:txBody>
      </p:sp>
      <p:sp>
        <p:nvSpPr>
          <p:cNvPr id="3" name="Content Placeholder 2"/>
          <p:cNvSpPr>
            <a:spLocks noGrp="1"/>
          </p:cNvSpPr>
          <p:nvPr>
            <p:ph idx="1"/>
          </p:nvPr>
        </p:nvSpPr>
        <p:spPr/>
        <p:txBody>
          <a:bodyPr>
            <a:normAutofit lnSpcReduction="10000"/>
          </a:bodyPr>
          <a:lstStyle/>
          <a:p>
            <a:r>
              <a:rPr lang="en-US" dirty="0"/>
              <a:t>Displays the logged in user. You can format with an existing string using a string format  {0}.</a:t>
            </a:r>
          </a:p>
          <a:p>
            <a:pPr marL="45720" indent="0">
              <a:buNone/>
            </a:pPr>
            <a:endParaRPr lang="en-US" dirty="0"/>
          </a:p>
          <a:p>
            <a:pPr marL="45720" indent="0">
              <a:spcBef>
                <a:spcPts val="0"/>
              </a:spcBef>
              <a:buNone/>
            </a:pPr>
            <a:r>
              <a:rPr lang="en-US" sz="1600" b="1" dirty="0"/>
              <a:t>&lt;</a:t>
            </a:r>
            <a:r>
              <a:rPr lang="en-US" sz="1600" b="1" dirty="0" err="1"/>
              <a:t>asp:LoginName</a:t>
            </a:r>
            <a:r>
              <a:rPr lang="en-US" sz="1600" b="1" dirty="0"/>
              <a:t> ID="LoginName1" </a:t>
            </a:r>
            <a:r>
              <a:rPr lang="en-US" sz="1600" b="1" dirty="0" err="1"/>
              <a:t>runat</a:t>
            </a:r>
            <a:r>
              <a:rPr lang="en-US" sz="1600" b="1" dirty="0"/>
              <a:t>="server" </a:t>
            </a:r>
            <a:r>
              <a:rPr lang="en-US" sz="1600" b="1" dirty="0" err="1"/>
              <a:t>FormatString</a:t>
            </a:r>
            <a:r>
              <a:rPr lang="en-US" sz="1600" b="1" dirty="0"/>
              <a:t>="Logged in as {0}" /&gt;</a:t>
            </a:r>
          </a:p>
          <a:p>
            <a:pPr>
              <a:spcBef>
                <a:spcPts val="0"/>
              </a:spcBef>
            </a:pPr>
            <a:endParaRPr lang="en-US" sz="1600" b="1" dirty="0"/>
          </a:p>
          <a:p>
            <a:pPr>
              <a:spcBef>
                <a:spcPts val="0"/>
              </a:spcBef>
            </a:pPr>
            <a:r>
              <a:rPr lang="en-US" sz="1600" b="1" dirty="0"/>
              <a:t>Example of a full implementation:</a:t>
            </a:r>
          </a:p>
          <a:p>
            <a:pPr>
              <a:spcBef>
                <a:spcPts val="0"/>
              </a:spcBef>
            </a:pPr>
            <a:endParaRPr lang="en-US" sz="1600" b="1" dirty="0"/>
          </a:p>
          <a:p>
            <a:pPr marL="45720" indent="0">
              <a:spcBef>
                <a:spcPts val="0"/>
              </a:spcBef>
              <a:buNone/>
            </a:pPr>
            <a:r>
              <a:rPr lang="en-US" sz="1600" dirty="0"/>
              <a:t>&lt;</a:t>
            </a:r>
            <a:r>
              <a:rPr lang="en-US" sz="1600" dirty="0" err="1"/>
              <a:t>asp:LoginView</a:t>
            </a:r>
            <a:r>
              <a:rPr lang="en-US" sz="1600" dirty="0"/>
              <a:t> ID="LoginView1" </a:t>
            </a:r>
            <a:r>
              <a:rPr lang="en-US" sz="1600" dirty="0" err="1"/>
              <a:t>runat</a:t>
            </a:r>
            <a:r>
              <a:rPr lang="en-US" sz="1600" dirty="0"/>
              <a:t>="server"&gt;</a:t>
            </a:r>
          </a:p>
          <a:p>
            <a:pPr marL="45720" indent="0">
              <a:spcBef>
                <a:spcPts val="0"/>
              </a:spcBef>
              <a:buNone/>
            </a:pPr>
            <a:r>
              <a:rPr lang="en-US" sz="1600" dirty="0"/>
              <a:t>  &lt;</a:t>
            </a:r>
            <a:r>
              <a:rPr lang="en-US" sz="1600" dirty="0" err="1"/>
              <a:t>AnonymousTemplate</a:t>
            </a:r>
            <a:r>
              <a:rPr lang="en-US" sz="1600" dirty="0"/>
              <a:t>&gt;</a:t>
            </a:r>
          </a:p>
          <a:p>
            <a:pPr marL="45720" indent="0">
              <a:spcBef>
                <a:spcPts val="0"/>
              </a:spcBef>
              <a:buNone/>
            </a:pPr>
            <a:r>
              <a:rPr lang="en-US" sz="1600" b="1" dirty="0"/>
              <a:t>	&lt;</a:t>
            </a:r>
            <a:r>
              <a:rPr lang="en-US" sz="1600" b="1" dirty="0" err="1"/>
              <a:t>asp:Login</a:t>
            </a:r>
            <a:r>
              <a:rPr lang="en-US" sz="1600" b="1" dirty="0"/>
              <a:t> ID="Login1" </a:t>
            </a:r>
            <a:r>
              <a:rPr lang="en-US" sz="1600" b="1" dirty="0" err="1"/>
              <a:t>runat</a:t>
            </a:r>
            <a:r>
              <a:rPr lang="en-US" sz="1600" b="1" dirty="0"/>
              <a:t>="server" </a:t>
            </a:r>
            <a:r>
              <a:rPr lang="en-US" sz="1600" b="1" dirty="0" err="1"/>
              <a:t>CreateUserUrl</a:t>
            </a:r>
            <a:r>
              <a:rPr lang="en-US" sz="1600" b="1" dirty="0"/>
              <a:t>="SignUp.aspx"</a:t>
            </a:r>
          </a:p>
          <a:p>
            <a:pPr marL="45720" indent="0">
              <a:spcBef>
                <a:spcPts val="0"/>
              </a:spcBef>
              <a:buNone/>
            </a:pPr>
            <a:r>
              <a:rPr lang="en-US" sz="1600" b="1" dirty="0"/>
              <a:t>	</a:t>
            </a:r>
            <a:r>
              <a:rPr lang="en-US" sz="1600" b="1" dirty="0" err="1"/>
              <a:t>DestinationPageUrl</a:t>
            </a:r>
            <a:r>
              <a:rPr lang="en-US" sz="1600" b="1" dirty="0"/>
              <a:t>="~/Default.aspx"</a:t>
            </a:r>
          </a:p>
          <a:p>
            <a:pPr marL="45720" indent="0">
              <a:spcBef>
                <a:spcPts val="0"/>
              </a:spcBef>
              <a:buNone/>
            </a:pPr>
            <a:r>
              <a:rPr lang="en-US" sz="1600" b="1" dirty="0"/>
              <a:t>	</a:t>
            </a:r>
            <a:r>
              <a:rPr lang="en-US" sz="1600" b="1" dirty="0" err="1"/>
              <a:t>CreateUserText</a:t>
            </a:r>
            <a:r>
              <a:rPr lang="en-US" sz="1600" b="1" dirty="0"/>
              <a:t>="Sign Up for a New Account at Planet </a:t>
            </a:r>
            <a:r>
              <a:rPr lang="en-US" sz="1600" b="1" dirty="0" err="1"/>
              <a:t>Wrox</a:t>
            </a:r>
            <a:r>
              <a:rPr lang="en-US" sz="1600" b="1" dirty="0"/>
              <a:t>"&gt;</a:t>
            </a:r>
          </a:p>
          <a:p>
            <a:pPr marL="45720" indent="0">
              <a:spcBef>
                <a:spcPts val="0"/>
              </a:spcBef>
              <a:buNone/>
            </a:pPr>
            <a:r>
              <a:rPr lang="en-US" sz="1600" b="1" dirty="0"/>
              <a:t>	&lt;/</a:t>
            </a:r>
            <a:r>
              <a:rPr lang="en-US" sz="1600" b="1" dirty="0" err="1"/>
              <a:t>asp:Login</a:t>
            </a:r>
            <a:r>
              <a:rPr lang="en-US" sz="1600" b="1" dirty="0"/>
              <a:t>&gt;</a:t>
            </a:r>
          </a:p>
          <a:p>
            <a:pPr marL="45720" indent="0">
              <a:spcBef>
                <a:spcPts val="0"/>
              </a:spcBef>
              <a:buNone/>
            </a:pPr>
            <a:r>
              <a:rPr lang="en-US" sz="1600" dirty="0"/>
              <a:t>  &lt;/</a:t>
            </a:r>
            <a:r>
              <a:rPr lang="en-US" sz="1600" dirty="0" err="1"/>
              <a:t>AnonymousTemplate</a:t>
            </a:r>
            <a:r>
              <a:rPr lang="en-US" sz="1600" dirty="0"/>
              <a:t>&gt;</a:t>
            </a:r>
          </a:p>
          <a:p>
            <a:pPr marL="45720" indent="0">
              <a:spcBef>
                <a:spcPts val="0"/>
              </a:spcBef>
              <a:buNone/>
            </a:pPr>
            <a:r>
              <a:rPr lang="en-US" sz="1600" dirty="0"/>
              <a:t>  &lt;</a:t>
            </a:r>
            <a:r>
              <a:rPr lang="en-US" sz="1600" dirty="0" err="1"/>
              <a:t>LoggedInTemplate</a:t>
            </a:r>
            <a:r>
              <a:rPr lang="en-US" sz="1600" dirty="0"/>
              <a:t>&gt;</a:t>
            </a:r>
          </a:p>
          <a:p>
            <a:pPr marL="45720" indent="0">
              <a:spcBef>
                <a:spcPts val="0"/>
              </a:spcBef>
              <a:buNone/>
            </a:pPr>
            <a:r>
              <a:rPr lang="en-US" sz="1600" b="1" dirty="0"/>
              <a:t>    	You are already logged in.</a:t>
            </a:r>
          </a:p>
          <a:p>
            <a:pPr marL="45720" indent="0">
              <a:spcBef>
                <a:spcPts val="0"/>
              </a:spcBef>
              <a:buNone/>
            </a:pPr>
            <a:r>
              <a:rPr lang="en-US" sz="1600" dirty="0"/>
              <a:t>  &lt;/</a:t>
            </a:r>
            <a:r>
              <a:rPr lang="en-US" sz="1600" dirty="0" err="1"/>
              <a:t>LoggedInTemplate</a:t>
            </a:r>
            <a:r>
              <a:rPr lang="en-US" sz="1600" dirty="0"/>
              <a:t>&gt;</a:t>
            </a:r>
          </a:p>
          <a:p>
            <a:pPr marL="45720" indent="0">
              <a:spcBef>
                <a:spcPts val="0"/>
              </a:spcBef>
              <a:buNone/>
            </a:pPr>
            <a:r>
              <a:rPr lang="en-US" sz="1600" dirty="0"/>
              <a:t>&lt;/</a:t>
            </a:r>
            <a:r>
              <a:rPr lang="en-US" sz="1600" dirty="0" err="1"/>
              <a:t>asp:LoginView</a:t>
            </a:r>
            <a:r>
              <a:rPr lang="en-US" sz="1600" dirty="0"/>
              <a:t>&gt;</a:t>
            </a:r>
          </a:p>
        </p:txBody>
      </p:sp>
    </p:spTree>
    <p:extLst>
      <p:ext uri="{BB962C8B-B14F-4D97-AF65-F5344CB8AC3E}">
        <p14:creationId xmlns:p14="http://schemas.microsoft.com/office/powerpoint/2010/main" val="33339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Important terminology you’ll encounter when dealing with security</a:t>
            </a:r>
          </a:p>
          <a:p>
            <a:r>
              <a:rPr lang="en-US" dirty="0"/>
              <a:t>The ASP.NET application services that drive the security model of ASP.NET</a:t>
            </a:r>
          </a:p>
          <a:p>
            <a:r>
              <a:rPr lang="en-US" dirty="0"/>
              <a:t>How you can let users sign up for an account for your site</a:t>
            </a:r>
          </a:p>
          <a:p>
            <a:r>
              <a:rPr lang="en-US" dirty="0"/>
              <a:t>How users can reset their passwords or request new ones</a:t>
            </a:r>
          </a:p>
          <a:p>
            <a:r>
              <a:rPr lang="en-US" dirty="0"/>
              <a:t>How you can manage the users and roles in your database at development time</a:t>
            </a:r>
          </a:p>
          <a:p>
            <a:r>
              <a:rPr lang="en-US" dirty="0"/>
              <a:t>How you can present different content to different users based on their access rights in the system</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CreateUserWizard</a:t>
            </a:r>
            <a:r>
              <a:rPr lang="en-US" dirty="0"/>
              <a:t> Control</a:t>
            </a:r>
          </a:p>
        </p:txBody>
      </p:sp>
      <p:sp>
        <p:nvSpPr>
          <p:cNvPr id="3" name="Content Placeholder 2"/>
          <p:cNvSpPr>
            <a:spLocks noGrp="1"/>
          </p:cNvSpPr>
          <p:nvPr>
            <p:ph idx="1"/>
          </p:nvPr>
        </p:nvSpPr>
        <p:spPr/>
        <p:txBody>
          <a:bodyPr/>
          <a:lstStyle/>
          <a:p>
            <a:r>
              <a:rPr lang="en-US" dirty="0"/>
              <a:t>Helps  create a user through the respective provider.</a:t>
            </a:r>
          </a:p>
          <a:p>
            <a:r>
              <a:rPr lang="en-US" dirty="0"/>
              <a:t>Has properties that can change the Text properties, such as </a:t>
            </a:r>
            <a:r>
              <a:rPr lang="en-US" dirty="0" err="1"/>
              <a:t>CancelButtonText</a:t>
            </a:r>
            <a:r>
              <a:rPr lang="en-US" dirty="0"/>
              <a:t>, </a:t>
            </a:r>
            <a:r>
              <a:rPr lang="en-US" dirty="0" err="1"/>
              <a:t>CompleteSucessText</a:t>
            </a:r>
            <a:r>
              <a:rPr lang="en-US" dirty="0"/>
              <a:t>, </a:t>
            </a:r>
            <a:r>
              <a:rPr lang="en-US" dirty="0" err="1"/>
              <a:t>UserNameLabelText</a:t>
            </a:r>
            <a:r>
              <a:rPr lang="en-US" dirty="0"/>
              <a:t> and </a:t>
            </a:r>
            <a:r>
              <a:rPr lang="en-US" dirty="0" err="1"/>
              <a:t>CreateUserButtonText</a:t>
            </a:r>
            <a:r>
              <a:rPr lang="en-US" dirty="0"/>
              <a:t>.</a:t>
            </a:r>
          </a:p>
          <a:p>
            <a:endParaRPr lang="en-US" dirty="0"/>
          </a:p>
        </p:txBody>
      </p:sp>
      <p:pic>
        <p:nvPicPr>
          <p:cNvPr id="4" name="Picture 3"/>
          <p:cNvPicPr>
            <a:picLocks noChangeAspect="1"/>
          </p:cNvPicPr>
          <p:nvPr/>
        </p:nvPicPr>
        <p:blipFill>
          <a:blip r:embed="rId2"/>
          <a:stretch>
            <a:fillRect/>
          </a:stretch>
        </p:blipFill>
        <p:spPr>
          <a:xfrm>
            <a:off x="1065212" y="3429000"/>
            <a:ext cx="8339260" cy="2276522"/>
          </a:xfrm>
          <a:prstGeom prst="rect">
            <a:avLst/>
          </a:prstGeom>
        </p:spPr>
      </p:pic>
    </p:spTree>
    <p:extLst>
      <p:ext uri="{BB962C8B-B14F-4D97-AF65-F5344CB8AC3E}">
        <p14:creationId xmlns:p14="http://schemas.microsoft.com/office/powerpoint/2010/main" val="347459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CreateUserWizard</a:t>
            </a:r>
            <a:r>
              <a:rPr lang="en-US" dirty="0"/>
              <a:t> Control</a:t>
            </a:r>
          </a:p>
        </p:txBody>
      </p:sp>
      <p:sp>
        <p:nvSpPr>
          <p:cNvPr id="3" name="Content Placeholder 2"/>
          <p:cNvSpPr>
            <a:spLocks noGrp="1"/>
          </p:cNvSpPr>
          <p:nvPr>
            <p:ph idx="1"/>
          </p:nvPr>
        </p:nvSpPr>
        <p:spPr/>
        <p:txBody>
          <a:bodyPr/>
          <a:lstStyle/>
          <a:p>
            <a:r>
              <a:rPr lang="en-US" dirty="0"/>
              <a:t>Other properties</a:t>
            </a:r>
          </a:p>
        </p:txBody>
      </p:sp>
      <p:pic>
        <p:nvPicPr>
          <p:cNvPr id="4" name="Picture 3"/>
          <p:cNvPicPr>
            <a:picLocks noChangeAspect="1"/>
          </p:cNvPicPr>
          <p:nvPr/>
        </p:nvPicPr>
        <p:blipFill>
          <a:blip r:embed="rId2"/>
          <a:stretch>
            <a:fillRect/>
          </a:stretch>
        </p:blipFill>
        <p:spPr>
          <a:xfrm>
            <a:off x="1217612" y="2590800"/>
            <a:ext cx="8105945" cy="2273713"/>
          </a:xfrm>
          <a:prstGeom prst="rect">
            <a:avLst/>
          </a:prstGeom>
        </p:spPr>
      </p:pic>
    </p:spTree>
    <p:extLst>
      <p:ext uri="{BB962C8B-B14F-4D97-AF65-F5344CB8AC3E}">
        <p14:creationId xmlns:p14="http://schemas.microsoft.com/office/powerpoint/2010/main" val="17613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PasswordRecovery</a:t>
            </a:r>
            <a:r>
              <a:rPr lang="en-US" dirty="0"/>
              <a:t> Control</a:t>
            </a:r>
          </a:p>
        </p:txBody>
      </p:sp>
      <p:sp>
        <p:nvSpPr>
          <p:cNvPr id="3" name="Content Placeholder 2"/>
          <p:cNvSpPr>
            <a:spLocks noGrp="1"/>
          </p:cNvSpPr>
          <p:nvPr>
            <p:ph idx="1"/>
          </p:nvPr>
        </p:nvSpPr>
        <p:spPr/>
        <p:txBody>
          <a:bodyPr/>
          <a:lstStyle/>
          <a:p>
            <a:r>
              <a:rPr lang="en-US" dirty="0"/>
              <a:t>Enables users to retrieve their existing passwords or gets a new auto-generated password to be sent to the email address for the user.</a:t>
            </a:r>
          </a:p>
          <a:p>
            <a:r>
              <a:rPr lang="en-US" dirty="0"/>
              <a:t>Properties:</a:t>
            </a:r>
          </a:p>
          <a:p>
            <a:pPr lvl="1"/>
            <a:r>
              <a:rPr lang="en-US" dirty="0" err="1"/>
              <a:t>GeneralFailureText</a:t>
            </a:r>
            <a:r>
              <a:rPr lang="en-US" dirty="0"/>
              <a:t>:  Shows when password cannot be recovered.</a:t>
            </a:r>
          </a:p>
          <a:p>
            <a:pPr lvl="1"/>
            <a:r>
              <a:rPr lang="en-US" dirty="0" err="1"/>
              <a:t>SuccessText</a:t>
            </a:r>
            <a:r>
              <a:rPr lang="en-US" dirty="0"/>
              <a:t>: Shows when password is received.</a:t>
            </a:r>
          </a:p>
          <a:p>
            <a:pPr lvl="1"/>
            <a:r>
              <a:rPr lang="en-US" dirty="0" err="1"/>
              <a:t>ButtonType</a:t>
            </a:r>
            <a:r>
              <a:rPr lang="en-US" dirty="0"/>
              <a:t>, </a:t>
            </a:r>
            <a:r>
              <a:rPr lang="en-US" dirty="0" err="1"/>
              <a:t>ButtonText</a:t>
            </a:r>
            <a:r>
              <a:rPr lang="en-US" dirty="0"/>
              <a:t>, </a:t>
            </a:r>
            <a:r>
              <a:rPr lang="en-US" dirty="0" err="1"/>
              <a:t>ButtonImageUrl:Change</a:t>
            </a:r>
            <a:r>
              <a:rPr lang="en-US" dirty="0"/>
              <a:t> the look and behavior of the action buttons of the control.</a:t>
            </a:r>
          </a:p>
          <a:p>
            <a:pPr lvl="1"/>
            <a:r>
              <a:rPr lang="en-US" dirty="0" err="1"/>
              <a:t>SuccessPageUrl</a:t>
            </a:r>
            <a:r>
              <a:rPr lang="en-US" dirty="0"/>
              <a:t>:  Goes to another site if the recovery succeeds.</a:t>
            </a:r>
          </a:p>
          <a:p>
            <a:pPr lvl="1"/>
            <a:endParaRPr lang="en-US" dirty="0"/>
          </a:p>
        </p:txBody>
      </p:sp>
      <p:pic>
        <p:nvPicPr>
          <p:cNvPr id="4" name="Picture 3"/>
          <p:cNvPicPr>
            <a:picLocks noChangeAspect="1"/>
          </p:cNvPicPr>
          <p:nvPr/>
        </p:nvPicPr>
        <p:blipFill>
          <a:blip r:embed="rId2"/>
          <a:stretch>
            <a:fillRect/>
          </a:stretch>
        </p:blipFill>
        <p:spPr>
          <a:xfrm>
            <a:off x="3732212" y="4868293"/>
            <a:ext cx="3276600" cy="1121655"/>
          </a:xfrm>
          <a:prstGeom prst="rect">
            <a:avLst/>
          </a:prstGeom>
        </p:spPr>
      </p:pic>
    </p:spTree>
    <p:extLst>
      <p:ext uri="{BB962C8B-B14F-4D97-AF65-F5344CB8AC3E}">
        <p14:creationId xmlns:p14="http://schemas.microsoft.com/office/powerpoint/2010/main" val="19781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ChangePassword</a:t>
            </a:r>
            <a:r>
              <a:rPr lang="en-US" dirty="0"/>
              <a:t> Control</a:t>
            </a:r>
          </a:p>
        </p:txBody>
      </p:sp>
      <p:sp>
        <p:nvSpPr>
          <p:cNvPr id="3" name="Content Placeholder 2"/>
          <p:cNvSpPr>
            <a:spLocks noGrp="1"/>
          </p:cNvSpPr>
          <p:nvPr>
            <p:ph idx="1"/>
          </p:nvPr>
        </p:nvSpPr>
        <p:spPr/>
        <p:txBody>
          <a:bodyPr/>
          <a:lstStyle/>
          <a:p>
            <a:r>
              <a:rPr lang="en-US" dirty="0"/>
              <a:t>Enables logged in and existing users to change their password.</a:t>
            </a:r>
          </a:p>
          <a:p>
            <a:endParaRPr lang="en-US" dirty="0"/>
          </a:p>
          <a:p>
            <a:pPr marL="45720" indent="0">
              <a:spcBef>
                <a:spcPts val="0"/>
              </a:spcBef>
              <a:buNone/>
            </a:pPr>
            <a:r>
              <a:rPr lang="en-US" sz="1600" dirty="0"/>
              <a:t>&lt;</a:t>
            </a:r>
            <a:r>
              <a:rPr lang="en-US" sz="1600" dirty="0" err="1"/>
              <a:t>asp:Content</a:t>
            </a:r>
            <a:r>
              <a:rPr lang="en-US" sz="1600" dirty="0"/>
              <a:t> ID="Content2" </a:t>
            </a:r>
            <a:r>
              <a:rPr lang="en-US" sz="1600" dirty="0" err="1"/>
              <a:t>ContentPlaceHolderID</a:t>
            </a:r>
            <a:r>
              <a:rPr lang="en-US" sz="1600" dirty="0"/>
              <a:t>="</a:t>
            </a:r>
            <a:r>
              <a:rPr lang="en-US" sz="1600" dirty="0" err="1"/>
              <a:t>cpMainContent</a:t>
            </a:r>
            <a:r>
              <a:rPr lang="en-US" sz="1600" dirty="0"/>
              <a:t>" </a:t>
            </a:r>
            <a:r>
              <a:rPr lang="en-US" sz="1600" dirty="0" err="1"/>
              <a:t>runat</a:t>
            </a:r>
            <a:r>
              <a:rPr lang="en-US" sz="1600" dirty="0"/>
              <a:t>="Server"&gt;</a:t>
            </a:r>
          </a:p>
          <a:p>
            <a:pPr marL="45720" indent="0">
              <a:spcBef>
                <a:spcPts val="0"/>
              </a:spcBef>
              <a:buNone/>
            </a:pPr>
            <a:r>
              <a:rPr lang="en-US" sz="1600" b="1" dirty="0"/>
              <a:t>&lt;h1&gt;My Profile&lt;/h1&gt;</a:t>
            </a:r>
          </a:p>
          <a:p>
            <a:pPr marL="45720" indent="0">
              <a:spcBef>
                <a:spcPts val="0"/>
              </a:spcBef>
              <a:buNone/>
            </a:pPr>
            <a:r>
              <a:rPr lang="en-US" sz="1600" b="1" dirty="0"/>
              <a:t>&lt;p&gt;The My Profile page allows you to make changes to your personal profile.</a:t>
            </a:r>
          </a:p>
          <a:p>
            <a:pPr marL="45720" indent="0">
              <a:spcBef>
                <a:spcPts val="0"/>
              </a:spcBef>
              <a:buNone/>
            </a:pPr>
            <a:r>
              <a:rPr lang="en-US" sz="1600" b="1" dirty="0"/>
              <a:t>For now, all you can do is change your password below.&lt;/p&gt;</a:t>
            </a:r>
          </a:p>
          <a:p>
            <a:pPr marL="45720" indent="0">
              <a:spcBef>
                <a:spcPts val="0"/>
              </a:spcBef>
              <a:buNone/>
            </a:pPr>
            <a:r>
              <a:rPr lang="en-US" sz="1600" b="1" dirty="0"/>
              <a:t>&lt;</a:t>
            </a:r>
            <a:r>
              <a:rPr lang="en-US" sz="1600" b="1" dirty="0" err="1"/>
              <a:t>asp:ChangePassword</a:t>
            </a:r>
            <a:r>
              <a:rPr lang="en-US" sz="1600" b="1" dirty="0"/>
              <a:t> ID="ChangePassword1" </a:t>
            </a:r>
            <a:r>
              <a:rPr lang="en-US" sz="1600" b="1" dirty="0" err="1"/>
              <a:t>runat</a:t>
            </a:r>
            <a:r>
              <a:rPr lang="en-US" sz="1600" b="1" dirty="0"/>
              <a:t>="server"&gt;&lt;/</a:t>
            </a:r>
            <a:r>
              <a:rPr lang="en-US" sz="1600" b="1" dirty="0" err="1"/>
              <a:t>asp:ChangePassword</a:t>
            </a:r>
            <a:r>
              <a:rPr lang="en-US" sz="1600" b="1" dirty="0"/>
              <a:t>&gt;</a:t>
            </a:r>
            <a:endParaRPr lang="en-US" sz="1600" dirty="0"/>
          </a:p>
          <a:p>
            <a:endParaRPr lang="en-US" dirty="0"/>
          </a:p>
        </p:txBody>
      </p:sp>
      <p:pic>
        <p:nvPicPr>
          <p:cNvPr id="4" name="Picture 3"/>
          <p:cNvPicPr>
            <a:picLocks noChangeAspect="1"/>
          </p:cNvPicPr>
          <p:nvPr/>
        </p:nvPicPr>
        <p:blipFill>
          <a:blip r:embed="rId2"/>
          <a:stretch>
            <a:fillRect/>
          </a:stretch>
        </p:blipFill>
        <p:spPr>
          <a:xfrm>
            <a:off x="1979612" y="4018200"/>
            <a:ext cx="6184944" cy="2001600"/>
          </a:xfrm>
          <a:prstGeom prst="rect">
            <a:avLst/>
          </a:prstGeom>
        </p:spPr>
      </p:pic>
    </p:spTree>
    <p:extLst>
      <p:ext uri="{BB962C8B-B14F-4D97-AF65-F5344CB8AC3E}">
        <p14:creationId xmlns:p14="http://schemas.microsoft.com/office/powerpoint/2010/main" val="37269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a password</a:t>
            </a:r>
          </a:p>
        </p:txBody>
      </p:sp>
      <p:sp>
        <p:nvSpPr>
          <p:cNvPr id="3" name="Content Placeholder 2"/>
          <p:cNvSpPr>
            <a:spLocks noGrp="1"/>
          </p:cNvSpPr>
          <p:nvPr>
            <p:ph idx="1"/>
          </p:nvPr>
        </p:nvSpPr>
        <p:spPr/>
        <p:txBody>
          <a:bodyPr>
            <a:normAutofit/>
          </a:bodyPr>
          <a:lstStyle/>
          <a:p>
            <a:r>
              <a:rPr lang="en-US" dirty="0"/>
              <a:t>By default, your passwords are stored in a </a:t>
            </a:r>
            <a:r>
              <a:rPr lang="en-US" i="1" dirty="0"/>
              <a:t>hashed </a:t>
            </a:r>
            <a:r>
              <a:rPr lang="en-US" dirty="0"/>
              <a:t>format in the database, which means they cannot be retrieved. Hashing is an irreversible process that creates a unique fingerprint of your data. </a:t>
            </a:r>
          </a:p>
          <a:p>
            <a:r>
              <a:rPr lang="en-US" dirty="0"/>
              <a:t>When you log in, the password you enter is also hashed and then the two hashes are compared to see if you are allowed to enter. </a:t>
            </a:r>
          </a:p>
          <a:p>
            <a:r>
              <a:rPr lang="en-US" dirty="0"/>
              <a:t>Because the original password cannot be retrieved, the </a:t>
            </a:r>
            <a:r>
              <a:rPr lang="en-US" dirty="0" err="1"/>
              <a:t>PasswordRecovery</a:t>
            </a:r>
            <a:r>
              <a:rPr lang="en-US" dirty="0"/>
              <a:t> control generates a new password for you. It then sends this password to the e-mail address that is associated with the username you entered.</a:t>
            </a:r>
          </a:p>
        </p:txBody>
      </p:sp>
    </p:spTree>
    <p:extLst>
      <p:ext uri="{BB962C8B-B14F-4D97-AF65-F5344CB8AC3E}">
        <p14:creationId xmlns:p14="http://schemas.microsoft.com/office/powerpoint/2010/main" val="27445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Security of your Web App</a:t>
            </a:r>
          </a:p>
        </p:txBody>
      </p:sp>
      <p:sp>
        <p:nvSpPr>
          <p:cNvPr id="3" name="Content Placeholder 2"/>
          <p:cNvSpPr>
            <a:spLocks noGrp="1"/>
          </p:cNvSpPr>
          <p:nvPr>
            <p:ph idx="1"/>
          </p:nvPr>
        </p:nvSpPr>
        <p:spPr/>
        <p:txBody>
          <a:bodyPr>
            <a:normAutofit/>
          </a:bodyPr>
          <a:lstStyle/>
          <a:p>
            <a:r>
              <a:rPr lang="en-US" dirty="0"/>
              <a:t>Inside the </a:t>
            </a:r>
            <a:r>
              <a:rPr lang="en-US" dirty="0" err="1"/>
              <a:t>web.config</a:t>
            </a:r>
            <a:r>
              <a:rPr lang="en-US" dirty="0"/>
              <a:t>, you can change the attributes of your membership provider.</a:t>
            </a:r>
          </a:p>
          <a:p>
            <a:endParaRPr lang="en-US" dirty="0"/>
          </a:p>
          <a:p>
            <a:pPr marL="45720" indent="0">
              <a:spcBef>
                <a:spcPts val="0"/>
              </a:spcBef>
              <a:buNone/>
            </a:pPr>
            <a:r>
              <a:rPr lang="en-US" sz="1400" dirty="0"/>
              <a:t>&lt;membership </a:t>
            </a:r>
            <a:r>
              <a:rPr lang="en-US" sz="1400" dirty="0" err="1"/>
              <a:t>defaultProvider</a:t>
            </a:r>
            <a:r>
              <a:rPr lang="en-US" sz="1400" dirty="0"/>
              <a:t>="</a:t>
            </a:r>
            <a:r>
              <a:rPr lang="en-US" sz="1400" dirty="0" err="1"/>
              <a:t>DefaultMembershipProvider</a:t>
            </a:r>
            <a:r>
              <a:rPr lang="en-US" sz="1400" dirty="0"/>
              <a:t>"&gt;</a:t>
            </a:r>
          </a:p>
          <a:p>
            <a:pPr marL="45720" indent="0">
              <a:spcBef>
                <a:spcPts val="0"/>
              </a:spcBef>
              <a:buNone/>
            </a:pPr>
            <a:r>
              <a:rPr lang="en-US" sz="1400" dirty="0"/>
              <a:t>  &lt;providers&gt;</a:t>
            </a:r>
          </a:p>
          <a:p>
            <a:pPr marL="45720" indent="0">
              <a:spcBef>
                <a:spcPts val="0"/>
              </a:spcBef>
              <a:buNone/>
            </a:pPr>
            <a:r>
              <a:rPr lang="en-US" sz="1400" dirty="0"/>
              <a:t>	&lt;add name="</a:t>
            </a:r>
            <a:r>
              <a:rPr lang="en-US" sz="1400" dirty="0" err="1"/>
              <a:t>DefaultMembershipProvider</a:t>
            </a:r>
            <a:r>
              <a:rPr lang="en-US" sz="1400" dirty="0"/>
              <a:t>"</a:t>
            </a:r>
          </a:p>
          <a:p>
            <a:pPr marL="45720" indent="0">
              <a:spcBef>
                <a:spcPts val="0"/>
              </a:spcBef>
              <a:buNone/>
            </a:pPr>
            <a:r>
              <a:rPr lang="en-US" sz="1400" dirty="0"/>
              <a:t>	type="</a:t>
            </a:r>
            <a:r>
              <a:rPr lang="en-US" sz="1400" dirty="0" err="1"/>
              <a:t>System.Web.Providers.DefaultMembershipProvider</a:t>
            </a:r>
            <a:r>
              <a:rPr lang="en-US" sz="1400" dirty="0"/>
              <a:t>,</a:t>
            </a:r>
          </a:p>
          <a:p>
            <a:pPr marL="45720" indent="0">
              <a:spcBef>
                <a:spcPts val="0"/>
              </a:spcBef>
              <a:buNone/>
            </a:pPr>
            <a:r>
              <a:rPr lang="en-US" sz="1400" dirty="0"/>
              <a:t>	</a:t>
            </a:r>
            <a:r>
              <a:rPr lang="en-US" sz="1400" dirty="0" err="1"/>
              <a:t>System.Web.Providers</a:t>
            </a:r>
            <a:r>
              <a:rPr lang="en-US" sz="1400" dirty="0"/>
              <a:t>, Version=2.0.0.0, Culture=neutral,</a:t>
            </a:r>
          </a:p>
          <a:p>
            <a:pPr marL="45720" indent="0">
              <a:spcBef>
                <a:spcPts val="0"/>
              </a:spcBef>
              <a:buNone/>
            </a:pPr>
            <a:r>
              <a:rPr lang="en-US" sz="1400" dirty="0"/>
              <a:t>	</a:t>
            </a:r>
            <a:r>
              <a:rPr lang="en-US" sz="1400" dirty="0" err="1"/>
              <a:t>PublicKeyToken</a:t>
            </a:r>
            <a:r>
              <a:rPr lang="en-US" sz="1400" dirty="0"/>
              <a:t>=31bf3856ad364e35"</a:t>
            </a:r>
          </a:p>
          <a:p>
            <a:pPr marL="45720" indent="0">
              <a:spcBef>
                <a:spcPts val="0"/>
              </a:spcBef>
              <a:buNone/>
            </a:pPr>
            <a:r>
              <a:rPr lang="en-US" sz="1400" dirty="0"/>
              <a:t>	</a:t>
            </a:r>
            <a:r>
              <a:rPr lang="en-US" sz="1400" dirty="0" err="1"/>
              <a:t>connectionStringName</a:t>
            </a:r>
            <a:r>
              <a:rPr lang="en-US" sz="1400" dirty="0"/>
              <a:t>="PlanetWroxConnectionString1"</a:t>
            </a:r>
          </a:p>
          <a:p>
            <a:pPr marL="45720" indent="0">
              <a:spcBef>
                <a:spcPts val="0"/>
              </a:spcBef>
              <a:buNone/>
            </a:pPr>
            <a:r>
              <a:rPr lang="en-US" sz="1400" dirty="0"/>
              <a:t>	</a:t>
            </a:r>
            <a:r>
              <a:rPr lang="en-US" sz="1400" dirty="0" err="1"/>
              <a:t>enablePasswordRetrieval</a:t>
            </a:r>
            <a:r>
              <a:rPr lang="en-US" sz="1400" dirty="0"/>
              <a:t>="false" </a:t>
            </a:r>
            <a:r>
              <a:rPr lang="en-US" sz="1400" dirty="0" err="1"/>
              <a:t>enablePasswordReset</a:t>
            </a:r>
            <a:r>
              <a:rPr lang="en-US" sz="1400" dirty="0"/>
              <a:t>="true"</a:t>
            </a:r>
          </a:p>
          <a:p>
            <a:pPr marL="45720" indent="0">
              <a:spcBef>
                <a:spcPts val="0"/>
              </a:spcBef>
              <a:buNone/>
            </a:pPr>
            <a:r>
              <a:rPr lang="en-US" sz="1400" dirty="0"/>
              <a:t>	</a:t>
            </a:r>
            <a:r>
              <a:rPr lang="en-US" sz="1400" dirty="0" err="1"/>
              <a:t>requiresQuestionAndAnswer</a:t>
            </a:r>
            <a:r>
              <a:rPr lang="en-US" sz="1400" dirty="0"/>
              <a:t>="false" </a:t>
            </a:r>
            <a:r>
              <a:rPr lang="en-US" sz="1400" dirty="0" err="1"/>
              <a:t>requiresUniqueEmail</a:t>
            </a:r>
            <a:r>
              <a:rPr lang="en-US" sz="1400" dirty="0"/>
              <a:t>="false"</a:t>
            </a:r>
          </a:p>
          <a:p>
            <a:pPr marL="45720" indent="0">
              <a:spcBef>
                <a:spcPts val="0"/>
              </a:spcBef>
              <a:buNone/>
            </a:pPr>
            <a:r>
              <a:rPr lang="en-US" sz="1400" dirty="0"/>
              <a:t>	</a:t>
            </a:r>
            <a:r>
              <a:rPr lang="en-US" sz="1400" dirty="0" err="1"/>
              <a:t>maxInvalidPasswordAttempts</a:t>
            </a:r>
            <a:r>
              <a:rPr lang="en-US" sz="1400" dirty="0"/>
              <a:t>="5" </a:t>
            </a:r>
            <a:r>
              <a:rPr lang="en-US" sz="1400" dirty="0" err="1"/>
              <a:t>minRequiredPasswordLength</a:t>
            </a:r>
            <a:r>
              <a:rPr lang="en-US" sz="1400" dirty="0"/>
              <a:t>="6"</a:t>
            </a:r>
          </a:p>
          <a:p>
            <a:pPr marL="45720" indent="0">
              <a:spcBef>
                <a:spcPts val="0"/>
              </a:spcBef>
              <a:buNone/>
            </a:pPr>
            <a:r>
              <a:rPr lang="en-US" sz="1500" dirty="0"/>
              <a:t>	minRequiredNonalphanumericCharacters="0" </a:t>
            </a:r>
            <a:r>
              <a:rPr lang="en-US" sz="1500" dirty="0" err="1"/>
              <a:t>passwordAttemptWindow</a:t>
            </a:r>
            <a:r>
              <a:rPr lang="en-US" sz="1500" dirty="0"/>
              <a:t>="10“</a:t>
            </a:r>
          </a:p>
          <a:p>
            <a:pPr marL="45720" indent="0">
              <a:spcBef>
                <a:spcPts val="0"/>
              </a:spcBef>
              <a:buNone/>
            </a:pPr>
            <a:r>
              <a:rPr lang="en-US" sz="1500" dirty="0"/>
              <a:t>	applicationName="/"</a:t>
            </a:r>
          </a:p>
          <a:p>
            <a:pPr marL="45720" indent="0">
              <a:spcBef>
                <a:spcPts val="0"/>
              </a:spcBef>
              <a:buNone/>
            </a:pPr>
            <a:r>
              <a:rPr lang="en-US" sz="1500" dirty="0"/>
              <a:t>/&gt;</a:t>
            </a:r>
          </a:p>
          <a:p>
            <a:pPr marL="45720" indent="0">
              <a:spcBef>
                <a:spcPts val="0"/>
              </a:spcBef>
              <a:buNone/>
            </a:pPr>
            <a:r>
              <a:rPr lang="en-US" sz="1500" dirty="0"/>
              <a:t>  &lt;/providers&gt;</a:t>
            </a:r>
          </a:p>
          <a:p>
            <a:pPr marL="45720" indent="0">
              <a:spcBef>
                <a:spcPts val="0"/>
              </a:spcBef>
              <a:buNone/>
            </a:pPr>
            <a:r>
              <a:rPr lang="en-US" sz="1500" dirty="0"/>
              <a:t>&lt;/membership&gt;</a:t>
            </a:r>
          </a:p>
        </p:txBody>
      </p:sp>
    </p:spTree>
    <p:extLst>
      <p:ext uri="{BB962C8B-B14F-4D97-AF65-F5344CB8AC3E}">
        <p14:creationId xmlns:p14="http://schemas.microsoft.com/office/powerpoint/2010/main" val="31044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Security of your Web App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2012" y="1752600"/>
            <a:ext cx="6407407" cy="4578472"/>
          </a:xfrm>
          <a:prstGeom prst="rect">
            <a:avLst/>
          </a:prstGeom>
        </p:spPr>
      </p:pic>
    </p:spTree>
    <p:extLst>
      <p:ext uri="{BB962C8B-B14F-4D97-AF65-F5344CB8AC3E}">
        <p14:creationId xmlns:p14="http://schemas.microsoft.com/office/powerpoint/2010/main" val="201538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Security of your Web App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1412" y="1632408"/>
            <a:ext cx="8163094" cy="3375657"/>
          </a:xfrm>
          <a:prstGeom prst="rect">
            <a:avLst/>
          </a:prstGeom>
        </p:spPr>
      </p:pic>
    </p:spTree>
    <p:extLst>
      <p:ext uri="{BB962C8B-B14F-4D97-AF65-F5344CB8AC3E}">
        <p14:creationId xmlns:p14="http://schemas.microsoft.com/office/powerpoint/2010/main" val="4468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Security of your Web App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7613" y="1895395"/>
            <a:ext cx="8159918" cy="3811645"/>
          </a:xfrm>
          <a:prstGeom prst="rect">
            <a:avLst/>
          </a:prstGeom>
        </p:spPr>
      </p:pic>
    </p:spTree>
    <p:extLst>
      <p:ext uri="{BB962C8B-B14F-4D97-AF65-F5344CB8AC3E}">
        <p14:creationId xmlns:p14="http://schemas.microsoft.com/office/powerpoint/2010/main" val="42232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the Security of your Web App</a:t>
            </a:r>
          </a:p>
        </p:txBody>
      </p:sp>
      <p:sp>
        <p:nvSpPr>
          <p:cNvPr id="3" name="Content Placeholder 2"/>
          <p:cNvSpPr>
            <a:spLocks noGrp="1"/>
          </p:cNvSpPr>
          <p:nvPr>
            <p:ph idx="1"/>
          </p:nvPr>
        </p:nvSpPr>
        <p:spPr/>
        <p:txBody>
          <a:bodyPr/>
          <a:lstStyle/>
          <a:p>
            <a:r>
              <a:rPr lang="en-US" dirty="0"/>
              <a:t>The </a:t>
            </a:r>
            <a:r>
              <a:rPr lang="en-US" dirty="0" err="1"/>
              <a:t>CreateUserWizard</a:t>
            </a:r>
            <a:r>
              <a:rPr lang="en-US" dirty="0"/>
              <a:t> uses the configured Membership provider under the hood to validate the data and create the user. </a:t>
            </a:r>
          </a:p>
          <a:p>
            <a:r>
              <a:rPr lang="en-US" dirty="0"/>
              <a:t>The provider in turn consults the </a:t>
            </a:r>
            <a:r>
              <a:rPr lang="en-US" dirty="0" err="1"/>
              <a:t>Web.config</a:t>
            </a:r>
            <a:r>
              <a:rPr lang="en-US" dirty="0"/>
              <a:t> file for the configuration information such as the minimum password length. </a:t>
            </a:r>
          </a:p>
          <a:p>
            <a:r>
              <a:rPr lang="en-US" dirty="0"/>
              <a:t>When you try to create the user, the provider enforces the rules set in </a:t>
            </a:r>
            <a:r>
              <a:rPr lang="en-US" dirty="0" err="1"/>
              <a:t>Web.config</a:t>
            </a:r>
            <a:r>
              <a:rPr lang="en-US" dirty="0"/>
              <a:t> and cancels the user creation process as soon as one of the rules is not fulfilled.</a:t>
            </a:r>
          </a:p>
        </p:txBody>
      </p:sp>
    </p:spTree>
    <p:extLst>
      <p:ext uri="{BB962C8B-B14F-4D97-AF65-F5344CB8AC3E}">
        <p14:creationId xmlns:p14="http://schemas.microsoft.com/office/powerpoint/2010/main" val="8944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p:txBody>
          <a:bodyPr>
            <a:normAutofit lnSpcReduction="10000"/>
          </a:bodyPr>
          <a:lstStyle/>
          <a:p>
            <a:r>
              <a:rPr lang="en-US" dirty="0"/>
              <a:t>Security aims to answer the following:</a:t>
            </a:r>
          </a:p>
          <a:p>
            <a:pPr lvl="1"/>
            <a:r>
              <a:rPr lang="en-US" dirty="0"/>
              <a:t>Identity: Who are you?</a:t>
            </a:r>
          </a:p>
          <a:p>
            <a:pPr lvl="1"/>
            <a:r>
              <a:rPr lang="en-US" dirty="0"/>
              <a:t>Authentication: How can you prove who you are?</a:t>
            </a:r>
          </a:p>
          <a:p>
            <a:pPr lvl="1"/>
            <a:r>
              <a:rPr lang="en-US" dirty="0"/>
              <a:t>Authorization: What are you allowed to do here?</a:t>
            </a:r>
          </a:p>
          <a:p>
            <a:pPr lvl="2"/>
            <a:r>
              <a:rPr lang="en-US" dirty="0"/>
              <a:t>Permissions: based on the username and roles.</a:t>
            </a:r>
          </a:p>
          <a:p>
            <a:pPr lvl="2"/>
            <a:r>
              <a:rPr lang="en-US" dirty="0"/>
              <a:t>Authorization rules:  rules for a resource that the user is trying to access</a:t>
            </a:r>
          </a:p>
          <a:p>
            <a:r>
              <a:rPr lang="en-US" dirty="0"/>
              <a:t>ASP.NET 4.5.1 contains the following application services to implement security:</a:t>
            </a:r>
          </a:p>
          <a:p>
            <a:pPr lvl="1"/>
            <a:r>
              <a:rPr lang="en-US" b="1" dirty="0"/>
              <a:t>Membership </a:t>
            </a:r>
            <a:r>
              <a:rPr lang="en-US" dirty="0"/>
              <a:t>— Enables you to manage and work with user accounts in your system.</a:t>
            </a:r>
          </a:p>
          <a:p>
            <a:pPr lvl="1"/>
            <a:r>
              <a:rPr lang="en-US" b="1" dirty="0"/>
              <a:t>Roles </a:t>
            </a:r>
            <a:r>
              <a:rPr lang="en-US" dirty="0"/>
              <a:t>— Enables you to manage the roles to which your users can be assigned.</a:t>
            </a:r>
          </a:p>
          <a:p>
            <a:pPr lvl="1"/>
            <a:r>
              <a:rPr lang="en-US" b="1" dirty="0"/>
              <a:t>Profile </a:t>
            </a:r>
            <a:r>
              <a:rPr lang="en-US" dirty="0"/>
              <a:t>— Enables you to store user-specific data in a back-end database.</a:t>
            </a:r>
          </a:p>
          <a:p>
            <a:endParaRPr lang="en-US" dirty="0"/>
          </a:p>
        </p:txBody>
      </p:sp>
    </p:spTree>
    <p:extLst>
      <p:ext uri="{BB962C8B-B14F-4D97-AF65-F5344CB8AC3E}">
        <p14:creationId xmlns:p14="http://schemas.microsoft.com/office/powerpoint/2010/main" val="55783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Manager</a:t>
            </a:r>
          </a:p>
        </p:txBody>
      </p:sp>
      <p:sp>
        <p:nvSpPr>
          <p:cNvPr id="3" name="Content Placeholder 2"/>
          <p:cNvSpPr>
            <a:spLocks noGrp="1"/>
          </p:cNvSpPr>
          <p:nvPr>
            <p:ph idx="1"/>
          </p:nvPr>
        </p:nvSpPr>
        <p:spPr>
          <a:xfrm>
            <a:off x="1065212" y="1828800"/>
            <a:ext cx="8686801" cy="4176074"/>
          </a:xfrm>
        </p:spPr>
        <p:txBody>
          <a:bodyPr>
            <a:normAutofit lnSpcReduction="10000"/>
          </a:bodyPr>
          <a:lstStyle/>
          <a:p>
            <a:r>
              <a:rPr lang="en-US" dirty="0"/>
              <a:t>The Role Manager is available to manager security through Roles.</a:t>
            </a:r>
          </a:p>
          <a:p>
            <a:r>
              <a:rPr lang="en-US" dirty="0"/>
              <a:t>Roles is a functional grouping of the users so that you can apply security rights to the role instead of the user.</a:t>
            </a:r>
          </a:p>
          <a:p>
            <a:r>
              <a:rPr lang="en-US" dirty="0"/>
              <a:t>Role Management has to be enabled through the </a:t>
            </a:r>
            <a:r>
              <a:rPr lang="en-US" dirty="0" err="1"/>
              <a:t>DefaultRoleProvider</a:t>
            </a:r>
            <a:r>
              <a:rPr lang="en-US" dirty="0"/>
              <a:t>.</a:t>
            </a:r>
          </a:p>
          <a:p>
            <a:endParaRPr lang="en-US" dirty="0"/>
          </a:p>
          <a:p>
            <a:pPr marL="45720" indent="0">
              <a:spcBef>
                <a:spcPts val="0"/>
              </a:spcBef>
              <a:buNone/>
            </a:pPr>
            <a:r>
              <a:rPr lang="en-US" sz="1500" dirty="0"/>
              <a:t>&lt;</a:t>
            </a:r>
            <a:r>
              <a:rPr lang="en-US" sz="1500" dirty="0" err="1"/>
              <a:t>roleManager</a:t>
            </a:r>
            <a:r>
              <a:rPr lang="en-US" sz="1500" dirty="0"/>
              <a:t> </a:t>
            </a:r>
            <a:r>
              <a:rPr lang="en-US" sz="1500" dirty="0" err="1"/>
              <a:t>defaultProvider</a:t>
            </a:r>
            <a:r>
              <a:rPr lang="en-US" sz="1500" dirty="0"/>
              <a:t>="</a:t>
            </a:r>
            <a:r>
              <a:rPr lang="en-US" sz="1500" dirty="0" err="1"/>
              <a:t>DefaultRoleProvider</a:t>
            </a:r>
            <a:r>
              <a:rPr lang="en-US" sz="1500" dirty="0"/>
              <a:t>"&gt;</a:t>
            </a:r>
          </a:p>
          <a:p>
            <a:pPr marL="45720" indent="0">
              <a:spcBef>
                <a:spcPts val="0"/>
              </a:spcBef>
              <a:buNone/>
            </a:pPr>
            <a:r>
              <a:rPr lang="en-US" sz="1500" dirty="0"/>
              <a:t>  &lt;providers&gt;</a:t>
            </a:r>
          </a:p>
          <a:p>
            <a:pPr marL="45720" indent="0">
              <a:spcBef>
                <a:spcPts val="0"/>
              </a:spcBef>
              <a:buNone/>
            </a:pPr>
            <a:r>
              <a:rPr lang="en-US" sz="1500" dirty="0"/>
              <a:t>    &lt;add name="</a:t>
            </a:r>
            <a:r>
              <a:rPr lang="en-US" sz="1500" dirty="0" err="1"/>
              <a:t>DefaultRoleProvider</a:t>
            </a:r>
            <a:r>
              <a:rPr lang="en-US" sz="1500" dirty="0"/>
              <a:t>"</a:t>
            </a:r>
          </a:p>
          <a:p>
            <a:pPr marL="45720" indent="0">
              <a:spcBef>
                <a:spcPts val="0"/>
              </a:spcBef>
              <a:buNone/>
            </a:pPr>
            <a:r>
              <a:rPr lang="en-US" sz="1500" dirty="0"/>
              <a:t>    type="</a:t>
            </a:r>
            <a:r>
              <a:rPr lang="en-US" sz="1500" dirty="0" err="1"/>
              <a:t>System.Web.Providers.DefaultRoleProvider</a:t>
            </a:r>
            <a:r>
              <a:rPr lang="en-US" sz="1500" dirty="0"/>
              <a:t>, </a:t>
            </a:r>
            <a:r>
              <a:rPr lang="en-US" sz="1500" dirty="0" err="1"/>
              <a:t>System.Web.Providers</a:t>
            </a:r>
            <a:r>
              <a:rPr lang="en-US" sz="1500" dirty="0"/>
              <a:t>,</a:t>
            </a:r>
          </a:p>
          <a:p>
            <a:pPr marL="45720" indent="0">
              <a:spcBef>
                <a:spcPts val="0"/>
              </a:spcBef>
              <a:buNone/>
            </a:pPr>
            <a:r>
              <a:rPr lang="en-US" sz="1500" dirty="0"/>
              <a:t>    Version=2.0.0.0, Culture=neutral, </a:t>
            </a:r>
            <a:r>
              <a:rPr lang="en-US" sz="1500" dirty="0" err="1"/>
              <a:t>PublicKeyToken</a:t>
            </a:r>
            <a:r>
              <a:rPr lang="en-US" sz="1500" dirty="0"/>
              <a:t>=31bf3856ad364e35"</a:t>
            </a:r>
          </a:p>
          <a:p>
            <a:pPr marL="45720" indent="0">
              <a:spcBef>
                <a:spcPts val="0"/>
              </a:spcBef>
              <a:buNone/>
            </a:pPr>
            <a:r>
              <a:rPr lang="en-US" sz="1500" dirty="0"/>
              <a:t>    </a:t>
            </a:r>
            <a:r>
              <a:rPr lang="en-US" sz="1500" dirty="0" err="1"/>
              <a:t>connectionStringName</a:t>
            </a:r>
            <a:r>
              <a:rPr lang="en-US" sz="1500" dirty="0"/>
              <a:t>="PlanetWroxConnectionString1"</a:t>
            </a:r>
          </a:p>
          <a:p>
            <a:pPr marL="45720" indent="0">
              <a:spcBef>
                <a:spcPts val="0"/>
              </a:spcBef>
              <a:buNone/>
            </a:pPr>
            <a:r>
              <a:rPr lang="en-US" sz="1500" dirty="0"/>
              <a:t>    applicationName="/"</a:t>
            </a:r>
          </a:p>
          <a:p>
            <a:pPr marL="45720" indent="0">
              <a:spcBef>
                <a:spcPts val="0"/>
              </a:spcBef>
              <a:buNone/>
            </a:pPr>
            <a:r>
              <a:rPr lang="en-US" sz="1500" dirty="0"/>
              <a:t>    /&gt;</a:t>
            </a:r>
          </a:p>
          <a:p>
            <a:pPr marL="45720" indent="0">
              <a:spcBef>
                <a:spcPts val="0"/>
              </a:spcBef>
              <a:buNone/>
            </a:pPr>
            <a:r>
              <a:rPr lang="en-US" sz="1500" dirty="0"/>
              <a:t>  &lt;/providers&gt;</a:t>
            </a:r>
          </a:p>
          <a:p>
            <a:pPr marL="45720" indent="0">
              <a:spcBef>
                <a:spcPts val="0"/>
              </a:spcBef>
              <a:buNone/>
            </a:pPr>
            <a:r>
              <a:rPr lang="en-US" sz="1500" dirty="0"/>
              <a:t>&lt;/</a:t>
            </a:r>
            <a:r>
              <a:rPr lang="en-US" sz="1500" dirty="0" err="1"/>
              <a:t>roleManager</a:t>
            </a:r>
            <a:r>
              <a:rPr lang="en-US" sz="1500" dirty="0"/>
              <a:t>&gt;</a:t>
            </a:r>
          </a:p>
        </p:txBody>
      </p:sp>
    </p:spTree>
    <p:extLst>
      <p:ext uri="{BB962C8B-B14F-4D97-AF65-F5344CB8AC3E}">
        <p14:creationId xmlns:p14="http://schemas.microsoft.com/office/powerpoint/2010/main" val="22913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Manager</a:t>
            </a:r>
          </a:p>
        </p:txBody>
      </p:sp>
      <p:sp>
        <p:nvSpPr>
          <p:cNvPr id="3" name="Content Placeholder 2"/>
          <p:cNvSpPr>
            <a:spLocks noGrp="1"/>
          </p:cNvSpPr>
          <p:nvPr>
            <p:ph idx="1"/>
          </p:nvPr>
        </p:nvSpPr>
        <p:spPr/>
        <p:txBody>
          <a:bodyPr>
            <a:normAutofit/>
          </a:bodyPr>
          <a:lstStyle/>
          <a:p>
            <a:r>
              <a:rPr lang="en-US" dirty="0"/>
              <a:t>The Role Manager is not enabled by default, and to enable it, you need to add an enabled="true“ attribute to the &lt;</a:t>
            </a:r>
            <a:r>
              <a:rPr lang="en-US" dirty="0" err="1"/>
              <a:t>roleManager</a:t>
            </a:r>
            <a:r>
              <a:rPr lang="en-US" dirty="0"/>
              <a:t> /&gt; element.</a:t>
            </a:r>
          </a:p>
          <a:p>
            <a:r>
              <a:rPr lang="en-US" dirty="0"/>
              <a:t>With the Membership and Role Manager providers configured and the database created, it’s time to manage the users and roles in your system. You have a few ways to accomplish that:</a:t>
            </a:r>
          </a:p>
          <a:p>
            <a:pPr lvl="1"/>
            <a:r>
              <a:rPr lang="en-US" dirty="0"/>
              <a:t>Using the Web Site Administration Tool, generally referred to as the WSAT</a:t>
            </a:r>
          </a:p>
          <a:p>
            <a:pPr lvl="1"/>
            <a:r>
              <a:rPr lang="en-US" dirty="0"/>
              <a:t>Using IIS (the Windows web server) on recent Windows editions (you see more about this in Chapter 19)</a:t>
            </a:r>
          </a:p>
          <a:p>
            <a:pPr lvl="1"/>
            <a:r>
              <a:rPr lang="en-US" dirty="0"/>
              <a:t>Programmatically, using the Role Manager API (application programming interface)</a:t>
            </a:r>
          </a:p>
        </p:txBody>
      </p:sp>
    </p:spTree>
    <p:extLst>
      <p:ext uri="{BB962C8B-B14F-4D97-AF65-F5344CB8AC3E}">
        <p14:creationId xmlns:p14="http://schemas.microsoft.com/office/powerpoint/2010/main" val="11640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with WSAT</a:t>
            </a:r>
          </a:p>
        </p:txBody>
      </p:sp>
      <p:sp>
        <p:nvSpPr>
          <p:cNvPr id="3" name="Content Placeholder 2"/>
          <p:cNvSpPr>
            <a:spLocks noGrp="1"/>
          </p:cNvSpPr>
          <p:nvPr>
            <p:ph idx="1"/>
          </p:nvPr>
        </p:nvSpPr>
        <p:spPr/>
        <p:txBody>
          <a:bodyPr>
            <a:normAutofit/>
          </a:bodyPr>
          <a:lstStyle/>
          <a:p>
            <a:r>
              <a:rPr lang="en-US" dirty="0"/>
              <a:t>The Web Site Administration Tool is used for the following tasks:</a:t>
            </a:r>
          </a:p>
          <a:p>
            <a:pPr lvl="1"/>
            <a:r>
              <a:rPr lang="en-US" dirty="0"/>
              <a:t>Managing users</a:t>
            </a:r>
          </a:p>
          <a:p>
            <a:pPr lvl="1"/>
            <a:r>
              <a:rPr lang="en-US" dirty="0"/>
              <a:t>Managing roles</a:t>
            </a:r>
          </a:p>
          <a:p>
            <a:pPr lvl="1"/>
            <a:r>
              <a:rPr lang="en-US" dirty="0"/>
              <a:t>Managing access rules — for example, to determine what user can access which files and folders</a:t>
            </a:r>
          </a:p>
          <a:p>
            <a:pPr lvl="1"/>
            <a:r>
              <a:rPr lang="en-US" dirty="0"/>
              <a:t>Configuring application, mail, and debug settings</a:t>
            </a:r>
          </a:p>
          <a:p>
            <a:pPr lvl="1"/>
            <a:r>
              <a:rPr lang="en-US" dirty="0"/>
              <a:t>Taking the site offline so users can’t request any pages and get a friendly error message instead</a:t>
            </a:r>
          </a:p>
          <a:p>
            <a:r>
              <a:rPr lang="en-US" dirty="0"/>
              <a:t>It is only available from your local machine to initially setup users, but its not usable for a production environment.</a:t>
            </a:r>
          </a:p>
        </p:txBody>
      </p:sp>
    </p:spTree>
    <p:extLst>
      <p:ext uri="{BB962C8B-B14F-4D97-AF65-F5344CB8AC3E}">
        <p14:creationId xmlns:p14="http://schemas.microsoft.com/office/powerpoint/2010/main" val="13154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with WSAT</a:t>
            </a:r>
          </a:p>
        </p:txBody>
      </p:sp>
      <p:sp>
        <p:nvSpPr>
          <p:cNvPr id="3" name="Content Placeholder 2"/>
          <p:cNvSpPr>
            <a:spLocks noGrp="1"/>
          </p:cNvSpPr>
          <p:nvPr>
            <p:ph idx="1"/>
          </p:nvPr>
        </p:nvSpPr>
        <p:spPr/>
        <p:txBody>
          <a:bodyPr/>
          <a:lstStyle/>
          <a:p>
            <a:r>
              <a:rPr lang="en-US" dirty="0"/>
              <a:t>The WSAT:</a:t>
            </a:r>
          </a:p>
          <a:p>
            <a:endParaRPr lang="en-US" dirty="0"/>
          </a:p>
        </p:txBody>
      </p:sp>
      <p:pic>
        <p:nvPicPr>
          <p:cNvPr id="4" name="Picture 3"/>
          <p:cNvPicPr>
            <a:picLocks noChangeAspect="1"/>
          </p:cNvPicPr>
          <p:nvPr/>
        </p:nvPicPr>
        <p:blipFill>
          <a:blip r:embed="rId2"/>
          <a:stretch>
            <a:fillRect/>
          </a:stretch>
        </p:blipFill>
        <p:spPr>
          <a:xfrm>
            <a:off x="1446212" y="2364525"/>
            <a:ext cx="7603965" cy="3646634"/>
          </a:xfrm>
          <a:prstGeom prst="rect">
            <a:avLst/>
          </a:prstGeom>
        </p:spPr>
      </p:pic>
    </p:spTree>
    <p:extLst>
      <p:ext uri="{BB962C8B-B14F-4D97-AF65-F5344CB8AC3E}">
        <p14:creationId xmlns:p14="http://schemas.microsoft.com/office/powerpoint/2010/main" val="23532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Users with WSAT</a:t>
            </a:r>
          </a:p>
        </p:txBody>
      </p:sp>
      <p:sp>
        <p:nvSpPr>
          <p:cNvPr id="3" name="Content Placeholder 2"/>
          <p:cNvSpPr>
            <a:spLocks noGrp="1"/>
          </p:cNvSpPr>
          <p:nvPr>
            <p:ph idx="1"/>
          </p:nvPr>
        </p:nvSpPr>
        <p:spPr/>
        <p:txBody>
          <a:bodyPr/>
          <a:lstStyle/>
          <a:p>
            <a:r>
              <a:rPr lang="en-US" dirty="0"/>
              <a:t>Managing Users, Roles and Access Rules</a:t>
            </a:r>
          </a:p>
        </p:txBody>
      </p:sp>
      <p:pic>
        <p:nvPicPr>
          <p:cNvPr id="4" name="Picture 3"/>
          <p:cNvPicPr>
            <a:picLocks noChangeAspect="1"/>
          </p:cNvPicPr>
          <p:nvPr/>
        </p:nvPicPr>
        <p:blipFill>
          <a:blip r:embed="rId2"/>
          <a:stretch>
            <a:fillRect/>
          </a:stretch>
        </p:blipFill>
        <p:spPr>
          <a:xfrm>
            <a:off x="1903412" y="2362200"/>
            <a:ext cx="6589779" cy="3808867"/>
          </a:xfrm>
          <a:prstGeom prst="rect">
            <a:avLst/>
          </a:prstGeom>
        </p:spPr>
      </p:pic>
    </p:spTree>
    <p:extLst>
      <p:ext uri="{BB962C8B-B14F-4D97-AF65-F5344CB8AC3E}">
        <p14:creationId xmlns:p14="http://schemas.microsoft.com/office/powerpoint/2010/main" val="26584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Web Applications to Work with Roles</a:t>
            </a:r>
          </a:p>
        </p:txBody>
      </p:sp>
      <p:sp>
        <p:nvSpPr>
          <p:cNvPr id="3" name="Content Placeholder 2"/>
          <p:cNvSpPr>
            <a:spLocks noGrp="1"/>
          </p:cNvSpPr>
          <p:nvPr>
            <p:ph idx="1"/>
          </p:nvPr>
        </p:nvSpPr>
        <p:spPr/>
        <p:txBody>
          <a:bodyPr>
            <a:normAutofit/>
          </a:bodyPr>
          <a:lstStyle/>
          <a:p>
            <a:r>
              <a:rPr lang="en-US" dirty="0"/>
              <a:t>The Access Rules allow you to configure the users or roles that have (or do not) have access to folders or files.</a:t>
            </a:r>
          </a:p>
          <a:p>
            <a:r>
              <a:rPr lang="en-US" dirty="0"/>
              <a:t>The security settings are stored in </a:t>
            </a:r>
            <a:r>
              <a:rPr lang="en-US" dirty="0" err="1"/>
              <a:t>web.config</a:t>
            </a:r>
            <a:r>
              <a:rPr lang="en-US" dirty="0"/>
              <a:t>.</a:t>
            </a:r>
          </a:p>
          <a:p>
            <a:r>
              <a:rPr lang="en-US" dirty="0"/>
              <a:t>For example, limit access to the “Management” folder</a:t>
            </a:r>
          </a:p>
          <a:p>
            <a:endParaRPr lang="en-US" dirty="0"/>
          </a:p>
          <a:p>
            <a:pPr marL="45720" indent="0">
              <a:spcBef>
                <a:spcPts val="0"/>
              </a:spcBef>
              <a:buNone/>
            </a:pPr>
            <a:r>
              <a:rPr lang="en-US" sz="1600" dirty="0"/>
              <a:t>&lt;location path="Management"&gt;</a:t>
            </a:r>
          </a:p>
          <a:p>
            <a:pPr marL="45720" indent="0">
              <a:spcBef>
                <a:spcPts val="0"/>
              </a:spcBef>
              <a:buNone/>
            </a:pPr>
            <a:r>
              <a:rPr lang="en-US" sz="1600" dirty="0"/>
              <a:t>  &lt;</a:t>
            </a:r>
            <a:r>
              <a:rPr lang="en-US" sz="1600" dirty="0" err="1"/>
              <a:t>system.web</a:t>
            </a:r>
            <a:r>
              <a:rPr lang="en-US" sz="1600" dirty="0"/>
              <a:t>&gt;</a:t>
            </a:r>
          </a:p>
          <a:p>
            <a:pPr marL="45720" indent="0">
              <a:spcBef>
                <a:spcPts val="0"/>
              </a:spcBef>
              <a:buNone/>
            </a:pPr>
            <a:r>
              <a:rPr lang="en-US" sz="1600" dirty="0"/>
              <a:t>    &lt;authorization&gt;</a:t>
            </a:r>
          </a:p>
          <a:p>
            <a:pPr marL="45720" indent="0">
              <a:spcBef>
                <a:spcPts val="0"/>
              </a:spcBef>
              <a:buNone/>
            </a:pPr>
            <a:r>
              <a:rPr lang="en-US" sz="1600" dirty="0"/>
              <a:t>      &lt;allow roles="Managers" /&gt;</a:t>
            </a:r>
          </a:p>
          <a:p>
            <a:pPr marL="45720" indent="0">
              <a:spcBef>
                <a:spcPts val="0"/>
              </a:spcBef>
              <a:buNone/>
            </a:pPr>
            <a:r>
              <a:rPr lang="en-US" sz="1600" dirty="0"/>
              <a:t>      &lt;deny users="*" /&gt;</a:t>
            </a:r>
          </a:p>
          <a:p>
            <a:pPr marL="45720" indent="0">
              <a:spcBef>
                <a:spcPts val="0"/>
              </a:spcBef>
              <a:buNone/>
            </a:pPr>
            <a:r>
              <a:rPr lang="en-US" sz="1600" dirty="0"/>
              <a:t>    &lt;/authorization&gt;</a:t>
            </a:r>
          </a:p>
          <a:p>
            <a:pPr marL="45720" indent="0">
              <a:spcBef>
                <a:spcPts val="0"/>
              </a:spcBef>
              <a:buNone/>
            </a:pPr>
            <a:r>
              <a:rPr lang="en-US" sz="1600" dirty="0"/>
              <a:t>  &lt;/</a:t>
            </a:r>
            <a:r>
              <a:rPr lang="en-US" sz="1600" dirty="0" err="1"/>
              <a:t>system.web</a:t>
            </a:r>
            <a:r>
              <a:rPr lang="en-US" sz="1600" dirty="0"/>
              <a:t>&gt;</a:t>
            </a:r>
          </a:p>
          <a:p>
            <a:pPr marL="45720" indent="0">
              <a:spcBef>
                <a:spcPts val="0"/>
              </a:spcBef>
              <a:buNone/>
            </a:pPr>
            <a:r>
              <a:rPr lang="en-US" sz="1600" dirty="0"/>
              <a:t>&lt;/location&gt;</a:t>
            </a:r>
          </a:p>
          <a:p>
            <a:endParaRPr lang="en-US" dirty="0"/>
          </a:p>
        </p:txBody>
      </p:sp>
    </p:spTree>
    <p:extLst>
      <p:ext uri="{BB962C8B-B14F-4D97-AF65-F5344CB8AC3E}">
        <p14:creationId xmlns:p14="http://schemas.microsoft.com/office/powerpoint/2010/main" val="358775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Web Applications to Work with Roles</a:t>
            </a:r>
          </a:p>
        </p:txBody>
      </p:sp>
      <p:sp>
        <p:nvSpPr>
          <p:cNvPr id="3" name="Content Placeholder 2"/>
          <p:cNvSpPr>
            <a:spLocks noGrp="1"/>
          </p:cNvSpPr>
          <p:nvPr>
            <p:ph idx="1"/>
          </p:nvPr>
        </p:nvSpPr>
        <p:spPr/>
        <p:txBody>
          <a:bodyPr>
            <a:normAutofit fontScale="92500" lnSpcReduction="10000"/>
          </a:bodyPr>
          <a:lstStyle/>
          <a:p>
            <a:r>
              <a:rPr lang="en-US" dirty="0"/>
              <a:t>The security model works inside out, it starts by scanning the </a:t>
            </a:r>
            <a:r>
              <a:rPr lang="en-US" dirty="0" err="1"/>
              <a:t>Web.config</a:t>
            </a:r>
            <a:r>
              <a:rPr lang="en-US" dirty="0"/>
              <a:t> file (if present) in the folder that contains the requested page and then works its way up hierarchically to the root. </a:t>
            </a:r>
          </a:p>
          <a:p>
            <a:r>
              <a:rPr lang="en-US" dirty="0"/>
              <a:t>If it doesn’t find the file there or it doesn’t contain settings that block or grant access, it goes up in the folder hierarchy searching for configuration files with authorization elements.</a:t>
            </a:r>
          </a:p>
          <a:p>
            <a:r>
              <a:rPr lang="en-US" dirty="0"/>
              <a:t>The “?” can be used to denote unauthenticated users.</a:t>
            </a:r>
          </a:p>
          <a:p>
            <a:endParaRPr lang="en-US" dirty="0"/>
          </a:p>
          <a:p>
            <a:pPr marL="45720" indent="0">
              <a:spcBef>
                <a:spcPts val="0"/>
              </a:spcBef>
              <a:buNone/>
            </a:pPr>
            <a:r>
              <a:rPr lang="en-US" sz="1700" dirty="0"/>
              <a:t>&lt;location path="Reviews"&gt;</a:t>
            </a:r>
          </a:p>
          <a:p>
            <a:pPr marL="45720" indent="0">
              <a:spcBef>
                <a:spcPts val="0"/>
              </a:spcBef>
              <a:buNone/>
            </a:pPr>
            <a:r>
              <a:rPr lang="en-US" sz="1700" dirty="0"/>
              <a:t>  &lt;</a:t>
            </a:r>
            <a:r>
              <a:rPr lang="en-US" sz="1700" dirty="0" err="1"/>
              <a:t>system.web</a:t>
            </a:r>
            <a:r>
              <a:rPr lang="en-US" sz="1700" dirty="0"/>
              <a:t>&gt;</a:t>
            </a:r>
          </a:p>
          <a:p>
            <a:pPr marL="45720" indent="0">
              <a:spcBef>
                <a:spcPts val="0"/>
              </a:spcBef>
              <a:buNone/>
            </a:pPr>
            <a:r>
              <a:rPr lang="en-US" sz="1700" dirty="0"/>
              <a:t>    &lt;authorization&gt;</a:t>
            </a:r>
          </a:p>
          <a:p>
            <a:pPr marL="45720" indent="0">
              <a:spcBef>
                <a:spcPts val="0"/>
              </a:spcBef>
              <a:buNone/>
            </a:pPr>
            <a:r>
              <a:rPr lang="en-US" sz="1700" dirty="0"/>
              <a:t>      &lt;deny users="?" /&gt;</a:t>
            </a:r>
          </a:p>
          <a:p>
            <a:pPr marL="45720" indent="0">
              <a:spcBef>
                <a:spcPts val="0"/>
              </a:spcBef>
              <a:buNone/>
            </a:pPr>
            <a:r>
              <a:rPr lang="en-US" sz="1700" dirty="0"/>
              <a:t>    &lt;/authorization&gt;</a:t>
            </a:r>
          </a:p>
          <a:p>
            <a:pPr marL="45720" indent="0">
              <a:spcBef>
                <a:spcPts val="0"/>
              </a:spcBef>
              <a:buNone/>
            </a:pPr>
            <a:r>
              <a:rPr lang="en-US" sz="1700" dirty="0"/>
              <a:t>  &lt;/</a:t>
            </a:r>
            <a:r>
              <a:rPr lang="en-US" sz="1700" dirty="0" err="1"/>
              <a:t>system.web</a:t>
            </a:r>
            <a:r>
              <a:rPr lang="en-US" sz="1700" dirty="0"/>
              <a:t>&gt;</a:t>
            </a:r>
          </a:p>
          <a:p>
            <a:pPr marL="45720" indent="0">
              <a:spcBef>
                <a:spcPts val="0"/>
              </a:spcBef>
              <a:buNone/>
            </a:pPr>
            <a:r>
              <a:rPr lang="en-US" sz="1700" dirty="0"/>
              <a:t>&lt;/location&gt;</a:t>
            </a:r>
          </a:p>
        </p:txBody>
      </p:sp>
    </p:spTree>
    <p:extLst>
      <p:ext uri="{BB962C8B-B14F-4D97-AF65-F5344CB8AC3E}">
        <p14:creationId xmlns:p14="http://schemas.microsoft.com/office/powerpoint/2010/main" val="99415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Programmatically Checking Roles</a:t>
            </a:r>
          </a:p>
        </p:txBody>
      </p:sp>
      <p:sp>
        <p:nvSpPr>
          <p:cNvPr id="3" name="Content Placeholder 2"/>
          <p:cNvSpPr>
            <a:spLocks noGrp="1"/>
          </p:cNvSpPr>
          <p:nvPr>
            <p:ph idx="1"/>
          </p:nvPr>
        </p:nvSpPr>
        <p:spPr/>
        <p:txBody>
          <a:bodyPr>
            <a:normAutofit lnSpcReduction="10000"/>
          </a:bodyPr>
          <a:lstStyle/>
          <a:p>
            <a:r>
              <a:rPr lang="en-US" dirty="0" err="1"/>
              <a:t>LoginView</a:t>
            </a:r>
            <a:r>
              <a:rPr lang="en-US" dirty="0"/>
              <a:t> control is used to change the content a user is allowed to see at run time, but sometimes this needs to be done programmatically.</a:t>
            </a:r>
          </a:p>
          <a:p>
            <a:r>
              <a:rPr lang="en-US" dirty="0"/>
              <a:t>You can use </a:t>
            </a:r>
            <a:r>
              <a:rPr lang="en-US" dirty="0" err="1"/>
              <a:t>IsInRole</a:t>
            </a:r>
            <a:r>
              <a:rPr lang="en-US" dirty="0"/>
              <a:t> from the User object</a:t>
            </a:r>
          </a:p>
          <a:p>
            <a:endParaRPr lang="en-US" dirty="0"/>
          </a:p>
          <a:p>
            <a:pPr marL="45720" indent="0">
              <a:spcBef>
                <a:spcPts val="0"/>
              </a:spcBef>
              <a:buNone/>
            </a:pPr>
            <a:r>
              <a:rPr lang="en-US" sz="1400" dirty="0"/>
              <a:t>if (</a:t>
            </a:r>
            <a:r>
              <a:rPr lang="en-US" sz="1400" dirty="0" err="1"/>
              <a:t>User.IsInRole</a:t>
            </a:r>
            <a:r>
              <a:rPr lang="en-US" sz="1400" dirty="0"/>
              <a:t>("Managers"))</a:t>
            </a:r>
          </a:p>
          <a:p>
            <a:pPr marL="45720" indent="0">
              <a:spcBef>
                <a:spcPts val="0"/>
              </a:spcBef>
              <a:buNone/>
            </a:pPr>
            <a:r>
              <a:rPr lang="en-US" sz="1400" dirty="0"/>
              <a:t>{</a:t>
            </a:r>
          </a:p>
          <a:p>
            <a:pPr marL="45720" indent="0">
              <a:spcBef>
                <a:spcPts val="0"/>
              </a:spcBef>
              <a:buNone/>
            </a:pPr>
            <a:r>
              <a:rPr lang="en-US" sz="1400" dirty="0"/>
              <a:t>  // This code runs for Managers only</a:t>
            </a:r>
          </a:p>
          <a:p>
            <a:pPr marL="45720" indent="0">
              <a:spcBef>
                <a:spcPts val="0"/>
              </a:spcBef>
              <a:buNone/>
            </a:pPr>
            <a:r>
              <a:rPr lang="en-US" sz="1400" dirty="0"/>
              <a:t>}</a:t>
            </a:r>
          </a:p>
          <a:p>
            <a:pPr marL="45720" indent="0">
              <a:spcBef>
                <a:spcPts val="0"/>
              </a:spcBef>
              <a:buNone/>
            </a:pPr>
            <a:endParaRPr lang="en-US" sz="1400" dirty="0"/>
          </a:p>
          <a:p>
            <a:pPr>
              <a:spcBef>
                <a:spcPts val="0"/>
              </a:spcBef>
            </a:pPr>
            <a:r>
              <a:rPr lang="en-US" dirty="0"/>
              <a:t>Or you can use the Roles objects.</a:t>
            </a:r>
          </a:p>
          <a:p>
            <a:pPr>
              <a:spcBef>
                <a:spcPts val="0"/>
              </a:spcBef>
            </a:pPr>
            <a:endParaRPr lang="en-US" sz="1400" dirty="0"/>
          </a:p>
          <a:p>
            <a:pPr marL="45720" indent="0">
              <a:spcBef>
                <a:spcPts val="0"/>
              </a:spcBef>
              <a:buNone/>
            </a:pPr>
            <a:r>
              <a:rPr lang="en-US" sz="1400" dirty="0"/>
              <a:t>if (</a:t>
            </a:r>
            <a:r>
              <a:rPr lang="en-US" sz="1400" dirty="0" err="1"/>
              <a:t>Roles.IsUserInRole</a:t>
            </a:r>
            <a:r>
              <a:rPr lang="en-US" sz="1400" dirty="0"/>
              <a:t>("Managers"))</a:t>
            </a:r>
          </a:p>
          <a:p>
            <a:pPr marL="45720" indent="0">
              <a:spcBef>
                <a:spcPts val="0"/>
              </a:spcBef>
              <a:buNone/>
            </a:pPr>
            <a:r>
              <a:rPr lang="en-US" sz="1400" dirty="0"/>
              <a:t>{</a:t>
            </a:r>
          </a:p>
          <a:p>
            <a:pPr marL="45720" indent="0">
              <a:spcBef>
                <a:spcPts val="0"/>
              </a:spcBef>
              <a:buNone/>
            </a:pPr>
            <a:r>
              <a:rPr lang="en-US" sz="1400" dirty="0"/>
              <a:t>// This code runs for Managers only</a:t>
            </a:r>
          </a:p>
          <a:p>
            <a:pPr marL="45720" indent="0">
              <a:spcBef>
                <a:spcPts val="0"/>
              </a:spcBef>
              <a:buNone/>
            </a:pPr>
            <a:r>
              <a:rPr lang="en-US" sz="1400" dirty="0"/>
              <a:t>}</a:t>
            </a:r>
          </a:p>
          <a:p>
            <a:pPr marL="45720" indent="0">
              <a:spcBef>
                <a:spcPts val="0"/>
              </a:spcBef>
              <a:buNone/>
            </a:pPr>
            <a:endParaRPr lang="en-US" sz="1400" dirty="0"/>
          </a:p>
          <a:p>
            <a:pPr>
              <a:spcBef>
                <a:spcPts val="0"/>
              </a:spcBef>
            </a:pPr>
            <a:r>
              <a:rPr lang="en-US" dirty="0"/>
              <a:t>The </a:t>
            </a:r>
            <a:r>
              <a:rPr lang="en-US" dirty="0" err="1"/>
              <a:t>IsUserInRole</a:t>
            </a:r>
            <a:r>
              <a:rPr lang="en-US" dirty="0"/>
              <a:t> method returns a </a:t>
            </a:r>
            <a:r>
              <a:rPr lang="en-US" dirty="0" err="1"/>
              <a:t>boolean</a:t>
            </a:r>
            <a:r>
              <a:rPr lang="en-US" dirty="0"/>
              <a:t> that indicates whether the current user is a manager.</a:t>
            </a:r>
            <a:endParaRPr lang="en-US" sz="1400" dirty="0"/>
          </a:p>
        </p:txBody>
      </p:sp>
    </p:spTree>
    <p:extLst>
      <p:ext uri="{BB962C8B-B14F-4D97-AF65-F5344CB8AC3E}">
        <p14:creationId xmlns:p14="http://schemas.microsoft.com/office/powerpoint/2010/main" val="162129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pPr lvl="1"/>
            <a:r>
              <a:rPr lang="en-US" dirty="0"/>
              <a:t>Learned important terminology you’ll encounter when dealing with security</a:t>
            </a:r>
          </a:p>
          <a:p>
            <a:pPr lvl="1"/>
            <a:r>
              <a:rPr lang="en-US" dirty="0"/>
              <a:t>Learned the ASP.NET application services that drive the security model of ASP.NET</a:t>
            </a:r>
          </a:p>
          <a:p>
            <a:pPr lvl="1"/>
            <a:r>
              <a:rPr lang="en-US" dirty="0"/>
              <a:t>Reviewed how you can let users sign up for an account for your site</a:t>
            </a:r>
          </a:p>
          <a:p>
            <a:pPr lvl="1"/>
            <a:r>
              <a:rPr lang="en-US" dirty="0"/>
              <a:t>Reviewed How users can reset their passwords or request new ones</a:t>
            </a:r>
          </a:p>
          <a:p>
            <a:pPr lvl="1"/>
            <a:r>
              <a:rPr lang="en-US" dirty="0"/>
              <a:t>Learned How you can manage the users and roles in your database at development time</a:t>
            </a:r>
          </a:p>
          <a:p>
            <a:pPr lvl="1"/>
            <a:r>
              <a:rPr lang="en-US" dirty="0"/>
              <a:t>Learned how you can present different content to different users based on their access rights in the system</a:t>
            </a:r>
          </a:p>
          <a:p>
            <a:pPr lvl="1"/>
            <a:endParaRPr lang="en-US" dirty="0"/>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pic>
        <p:nvPicPr>
          <p:cNvPr id="4" name="Content Placeholder 3"/>
          <p:cNvPicPr>
            <a:picLocks noGrp="1" noChangeAspect="1"/>
          </p:cNvPicPr>
          <p:nvPr>
            <p:ph idx="1"/>
          </p:nvPr>
        </p:nvPicPr>
        <p:blipFill>
          <a:blip r:embed="rId2"/>
          <a:stretch>
            <a:fillRect/>
          </a:stretch>
        </p:blipFill>
        <p:spPr>
          <a:xfrm>
            <a:off x="1904917" y="1752600"/>
            <a:ext cx="7007390" cy="4425720"/>
          </a:xfrm>
          <a:prstGeom prst="rect">
            <a:avLst/>
          </a:prstGeom>
        </p:spPr>
      </p:pic>
    </p:spTree>
    <p:extLst>
      <p:ext uri="{BB962C8B-B14F-4D97-AF65-F5344CB8AC3E}">
        <p14:creationId xmlns:p14="http://schemas.microsoft.com/office/powerpoint/2010/main" val="36061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normAutofit/>
          </a:bodyPr>
          <a:lstStyle/>
          <a:p>
            <a:r>
              <a:rPr lang="en-US" dirty="0"/>
              <a:t>For flexibility, services talk to a provider who then talks to the data store.</a:t>
            </a:r>
          </a:p>
          <a:p>
            <a:r>
              <a:rPr lang="en-US" dirty="0"/>
              <a:t>Microsoft released the Universal Providers that work the same as the SQL Server providers, but can be used to target all editions of SQL Server, including SQL Server Compact and SQL Azure.</a:t>
            </a:r>
          </a:p>
          <a:p>
            <a:r>
              <a:rPr lang="en-US" dirty="0"/>
              <a:t>You can change providers through configuration and not code.</a:t>
            </a:r>
          </a:p>
          <a:p>
            <a:r>
              <a:rPr lang="en-US" dirty="0"/>
              <a:t>Each provider needs a data store to operate correctly.</a:t>
            </a:r>
          </a:p>
          <a:p>
            <a:r>
              <a:rPr lang="en-US" dirty="0"/>
              <a:t>Ideally, you don’t deal with these providers directly. Under normal circumstances, the various providers are configured for your website at a central location. </a:t>
            </a:r>
          </a:p>
          <a:p>
            <a:r>
              <a:rPr lang="en-US" dirty="0"/>
              <a:t>ASP.NET built-in login controls access the services directly.</a:t>
            </a:r>
          </a:p>
        </p:txBody>
      </p:sp>
    </p:spTree>
    <p:extLst>
      <p:ext uri="{BB962C8B-B14F-4D97-AF65-F5344CB8AC3E}">
        <p14:creationId xmlns:p14="http://schemas.microsoft.com/office/powerpoint/2010/main" val="185539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lstStyle/>
          <a:p>
            <a:r>
              <a:rPr lang="en-US" dirty="0"/>
              <a:t>If the providers are not installed (you should see System.Web.Providers.dll in you Bin folder), then you can installed them </a:t>
            </a:r>
            <a:r>
              <a:rPr lang="en-US" dirty="0" err="1"/>
              <a:t>directl</a:t>
            </a:r>
            <a:r>
              <a:rPr lang="en-US" dirty="0"/>
              <a:t> from Nu.</a:t>
            </a:r>
          </a:p>
          <a:p>
            <a:pPr lvl="1"/>
            <a:r>
              <a:rPr lang="en-US" dirty="0"/>
              <a:t>Install-Package </a:t>
            </a:r>
            <a:r>
              <a:rPr lang="en-US" dirty="0" err="1"/>
              <a:t>Microsoft.AspNet.Providers</a:t>
            </a:r>
            <a:endParaRPr lang="en-US" dirty="0"/>
          </a:p>
          <a:p>
            <a:r>
              <a:rPr lang="en-US" dirty="0"/>
              <a:t>Drag a Login control into a page.</a:t>
            </a:r>
          </a:p>
          <a:p>
            <a:r>
              <a:rPr lang="en-US" dirty="0"/>
              <a:t>The Login control has the following attributes:</a:t>
            </a:r>
          </a:p>
          <a:p>
            <a:endParaRPr lang="en-US" dirty="0"/>
          </a:p>
        </p:txBody>
      </p:sp>
      <p:pic>
        <p:nvPicPr>
          <p:cNvPr id="4" name="Picture 3"/>
          <p:cNvPicPr>
            <a:picLocks noChangeAspect="1"/>
          </p:cNvPicPr>
          <p:nvPr/>
        </p:nvPicPr>
        <p:blipFill>
          <a:blip r:embed="rId2"/>
          <a:stretch>
            <a:fillRect/>
          </a:stretch>
        </p:blipFill>
        <p:spPr>
          <a:xfrm>
            <a:off x="3351212" y="4114800"/>
            <a:ext cx="3352800" cy="1661907"/>
          </a:xfrm>
          <a:prstGeom prst="rect">
            <a:avLst/>
          </a:prstGeom>
        </p:spPr>
      </p:pic>
    </p:spTree>
    <p:extLst>
      <p:ext uri="{BB962C8B-B14F-4D97-AF65-F5344CB8AC3E}">
        <p14:creationId xmlns:p14="http://schemas.microsoft.com/office/powerpoint/2010/main" val="17291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lstStyle/>
          <a:p>
            <a:r>
              <a:rPr lang="en-US" dirty="0" err="1"/>
              <a:t>DestinationURL</a:t>
            </a:r>
            <a:r>
              <a:rPr lang="en-US" dirty="0"/>
              <a:t>: This is where you will go if authentication is successful.</a:t>
            </a:r>
          </a:p>
          <a:p>
            <a:r>
              <a:rPr lang="en-US" dirty="0" err="1"/>
              <a:t>CreateUserText</a:t>
            </a:r>
            <a:r>
              <a:rPr lang="en-US" dirty="0"/>
              <a:t>:  This is the Text that is shown to the user so that they can create a new account</a:t>
            </a:r>
          </a:p>
          <a:p>
            <a:r>
              <a:rPr lang="en-US" dirty="0" err="1"/>
              <a:t>CreateUserURL</a:t>
            </a:r>
            <a:r>
              <a:rPr lang="en-US" dirty="0"/>
              <a:t>:  The web page where the user will be created if they need to be.</a:t>
            </a:r>
          </a:p>
        </p:txBody>
      </p:sp>
    </p:spTree>
    <p:extLst>
      <p:ext uri="{BB962C8B-B14F-4D97-AF65-F5344CB8AC3E}">
        <p14:creationId xmlns:p14="http://schemas.microsoft.com/office/powerpoint/2010/main" val="80605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normAutofit fontScale="92500" lnSpcReduction="10000"/>
          </a:bodyPr>
          <a:lstStyle/>
          <a:p>
            <a:r>
              <a:rPr lang="en-US" dirty="0"/>
              <a:t>Modify the </a:t>
            </a:r>
            <a:r>
              <a:rPr lang="en-US" dirty="0" err="1"/>
              <a:t>Web.config</a:t>
            </a:r>
            <a:r>
              <a:rPr lang="en-US" dirty="0"/>
              <a:t> to enable Forms authentication</a:t>
            </a:r>
          </a:p>
          <a:p>
            <a:pPr marL="365760" lvl="1" indent="0">
              <a:buNone/>
            </a:pPr>
            <a:r>
              <a:rPr lang="en-US" sz="1600" dirty="0"/>
              <a:t>&lt;</a:t>
            </a:r>
            <a:r>
              <a:rPr lang="en-US" sz="1600" dirty="0" err="1"/>
              <a:t>system.web</a:t>
            </a:r>
            <a:r>
              <a:rPr lang="en-US" sz="1600" dirty="0"/>
              <a:t>&gt;</a:t>
            </a:r>
          </a:p>
          <a:p>
            <a:pPr marL="365760" lvl="1" indent="0">
              <a:buNone/>
            </a:pPr>
            <a:r>
              <a:rPr lang="en-US" sz="1600" b="1" dirty="0"/>
              <a:t>&lt;authentication mode="Forms" /&gt;</a:t>
            </a:r>
          </a:p>
          <a:p>
            <a:pPr marL="365760" lvl="1" indent="0">
              <a:buNone/>
            </a:pPr>
            <a:r>
              <a:rPr lang="en-US" sz="1600" dirty="0"/>
              <a:t>...</a:t>
            </a:r>
          </a:p>
          <a:p>
            <a:pPr marL="365760" lvl="1" indent="0">
              <a:buNone/>
            </a:pPr>
            <a:r>
              <a:rPr lang="en-US" sz="1600" dirty="0"/>
              <a:t>&lt;/</a:t>
            </a:r>
            <a:r>
              <a:rPr lang="en-US" sz="1600" dirty="0" err="1"/>
              <a:t>system.web</a:t>
            </a:r>
            <a:r>
              <a:rPr lang="en-US" sz="1600" dirty="0"/>
              <a:t>&gt;</a:t>
            </a:r>
          </a:p>
          <a:p>
            <a:r>
              <a:rPr lang="en-US" sz="1800" dirty="0"/>
              <a:t>Also, specify the database </a:t>
            </a:r>
            <a:r>
              <a:rPr lang="en-US" sz="1800" dirty="0" err="1"/>
              <a:t>conntection</a:t>
            </a:r>
            <a:r>
              <a:rPr lang="en-US" sz="1800" dirty="0"/>
              <a:t> string to store the provider’s data:</a:t>
            </a:r>
          </a:p>
          <a:p>
            <a:endParaRPr lang="en-US" sz="1800" dirty="0"/>
          </a:p>
          <a:p>
            <a:pPr marL="45720" indent="0">
              <a:spcBef>
                <a:spcPts val="0"/>
              </a:spcBef>
              <a:buNone/>
            </a:pPr>
            <a:r>
              <a:rPr lang="en-US" sz="1500" dirty="0"/>
              <a:t>&lt;membership </a:t>
            </a:r>
            <a:r>
              <a:rPr lang="en-US" sz="1500" dirty="0" err="1"/>
              <a:t>defaultProvider</a:t>
            </a:r>
            <a:r>
              <a:rPr lang="en-US" sz="1500" dirty="0"/>
              <a:t>="</a:t>
            </a:r>
            <a:r>
              <a:rPr lang="en-US" sz="1500" dirty="0" err="1"/>
              <a:t>DefaultMembershipProvider</a:t>
            </a:r>
            <a:r>
              <a:rPr lang="en-US" sz="1500" dirty="0"/>
              <a:t>"&gt;</a:t>
            </a:r>
          </a:p>
          <a:p>
            <a:pPr marL="45720" indent="0">
              <a:spcBef>
                <a:spcPts val="0"/>
              </a:spcBef>
              <a:buNone/>
            </a:pPr>
            <a:r>
              <a:rPr lang="en-US" sz="1500" dirty="0"/>
              <a:t>&lt;providers&gt;</a:t>
            </a:r>
          </a:p>
          <a:p>
            <a:pPr marL="45720" indent="0">
              <a:spcBef>
                <a:spcPts val="0"/>
              </a:spcBef>
              <a:buNone/>
            </a:pPr>
            <a:r>
              <a:rPr lang="en-US" sz="1500" dirty="0"/>
              <a:t>&lt;add name="</a:t>
            </a:r>
            <a:r>
              <a:rPr lang="en-US" sz="1500" dirty="0" err="1"/>
              <a:t>DefaultMembershipProvider</a:t>
            </a:r>
            <a:r>
              <a:rPr lang="en-US" sz="1500" dirty="0"/>
              <a:t>"</a:t>
            </a:r>
          </a:p>
          <a:p>
            <a:pPr marL="45720" indent="0">
              <a:spcBef>
                <a:spcPts val="0"/>
              </a:spcBef>
              <a:buNone/>
            </a:pPr>
            <a:r>
              <a:rPr lang="en-US" sz="1500" dirty="0"/>
              <a:t>... Other attributes here</a:t>
            </a:r>
          </a:p>
          <a:p>
            <a:pPr marL="45720" indent="0">
              <a:spcBef>
                <a:spcPts val="0"/>
              </a:spcBef>
              <a:buNone/>
            </a:pPr>
            <a:r>
              <a:rPr lang="en-US" sz="1500" b="1" dirty="0" err="1"/>
              <a:t>connectionStringName</a:t>
            </a:r>
            <a:r>
              <a:rPr lang="en-US" sz="1500" b="1" dirty="0"/>
              <a:t>="PlanetWroxConnectionString1"</a:t>
            </a:r>
          </a:p>
          <a:p>
            <a:pPr marL="45720" indent="0">
              <a:spcBef>
                <a:spcPts val="0"/>
              </a:spcBef>
              <a:buNone/>
            </a:pPr>
            <a:r>
              <a:rPr lang="en-US" sz="1500" dirty="0" err="1"/>
              <a:t>enablePasswordRetrieval</a:t>
            </a:r>
            <a:r>
              <a:rPr lang="en-US" sz="1500" dirty="0"/>
              <a:t>="false" </a:t>
            </a:r>
            <a:r>
              <a:rPr lang="en-US" sz="1500" dirty="0" err="1"/>
              <a:t>enablePasswordReset</a:t>
            </a:r>
            <a:r>
              <a:rPr lang="en-US" sz="1500" dirty="0"/>
              <a:t>="true"</a:t>
            </a:r>
          </a:p>
          <a:p>
            <a:pPr marL="45720" indent="0">
              <a:spcBef>
                <a:spcPts val="0"/>
              </a:spcBef>
              <a:buNone/>
            </a:pPr>
            <a:r>
              <a:rPr lang="en-US" sz="1500" dirty="0"/>
              <a:t>.. Other attributes here</a:t>
            </a:r>
          </a:p>
          <a:p>
            <a:pPr marL="45720" indent="0">
              <a:spcBef>
                <a:spcPts val="0"/>
              </a:spcBef>
              <a:buNone/>
            </a:pPr>
            <a:r>
              <a:rPr lang="en-US" sz="1500" dirty="0"/>
              <a:t>/&gt;</a:t>
            </a:r>
          </a:p>
          <a:p>
            <a:pPr marL="45720" indent="0">
              <a:spcBef>
                <a:spcPts val="0"/>
              </a:spcBef>
              <a:buNone/>
            </a:pPr>
            <a:r>
              <a:rPr lang="en-US" sz="1500" dirty="0"/>
              <a:t>&lt;/providers&gt;</a:t>
            </a:r>
          </a:p>
          <a:p>
            <a:pPr marL="45720" indent="0">
              <a:spcBef>
                <a:spcPts val="0"/>
              </a:spcBef>
              <a:buNone/>
            </a:pPr>
            <a:r>
              <a:rPr lang="en-US" sz="1500" dirty="0"/>
              <a:t>&lt;/membership&gt;</a:t>
            </a:r>
          </a:p>
          <a:p>
            <a:endParaRPr lang="en-US" dirty="0"/>
          </a:p>
        </p:txBody>
      </p:sp>
    </p:spTree>
    <p:extLst>
      <p:ext uri="{BB962C8B-B14F-4D97-AF65-F5344CB8AC3E}">
        <p14:creationId xmlns:p14="http://schemas.microsoft.com/office/powerpoint/2010/main" val="42401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ASP.NET Security</a:t>
            </a:r>
          </a:p>
        </p:txBody>
      </p:sp>
      <p:sp>
        <p:nvSpPr>
          <p:cNvPr id="3" name="Content Placeholder 2"/>
          <p:cNvSpPr>
            <a:spLocks noGrp="1"/>
          </p:cNvSpPr>
          <p:nvPr>
            <p:ph idx="1"/>
          </p:nvPr>
        </p:nvSpPr>
        <p:spPr/>
        <p:txBody>
          <a:bodyPr/>
          <a:lstStyle/>
          <a:p>
            <a:r>
              <a:rPr lang="en-US" dirty="0"/>
              <a:t>The Login Control is now configured to operate:</a:t>
            </a:r>
          </a:p>
          <a:p>
            <a:endParaRPr lang="en-US" dirty="0"/>
          </a:p>
        </p:txBody>
      </p:sp>
      <p:pic>
        <p:nvPicPr>
          <p:cNvPr id="4" name="Picture 3"/>
          <p:cNvPicPr>
            <a:picLocks noChangeAspect="1"/>
          </p:cNvPicPr>
          <p:nvPr/>
        </p:nvPicPr>
        <p:blipFill>
          <a:blip r:embed="rId2"/>
          <a:stretch>
            <a:fillRect/>
          </a:stretch>
        </p:blipFill>
        <p:spPr>
          <a:xfrm>
            <a:off x="2055812" y="2743200"/>
            <a:ext cx="7171204" cy="2743200"/>
          </a:xfrm>
          <a:prstGeom prst="rect">
            <a:avLst/>
          </a:prstGeom>
        </p:spPr>
      </p:pic>
    </p:spTree>
    <p:extLst>
      <p:ext uri="{BB962C8B-B14F-4D97-AF65-F5344CB8AC3E}">
        <p14:creationId xmlns:p14="http://schemas.microsoft.com/office/powerpoint/2010/main" val="9435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2237</Words>
  <Application>Microsoft Office PowerPoint</Application>
  <PresentationFormat>Custom</PresentationFormat>
  <Paragraphs>274</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Franklin Gothic Medium</vt:lpstr>
      <vt:lpstr>Business Contrast 16x9</vt:lpstr>
      <vt:lpstr>Chapter 16</vt:lpstr>
      <vt:lpstr>Objectives</vt:lpstr>
      <vt:lpstr>Security</vt:lpstr>
      <vt:lpstr>ASP.NET Security</vt:lpstr>
      <vt:lpstr>ASP.NET Security</vt:lpstr>
      <vt:lpstr>ASP.NET Security</vt:lpstr>
      <vt:lpstr>ASP.NET Security</vt:lpstr>
      <vt:lpstr>ASP.NET Security</vt:lpstr>
      <vt:lpstr>ASP.NET Security</vt:lpstr>
      <vt:lpstr>ASP.NET Security</vt:lpstr>
      <vt:lpstr>ASP.NET Security</vt:lpstr>
      <vt:lpstr>The Login Controls</vt:lpstr>
      <vt:lpstr>Login Control</vt:lpstr>
      <vt:lpstr>Login Control</vt:lpstr>
      <vt:lpstr>Login Control</vt:lpstr>
      <vt:lpstr>LoginView Control</vt:lpstr>
      <vt:lpstr>LoginView Control</vt:lpstr>
      <vt:lpstr>LoginStatus Control</vt:lpstr>
      <vt:lpstr>LoginName Control</vt:lpstr>
      <vt:lpstr>CreateUserWizard Control</vt:lpstr>
      <vt:lpstr>CreateUserWizard Control</vt:lpstr>
      <vt:lpstr>PasswordRecovery Control</vt:lpstr>
      <vt:lpstr>ChangePassword Control</vt:lpstr>
      <vt:lpstr>Changing a password</vt:lpstr>
      <vt:lpstr>Configuring the Security of your Web App</vt:lpstr>
      <vt:lpstr>Configuring the Security of your Web App</vt:lpstr>
      <vt:lpstr>Configuring the Security of your Web App</vt:lpstr>
      <vt:lpstr>Configuring the Security of your Web App</vt:lpstr>
      <vt:lpstr>Configuring the Security of your Web App</vt:lpstr>
      <vt:lpstr>Role Manager</vt:lpstr>
      <vt:lpstr>Role Manager</vt:lpstr>
      <vt:lpstr>Managing Users with WSAT</vt:lpstr>
      <vt:lpstr>Managing Users with WSAT</vt:lpstr>
      <vt:lpstr>Managing Users with WSAT</vt:lpstr>
      <vt:lpstr>Configuring Web Applications to Work with Roles</vt:lpstr>
      <vt:lpstr>Configuring Web Applications to Work with Roles</vt:lpstr>
      <vt:lpstr>Programmatically Checking Roles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2016-07-27T17:25:19Z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