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7"/>
  </p:notesMasterIdLst>
  <p:handoutMasterIdLst>
    <p:handoutMasterId r:id="rId38"/>
  </p:handoutMasterIdLst>
  <p:sldIdLst>
    <p:sldId id="256" r:id="rId3"/>
    <p:sldId id="275"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6" r:id="rId22"/>
    <p:sldId id="317" r:id="rId23"/>
    <p:sldId id="311" r:id="rId24"/>
    <p:sldId id="318" r:id="rId25"/>
    <p:sldId id="312" r:id="rId26"/>
    <p:sldId id="319" r:id="rId27"/>
    <p:sldId id="313" r:id="rId28"/>
    <p:sldId id="320" r:id="rId29"/>
    <p:sldId id="314" r:id="rId30"/>
    <p:sldId id="321" r:id="rId31"/>
    <p:sldId id="315" r:id="rId32"/>
    <p:sldId id="322" r:id="rId33"/>
    <p:sldId id="323" r:id="rId34"/>
    <p:sldId id="324" r:id="rId35"/>
    <p:sldId id="293" r:id="rId3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15F0AC-8527-430F-8FB7-123C53A0022F}">
          <p14:sldIdLst>
            <p14:sldId id="256"/>
            <p14:sldId id="275"/>
            <p14:sldId id="294"/>
            <p14:sldId id="295"/>
            <p14:sldId id="296"/>
            <p14:sldId id="297"/>
            <p14:sldId id="298"/>
            <p14:sldId id="299"/>
            <p14:sldId id="300"/>
            <p14:sldId id="301"/>
            <p14:sldId id="302"/>
            <p14:sldId id="303"/>
            <p14:sldId id="304"/>
            <p14:sldId id="305"/>
            <p14:sldId id="306"/>
            <p14:sldId id="307"/>
            <p14:sldId id="308"/>
            <p14:sldId id="309"/>
            <p14:sldId id="310"/>
            <p14:sldId id="316"/>
            <p14:sldId id="317"/>
            <p14:sldId id="311"/>
            <p14:sldId id="318"/>
            <p14:sldId id="312"/>
            <p14:sldId id="319"/>
            <p14:sldId id="313"/>
            <p14:sldId id="320"/>
            <p14:sldId id="314"/>
            <p14:sldId id="321"/>
            <p14:sldId id="315"/>
            <p14:sldId id="322"/>
            <p14:sldId id="323"/>
            <p14:sldId id="324"/>
            <p14:sldId id="293"/>
          </p14:sldIdLst>
        </p14:section>
        <p14:section name="Untitled Section" id="{8B94D570-594C-4802-9522-E99493A7EFBB}">
          <p14:sldIdLst/>
        </p14:section>
      </p14:sectionLst>
    </p:ex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howGuides="1">
      <p:cViewPr varScale="1">
        <p:scale>
          <a:sx n="86" d="100"/>
          <a:sy n="86" d="100"/>
        </p:scale>
        <p:origin x="562" y="53"/>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6/29/2016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6/29/2016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6/29/2016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6/29/2016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6/29/2016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6/29/2016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6/29/2016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6/29/2016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6/29/2016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6/29/2016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6/29/2016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6/29/2016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6/29/2016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3schools.com/cssref/css_units.as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3</a:t>
            </a:r>
          </a:p>
        </p:txBody>
      </p:sp>
      <p:sp>
        <p:nvSpPr>
          <p:cNvPr id="3" name="Subtitle 2"/>
          <p:cNvSpPr>
            <a:spLocks noGrp="1"/>
          </p:cNvSpPr>
          <p:nvPr>
            <p:ph type="subTitle" idx="1"/>
          </p:nvPr>
        </p:nvSpPr>
        <p:spPr/>
        <p:txBody>
          <a:bodyPr/>
          <a:lstStyle/>
          <a:p>
            <a:r>
              <a:rPr lang="en-US" dirty="0"/>
              <a:t>Designing Your Web Pages</a:t>
            </a:r>
          </a:p>
          <a:p>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a:t>
            </a:r>
          </a:p>
        </p:txBody>
      </p:sp>
      <p:sp>
        <p:nvSpPr>
          <p:cNvPr id="3" name="Content Placeholder 2"/>
          <p:cNvSpPr>
            <a:spLocks noGrp="1"/>
          </p:cNvSpPr>
          <p:nvPr>
            <p:ph idx="1"/>
          </p:nvPr>
        </p:nvSpPr>
        <p:spPr/>
        <p:txBody>
          <a:bodyPr/>
          <a:lstStyle/>
          <a:p>
            <a:r>
              <a:rPr lang="en-US" dirty="0"/>
              <a:t>The code block between the &lt;style&gt; tags is called a rule or a rule set.</a:t>
            </a:r>
          </a:p>
          <a:p>
            <a:r>
              <a:rPr lang="en-US" dirty="0"/>
              <a:t>A rule dictates how the elements affected by this rule set will behave.</a:t>
            </a:r>
          </a:p>
          <a:p>
            <a:r>
              <a:rPr lang="en-US" dirty="0"/>
              <a:t>The elements are chosen by selectors. There are various different kinds of selectors.</a:t>
            </a:r>
          </a:p>
          <a:p>
            <a:r>
              <a:rPr lang="en-US" dirty="0"/>
              <a:t>Inside each rule set are properties and values</a:t>
            </a:r>
          </a:p>
          <a:p>
            <a:pPr marL="365760" lvl="1" indent="0">
              <a:buNone/>
            </a:pPr>
            <a:r>
              <a:rPr lang="en-US" u="sng" dirty="0"/>
              <a:t>Selector -&gt;  </a:t>
            </a:r>
            <a:r>
              <a:rPr lang="en-US" dirty="0"/>
              <a:t>                                 		h1 </a:t>
            </a:r>
          </a:p>
          <a:p>
            <a:pPr marL="365760" lvl="1" indent="0">
              <a:buNone/>
            </a:pPr>
            <a:r>
              <a:rPr lang="en-US" u="sng" dirty="0"/>
              <a:t>Rule Set Begins -&gt; </a:t>
            </a:r>
            <a:r>
              <a:rPr lang="en-US" dirty="0"/>
              <a:t>                        		{</a:t>
            </a:r>
          </a:p>
          <a:p>
            <a:pPr marL="365760" lvl="1" indent="0">
              <a:buNone/>
            </a:pPr>
            <a:r>
              <a:rPr lang="en-US" u="sng" dirty="0"/>
              <a:t>property and value assigned-&gt; </a:t>
            </a:r>
            <a:r>
              <a:rPr lang="en-US" dirty="0"/>
              <a:t>              	   font-size: 20px;</a:t>
            </a:r>
          </a:p>
          <a:p>
            <a:pPr marL="365760" lvl="1" indent="0">
              <a:buNone/>
            </a:pPr>
            <a:r>
              <a:rPr lang="en-US" dirty="0"/>
              <a:t>					   color: Green;</a:t>
            </a:r>
          </a:p>
          <a:p>
            <a:pPr marL="365760" lvl="1" indent="0">
              <a:buNone/>
            </a:pPr>
            <a:r>
              <a:rPr lang="en-US" u="sng" dirty="0"/>
              <a:t>Rule Set End-&gt;  </a:t>
            </a:r>
            <a:r>
              <a:rPr lang="en-US" dirty="0"/>
              <a:t>                            		}</a:t>
            </a:r>
          </a:p>
          <a:p>
            <a:endParaRPr lang="en-US" dirty="0"/>
          </a:p>
          <a:p>
            <a:endParaRPr lang="en-US" dirty="0"/>
          </a:p>
        </p:txBody>
      </p:sp>
    </p:spTree>
    <p:extLst>
      <p:ext uri="{BB962C8B-B14F-4D97-AF65-F5344CB8AC3E}">
        <p14:creationId xmlns:p14="http://schemas.microsoft.com/office/powerpoint/2010/main" val="114301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For the above example, the selector affects all H1 elements</a:t>
            </a:r>
          </a:p>
          <a:p>
            <a:r>
              <a:rPr lang="en-US" dirty="0"/>
              <a:t>The rule set affects those elements by changing the property “font-size” to a value of “20px”.</a:t>
            </a:r>
          </a:p>
          <a:p>
            <a:r>
              <a:rPr lang="en-US" dirty="0"/>
              <a:t>Why is this useful from an organizational and efficiency perspective?</a:t>
            </a:r>
          </a:p>
        </p:txBody>
      </p:sp>
      <p:pic>
        <p:nvPicPr>
          <p:cNvPr id="4" name="Picture 3"/>
          <p:cNvPicPr>
            <a:picLocks noChangeAspect="1"/>
          </p:cNvPicPr>
          <p:nvPr/>
        </p:nvPicPr>
        <p:blipFill>
          <a:blip r:embed="rId2"/>
          <a:stretch>
            <a:fillRect/>
          </a:stretch>
        </p:blipFill>
        <p:spPr>
          <a:xfrm>
            <a:off x="5256212" y="838200"/>
            <a:ext cx="3321221" cy="2692538"/>
          </a:xfrm>
          <a:prstGeom prst="rect">
            <a:avLst/>
          </a:prstGeom>
        </p:spPr>
      </p:pic>
    </p:spTree>
    <p:extLst>
      <p:ext uri="{BB962C8B-B14F-4D97-AF65-F5344CB8AC3E}">
        <p14:creationId xmlns:p14="http://schemas.microsoft.com/office/powerpoint/2010/main" val="114354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 The language</a:t>
            </a:r>
          </a:p>
        </p:txBody>
      </p:sp>
      <p:sp>
        <p:nvSpPr>
          <p:cNvPr id="3" name="Content Placeholder 2"/>
          <p:cNvSpPr>
            <a:spLocks noGrp="1"/>
          </p:cNvSpPr>
          <p:nvPr>
            <p:ph idx="1"/>
          </p:nvPr>
        </p:nvSpPr>
        <p:spPr/>
        <p:txBody>
          <a:bodyPr/>
          <a:lstStyle/>
          <a:p>
            <a:r>
              <a:rPr lang="en-US" dirty="0"/>
              <a:t>A CSS is a collection of rules.</a:t>
            </a:r>
          </a:p>
          <a:p>
            <a:r>
              <a:rPr lang="en-US" dirty="0"/>
              <a:t>A rule a combination of a selector and one or more </a:t>
            </a:r>
            <a:r>
              <a:rPr lang="en-US" u="sng" dirty="0"/>
              <a:t>declarations.</a:t>
            </a:r>
          </a:p>
          <a:p>
            <a:r>
              <a:rPr lang="en-US" dirty="0"/>
              <a:t>Each declaration is composed of a property and a value.</a:t>
            </a:r>
          </a:p>
          <a:p>
            <a:r>
              <a:rPr lang="en-US" dirty="0"/>
              <a:t>To declare these rules, you create a style sheet which is placed </a:t>
            </a:r>
          </a:p>
          <a:p>
            <a:pPr lvl="1"/>
            <a:r>
              <a:rPr lang="en-US" dirty="0"/>
              <a:t>either in between the &lt;style&gt;&lt;/style&gt; tags in a markup file (.html, </a:t>
            </a:r>
            <a:r>
              <a:rPr lang="en-US" dirty="0" err="1"/>
              <a:t>aspx</a:t>
            </a:r>
            <a:r>
              <a:rPr lang="en-US" dirty="0"/>
              <a:t>.) – this is known as the inline way</a:t>
            </a:r>
          </a:p>
          <a:p>
            <a:pPr lvl="1"/>
            <a:r>
              <a:rPr lang="en-US" dirty="0"/>
              <a:t>In a separate file that is then  referred to by your markup (more on this later)</a:t>
            </a:r>
          </a:p>
        </p:txBody>
      </p:sp>
    </p:spTree>
    <p:extLst>
      <p:ext uri="{BB962C8B-B14F-4D97-AF65-F5344CB8AC3E}">
        <p14:creationId xmlns:p14="http://schemas.microsoft.com/office/powerpoint/2010/main" val="23757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 The language</a:t>
            </a:r>
          </a:p>
        </p:txBody>
      </p:sp>
      <p:sp>
        <p:nvSpPr>
          <p:cNvPr id="3" name="Content Placeholder 2"/>
          <p:cNvSpPr>
            <a:spLocks noGrp="1"/>
          </p:cNvSpPr>
          <p:nvPr>
            <p:ph idx="1"/>
          </p:nvPr>
        </p:nvSpPr>
        <p:spPr/>
        <p:txBody>
          <a:bodyPr>
            <a:normAutofit fontScale="92500" lnSpcReduction="10000"/>
          </a:bodyPr>
          <a:lstStyle/>
          <a:p>
            <a:r>
              <a:rPr lang="en-US" dirty="0"/>
              <a:t>To be able to style an element on a page, a browser has to know three things:</a:t>
            </a:r>
          </a:p>
          <a:p>
            <a:pPr lvl="1"/>
            <a:r>
              <a:rPr lang="en-US" dirty="0"/>
              <a:t>What element of the page must be styled?</a:t>
            </a:r>
          </a:p>
          <a:p>
            <a:pPr lvl="1"/>
            <a:r>
              <a:rPr lang="en-US" dirty="0"/>
              <a:t>What part of that element must be styled?</a:t>
            </a:r>
          </a:p>
          <a:p>
            <a:pPr lvl="1"/>
            <a:r>
              <a:rPr lang="en-US" dirty="0"/>
              <a:t>How do you want that part of the selected element to look?</a:t>
            </a:r>
          </a:p>
          <a:p>
            <a:r>
              <a:rPr lang="en-US" dirty="0"/>
              <a:t>Hence our rules:</a:t>
            </a:r>
          </a:p>
          <a:p>
            <a:endParaRPr lang="en-US" dirty="0"/>
          </a:p>
          <a:p>
            <a:pPr marL="45720" indent="0">
              <a:spcBef>
                <a:spcPts val="0"/>
              </a:spcBef>
              <a:buNone/>
            </a:pPr>
            <a:r>
              <a:rPr lang="en-US" dirty="0"/>
              <a:t>h1					h1</a:t>
            </a:r>
          </a:p>
          <a:p>
            <a:pPr marL="45720" indent="0">
              <a:spcBef>
                <a:spcPts val="0"/>
              </a:spcBef>
              <a:buNone/>
            </a:pPr>
            <a:r>
              <a:rPr lang="en-US" dirty="0"/>
              <a:t>{					{</a:t>
            </a:r>
          </a:p>
          <a:p>
            <a:pPr marL="45720" indent="0">
              <a:spcBef>
                <a:spcPts val="0"/>
              </a:spcBef>
              <a:buNone/>
            </a:pPr>
            <a:r>
              <a:rPr lang="en-US" dirty="0"/>
              <a:t>    font-size: 20px;	OR		   font-size:20px;</a:t>
            </a:r>
          </a:p>
          <a:p>
            <a:pPr marL="45720" indent="0">
              <a:spcBef>
                <a:spcPts val="0"/>
              </a:spcBef>
              <a:buNone/>
            </a:pPr>
            <a:r>
              <a:rPr lang="en-US" dirty="0"/>
              <a:t>    color: Green;				}</a:t>
            </a:r>
          </a:p>
          <a:p>
            <a:pPr marL="45720" indent="0">
              <a:spcBef>
                <a:spcPts val="0"/>
              </a:spcBef>
              <a:buNone/>
            </a:pPr>
            <a:r>
              <a:rPr lang="en-US" dirty="0"/>
              <a:t>}					h1</a:t>
            </a:r>
          </a:p>
          <a:p>
            <a:pPr marL="45720" indent="0">
              <a:spcBef>
                <a:spcPts val="0"/>
              </a:spcBef>
              <a:buNone/>
            </a:pPr>
            <a:r>
              <a:rPr lang="en-US" dirty="0"/>
              <a:t>					{</a:t>
            </a:r>
          </a:p>
          <a:p>
            <a:pPr marL="45720" indent="0">
              <a:spcBef>
                <a:spcPts val="0"/>
              </a:spcBef>
              <a:buNone/>
            </a:pPr>
            <a:r>
              <a:rPr lang="en-US" dirty="0"/>
              <a:t>					   color: Green;</a:t>
            </a:r>
          </a:p>
          <a:p>
            <a:pPr marL="45720" indent="0">
              <a:spcBef>
                <a:spcPts val="0"/>
              </a:spcBef>
              <a:buNone/>
            </a:pPr>
            <a:r>
              <a:rPr lang="en-US" dirty="0"/>
              <a:t>					}</a:t>
            </a:r>
          </a:p>
        </p:txBody>
      </p:sp>
    </p:spTree>
    <p:extLst>
      <p:ext uri="{BB962C8B-B14F-4D97-AF65-F5344CB8AC3E}">
        <p14:creationId xmlns:p14="http://schemas.microsoft.com/office/powerpoint/2010/main" val="577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Selectors</a:t>
            </a:r>
          </a:p>
        </p:txBody>
      </p:sp>
      <p:sp>
        <p:nvSpPr>
          <p:cNvPr id="3" name="Content Placeholder 2"/>
          <p:cNvSpPr>
            <a:spLocks noGrp="1"/>
          </p:cNvSpPr>
          <p:nvPr>
            <p:ph idx="1"/>
          </p:nvPr>
        </p:nvSpPr>
        <p:spPr/>
        <p:txBody>
          <a:bodyPr/>
          <a:lstStyle/>
          <a:p>
            <a:r>
              <a:rPr lang="en-US" dirty="0"/>
              <a:t>We use these to identify the elements we are going to be working with.</a:t>
            </a:r>
          </a:p>
          <a:p>
            <a:r>
              <a:rPr lang="en-US" dirty="0"/>
              <a:t>The different type of selectors are:</a:t>
            </a:r>
          </a:p>
          <a:p>
            <a:pPr marL="45720" indent="0">
              <a:buNone/>
            </a:pPr>
            <a:endParaRPr lang="en-US" dirty="0"/>
          </a:p>
          <a:p>
            <a:pPr lvl="1"/>
            <a:r>
              <a:rPr lang="en-US" b="1" dirty="0"/>
              <a:t>Universal Selector: </a:t>
            </a:r>
            <a:r>
              <a:rPr lang="en-US" dirty="0"/>
              <a:t>Applies to all elements on the page</a:t>
            </a:r>
          </a:p>
          <a:p>
            <a:pPr lvl="1"/>
            <a:r>
              <a:rPr lang="en-US" b="1" dirty="0"/>
              <a:t>Type Selector: </a:t>
            </a:r>
            <a:r>
              <a:rPr lang="en-US" dirty="0"/>
              <a:t>Applies to the HTML elements specified in the rule</a:t>
            </a:r>
          </a:p>
          <a:p>
            <a:pPr lvl="1"/>
            <a:r>
              <a:rPr lang="en-US" b="1" dirty="0"/>
              <a:t>ID Selector: </a:t>
            </a:r>
            <a:r>
              <a:rPr lang="en-US" dirty="0"/>
              <a:t>Enables you to refer to a single element in the </a:t>
            </a:r>
          </a:p>
          <a:p>
            <a:pPr marL="365760" lvl="1" indent="0">
              <a:buNone/>
            </a:pPr>
            <a:r>
              <a:rPr lang="en-US" dirty="0"/>
              <a:t>    page by a unique ID</a:t>
            </a:r>
          </a:p>
          <a:p>
            <a:pPr lvl="1"/>
            <a:r>
              <a:rPr lang="en-US" b="1" dirty="0"/>
              <a:t>Class Selector:  </a:t>
            </a:r>
            <a:r>
              <a:rPr lang="en-US" dirty="0"/>
              <a:t>Enables you to style elements through the class attribute.</a:t>
            </a:r>
          </a:p>
          <a:p>
            <a:pPr lvl="1"/>
            <a:endParaRPr lang="en-US" dirty="0"/>
          </a:p>
        </p:txBody>
      </p:sp>
    </p:spTree>
    <p:extLst>
      <p:ext uri="{BB962C8B-B14F-4D97-AF65-F5344CB8AC3E}">
        <p14:creationId xmlns:p14="http://schemas.microsoft.com/office/powerpoint/2010/main" val="424210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Selector</a:t>
            </a:r>
          </a:p>
        </p:txBody>
      </p:sp>
      <p:sp>
        <p:nvSpPr>
          <p:cNvPr id="3" name="Content Placeholder 2"/>
          <p:cNvSpPr>
            <a:spLocks noGrp="1"/>
          </p:cNvSpPr>
          <p:nvPr>
            <p:ph idx="1"/>
          </p:nvPr>
        </p:nvSpPr>
        <p:spPr/>
        <p:txBody>
          <a:bodyPr/>
          <a:lstStyle/>
          <a:p>
            <a:r>
              <a:rPr lang="en-US" dirty="0"/>
              <a:t>Denoted by an asterisk (*) and gets applied to all the elements on your page. </a:t>
            </a:r>
          </a:p>
          <a:p>
            <a:r>
              <a:rPr lang="en-US" dirty="0"/>
              <a:t>Use for Global settings.</a:t>
            </a:r>
          </a:p>
          <a:p>
            <a:r>
              <a:rPr lang="en-US" dirty="0"/>
              <a:t>For example, assigned the same font to all your elements</a:t>
            </a:r>
          </a:p>
          <a:p>
            <a:pPr marL="45720" indent="0">
              <a:buNone/>
            </a:pPr>
            <a:endParaRPr lang="en-US" dirty="0"/>
          </a:p>
          <a:p>
            <a:pPr marL="1005840" lvl="5" indent="0">
              <a:spcBef>
                <a:spcPts val="0"/>
              </a:spcBef>
              <a:buNone/>
            </a:pPr>
            <a:r>
              <a:rPr lang="en-US" sz="2400" dirty="0"/>
              <a:t>*</a:t>
            </a:r>
          </a:p>
          <a:p>
            <a:pPr marL="1005840" lvl="5" indent="0">
              <a:spcBef>
                <a:spcPts val="0"/>
              </a:spcBef>
              <a:buNone/>
            </a:pPr>
            <a:r>
              <a:rPr lang="en-US" sz="2400" dirty="0"/>
              <a:t>{</a:t>
            </a:r>
          </a:p>
          <a:p>
            <a:pPr marL="1005840" lvl="5" indent="0">
              <a:spcBef>
                <a:spcPts val="0"/>
              </a:spcBef>
              <a:buNone/>
            </a:pPr>
            <a:r>
              <a:rPr lang="en-US" sz="2400" dirty="0"/>
              <a:t>  font-family: Arial;</a:t>
            </a:r>
          </a:p>
          <a:p>
            <a:pPr marL="1005840" lvl="5" indent="0">
              <a:spcBef>
                <a:spcPts val="0"/>
              </a:spcBef>
              <a:buNone/>
            </a:pPr>
            <a:r>
              <a:rPr lang="en-US" sz="2400" dirty="0"/>
              <a:t>}</a:t>
            </a:r>
          </a:p>
        </p:txBody>
      </p:sp>
    </p:spTree>
    <p:extLst>
      <p:ext uri="{BB962C8B-B14F-4D97-AF65-F5344CB8AC3E}">
        <p14:creationId xmlns:p14="http://schemas.microsoft.com/office/powerpoint/2010/main" val="58626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Selector</a:t>
            </a:r>
          </a:p>
        </p:txBody>
      </p:sp>
      <p:sp>
        <p:nvSpPr>
          <p:cNvPr id="3" name="Content Placeholder 2"/>
          <p:cNvSpPr>
            <a:spLocks noGrp="1"/>
          </p:cNvSpPr>
          <p:nvPr>
            <p:ph idx="1"/>
          </p:nvPr>
        </p:nvSpPr>
        <p:spPr/>
        <p:txBody>
          <a:bodyPr/>
          <a:lstStyle/>
          <a:p>
            <a:r>
              <a:rPr lang="en-US" dirty="0"/>
              <a:t>Gets applied to all HTML elements of the same type.</a:t>
            </a:r>
          </a:p>
          <a:p>
            <a:r>
              <a:rPr lang="en-US" dirty="0"/>
              <a:t>Not case sensitive</a:t>
            </a:r>
          </a:p>
          <a:p>
            <a:endParaRPr lang="en-US" dirty="0"/>
          </a:p>
          <a:p>
            <a:pPr marL="731520" lvl="3" indent="0">
              <a:lnSpc>
                <a:spcPct val="100000"/>
              </a:lnSpc>
              <a:spcBef>
                <a:spcPts val="0"/>
              </a:spcBef>
              <a:buNone/>
            </a:pPr>
            <a:r>
              <a:rPr lang="en-US" sz="2400" dirty="0"/>
              <a:t>H1</a:t>
            </a:r>
          </a:p>
          <a:p>
            <a:pPr marL="731520" lvl="3" indent="0">
              <a:lnSpc>
                <a:spcPct val="100000"/>
              </a:lnSpc>
              <a:spcBef>
                <a:spcPts val="0"/>
              </a:spcBef>
              <a:buNone/>
            </a:pPr>
            <a:r>
              <a:rPr lang="en-US" sz="2400" dirty="0"/>
              <a:t>{</a:t>
            </a:r>
          </a:p>
          <a:p>
            <a:pPr marL="868680" lvl="4" indent="0">
              <a:lnSpc>
                <a:spcPct val="100000"/>
              </a:lnSpc>
              <a:spcBef>
                <a:spcPts val="0"/>
              </a:spcBef>
              <a:buNone/>
            </a:pPr>
            <a:r>
              <a:rPr lang="en-US" sz="2400" dirty="0"/>
              <a:t>Color: Green;</a:t>
            </a:r>
          </a:p>
          <a:p>
            <a:pPr marL="731520" lvl="3" indent="0">
              <a:lnSpc>
                <a:spcPct val="100000"/>
              </a:lnSpc>
              <a:spcBef>
                <a:spcPts val="0"/>
              </a:spcBef>
              <a:buNone/>
            </a:pPr>
            <a:r>
              <a:rPr lang="en-US" sz="2400" dirty="0"/>
              <a:t>}</a:t>
            </a:r>
          </a:p>
        </p:txBody>
      </p:sp>
    </p:spTree>
    <p:extLst>
      <p:ext uri="{BB962C8B-B14F-4D97-AF65-F5344CB8AC3E}">
        <p14:creationId xmlns:p14="http://schemas.microsoft.com/office/powerpoint/2010/main" val="21415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 Selector</a:t>
            </a:r>
          </a:p>
        </p:txBody>
      </p:sp>
      <p:sp>
        <p:nvSpPr>
          <p:cNvPr id="3" name="Content Placeholder 2"/>
          <p:cNvSpPr>
            <a:spLocks noGrp="1"/>
          </p:cNvSpPr>
          <p:nvPr>
            <p:ph idx="1"/>
          </p:nvPr>
        </p:nvSpPr>
        <p:spPr/>
        <p:txBody>
          <a:bodyPr/>
          <a:lstStyle/>
          <a:p>
            <a:r>
              <a:rPr lang="en-US" dirty="0"/>
              <a:t>Uses the # (hash) symbol and refers to a single element on the page.</a:t>
            </a:r>
          </a:p>
          <a:p>
            <a:r>
              <a:rPr lang="en-US" dirty="0"/>
              <a:t>The ID is used is the HTML ID given to an element (this is different than an ASP.NET control Id). It is case sensitive.</a:t>
            </a:r>
          </a:p>
          <a:p>
            <a:pPr marL="45720" indent="0">
              <a:buNone/>
            </a:pPr>
            <a:endParaRPr lang="en-US" dirty="0"/>
          </a:p>
          <a:p>
            <a:pPr marL="868680" lvl="4" indent="0">
              <a:lnSpc>
                <a:spcPct val="100000"/>
              </a:lnSpc>
              <a:spcBef>
                <a:spcPts val="0"/>
              </a:spcBef>
              <a:buNone/>
            </a:pPr>
            <a:r>
              <a:rPr lang="en-US" sz="1600" dirty="0"/>
              <a:t>#</a:t>
            </a:r>
            <a:r>
              <a:rPr lang="en-US" sz="1600" dirty="0" err="1"/>
              <a:t>IntroText</a:t>
            </a:r>
            <a:endParaRPr lang="en-US" sz="1600" dirty="0"/>
          </a:p>
          <a:p>
            <a:pPr marL="868680" lvl="4" indent="0">
              <a:lnSpc>
                <a:spcPct val="100000"/>
              </a:lnSpc>
              <a:spcBef>
                <a:spcPts val="0"/>
              </a:spcBef>
              <a:buNone/>
            </a:pPr>
            <a:r>
              <a:rPr lang="en-US" sz="1600" dirty="0"/>
              <a:t>{</a:t>
            </a:r>
          </a:p>
          <a:p>
            <a:pPr marL="868680" lvl="4" indent="0">
              <a:lnSpc>
                <a:spcPct val="100000"/>
              </a:lnSpc>
              <a:spcBef>
                <a:spcPts val="0"/>
              </a:spcBef>
              <a:buNone/>
            </a:pPr>
            <a:r>
              <a:rPr lang="en-US" sz="1600" dirty="0"/>
              <a:t>  font-style: italic;</a:t>
            </a:r>
          </a:p>
          <a:p>
            <a:pPr marL="868680" lvl="4" indent="0">
              <a:lnSpc>
                <a:spcPct val="100000"/>
              </a:lnSpc>
              <a:spcBef>
                <a:spcPts val="0"/>
              </a:spcBef>
              <a:buNone/>
            </a:pPr>
            <a:r>
              <a:rPr lang="en-US" sz="1600" dirty="0"/>
              <a:t>}</a:t>
            </a:r>
          </a:p>
          <a:p>
            <a:pPr marL="45720" indent="0">
              <a:lnSpc>
                <a:spcPct val="100000"/>
              </a:lnSpc>
              <a:spcBef>
                <a:spcPts val="0"/>
              </a:spcBef>
              <a:buNone/>
            </a:pPr>
            <a:endParaRPr lang="en-US" sz="1200" dirty="0"/>
          </a:p>
          <a:p>
            <a:pPr>
              <a:lnSpc>
                <a:spcPct val="100000"/>
              </a:lnSpc>
              <a:spcBef>
                <a:spcPts val="0"/>
              </a:spcBef>
            </a:pPr>
            <a:r>
              <a:rPr lang="en-US" dirty="0"/>
              <a:t>This would affect this element:</a:t>
            </a:r>
          </a:p>
          <a:p>
            <a:pPr marL="45720" indent="0">
              <a:lnSpc>
                <a:spcPct val="100000"/>
              </a:lnSpc>
              <a:spcBef>
                <a:spcPts val="0"/>
              </a:spcBef>
              <a:buNone/>
            </a:pPr>
            <a:endParaRPr lang="en-US" dirty="0"/>
          </a:p>
          <a:p>
            <a:pPr marL="45720" indent="0">
              <a:lnSpc>
                <a:spcPct val="100000"/>
              </a:lnSpc>
              <a:spcBef>
                <a:spcPts val="0"/>
              </a:spcBef>
              <a:buNone/>
            </a:pPr>
            <a:r>
              <a:rPr lang="en-US" sz="1600" dirty="0"/>
              <a:t>	&lt;p id="</a:t>
            </a:r>
            <a:r>
              <a:rPr lang="en-US" sz="1600" dirty="0" err="1"/>
              <a:t>IntroText</a:t>
            </a:r>
            <a:r>
              <a:rPr lang="en-US" sz="1600" dirty="0"/>
              <a:t>"&gt;I am italic because I have the right ID.&lt;/p&gt;</a:t>
            </a:r>
          </a:p>
        </p:txBody>
      </p:sp>
    </p:spTree>
    <p:extLst>
      <p:ext uri="{BB962C8B-B14F-4D97-AF65-F5344CB8AC3E}">
        <p14:creationId xmlns:p14="http://schemas.microsoft.com/office/powerpoint/2010/main" val="356544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Selector</a:t>
            </a:r>
          </a:p>
        </p:txBody>
      </p:sp>
      <p:sp>
        <p:nvSpPr>
          <p:cNvPr id="3" name="Content Placeholder 2"/>
          <p:cNvSpPr>
            <a:spLocks noGrp="1"/>
          </p:cNvSpPr>
          <p:nvPr>
            <p:ph idx="1"/>
          </p:nvPr>
        </p:nvSpPr>
        <p:spPr/>
        <p:txBody>
          <a:bodyPr>
            <a:normAutofit lnSpcReduction="10000"/>
          </a:bodyPr>
          <a:lstStyle/>
          <a:p>
            <a:r>
              <a:rPr lang="en-US" dirty="0"/>
              <a:t>Can apply formatting to a number on unrelated elements by grouping them all into the same class.  Case sensitive</a:t>
            </a:r>
          </a:p>
          <a:p>
            <a:r>
              <a:rPr lang="en-US" dirty="0"/>
              <a:t>Rule uses a “.” (dot)</a:t>
            </a:r>
          </a:p>
          <a:p>
            <a:pPr marL="45720" indent="0">
              <a:buNone/>
            </a:pPr>
            <a:endParaRPr lang="en-US" dirty="0"/>
          </a:p>
          <a:p>
            <a:pPr marL="45720" indent="0">
              <a:lnSpc>
                <a:spcPct val="100000"/>
              </a:lnSpc>
              <a:spcBef>
                <a:spcPts val="0"/>
              </a:spcBef>
              <a:buNone/>
            </a:pPr>
            <a:r>
              <a:rPr lang="en-US" dirty="0"/>
              <a:t>	</a:t>
            </a:r>
            <a:r>
              <a:rPr lang="en-US" sz="1600" dirty="0"/>
              <a:t>.Highlight</a:t>
            </a:r>
          </a:p>
          <a:p>
            <a:pPr marL="45720" indent="0">
              <a:lnSpc>
                <a:spcPct val="100000"/>
              </a:lnSpc>
              <a:spcBef>
                <a:spcPts val="0"/>
              </a:spcBef>
              <a:buNone/>
            </a:pPr>
            <a:r>
              <a:rPr lang="en-US" sz="1600" dirty="0"/>
              <a:t>	{</a:t>
            </a:r>
          </a:p>
          <a:p>
            <a:pPr marL="365760" lvl="1" indent="0">
              <a:lnSpc>
                <a:spcPct val="100000"/>
              </a:lnSpc>
              <a:spcBef>
                <a:spcPts val="0"/>
              </a:spcBef>
              <a:buNone/>
            </a:pPr>
            <a:r>
              <a:rPr lang="en-US" sz="1600" dirty="0"/>
              <a:t>		Color : Red;</a:t>
            </a:r>
          </a:p>
          <a:p>
            <a:pPr marL="365760" lvl="1" indent="0">
              <a:lnSpc>
                <a:spcPct val="100000"/>
              </a:lnSpc>
              <a:spcBef>
                <a:spcPts val="0"/>
              </a:spcBef>
              <a:buNone/>
            </a:pPr>
            <a:r>
              <a:rPr lang="en-US" sz="1600" dirty="0"/>
              <a:t>		Font-weight: bold;</a:t>
            </a:r>
          </a:p>
          <a:p>
            <a:pPr marL="365760" lvl="1" indent="0">
              <a:lnSpc>
                <a:spcPct val="100000"/>
              </a:lnSpc>
              <a:spcBef>
                <a:spcPts val="0"/>
              </a:spcBef>
              <a:buNone/>
            </a:pPr>
            <a:r>
              <a:rPr lang="en-US" sz="1600" dirty="0"/>
              <a:t>	}</a:t>
            </a:r>
          </a:p>
          <a:p>
            <a:pPr marL="365760" lvl="1" indent="0">
              <a:lnSpc>
                <a:spcPct val="100000"/>
              </a:lnSpc>
              <a:spcBef>
                <a:spcPts val="0"/>
              </a:spcBef>
              <a:buNone/>
            </a:pPr>
            <a:endParaRPr lang="en-US" sz="1600" dirty="0"/>
          </a:p>
          <a:p>
            <a:r>
              <a:rPr lang="en-US" dirty="0"/>
              <a:t>Affects the following:</a:t>
            </a:r>
          </a:p>
          <a:p>
            <a:pPr lvl="1"/>
            <a:r>
              <a:rPr lang="en-US" sz="1400" dirty="0"/>
              <a:t>This is normal text but &lt;span class="Highlight"&gt;this is Red and Bold.&lt;/span&gt;</a:t>
            </a:r>
          </a:p>
          <a:p>
            <a:pPr lvl="1"/>
            <a:r>
              <a:rPr lang="en-US" sz="1400" dirty="0"/>
              <a:t>This is also normal text but &lt;a </a:t>
            </a:r>
            <a:r>
              <a:rPr lang="en-US" sz="1400" dirty="0" err="1"/>
              <a:t>href</a:t>
            </a:r>
            <a:r>
              <a:rPr lang="en-US" sz="1400" dirty="0"/>
              <a:t>="CssDemo.aspx" class="Highlight"&gt;this link is Red and Bold as well.&lt;/a&gt;</a:t>
            </a:r>
          </a:p>
        </p:txBody>
      </p:sp>
    </p:spTree>
    <p:extLst>
      <p:ext uri="{BB962C8B-B14F-4D97-AF65-F5344CB8AC3E}">
        <p14:creationId xmlns:p14="http://schemas.microsoft.com/office/powerpoint/2010/main" val="121799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Selectors</a:t>
            </a:r>
          </a:p>
        </p:txBody>
      </p:sp>
      <p:sp>
        <p:nvSpPr>
          <p:cNvPr id="3" name="Content Placeholder 2"/>
          <p:cNvSpPr>
            <a:spLocks noGrp="1"/>
          </p:cNvSpPr>
          <p:nvPr>
            <p:ph idx="1"/>
          </p:nvPr>
        </p:nvSpPr>
        <p:spPr/>
        <p:txBody>
          <a:bodyPr>
            <a:normAutofit/>
          </a:bodyPr>
          <a:lstStyle/>
          <a:p>
            <a:r>
              <a:rPr lang="en-US" dirty="0"/>
              <a:t>Group selectors by separating them with a comma.</a:t>
            </a:r>
          </a:p>
          <a:p>
            <a:r>
              <a:rPr lang="en-US" dirty="0"/>
              <a:t>For example:</a:t>
            </a:r>
          </a:p>
          <a:p>
            <a:endParaRPr lang="en-US" dirty="0"/>
          </a:p>
          <a:p>
            <a:pPr marL="548640" lvl="2" indent="0">
              <a:lnSpc>
                <a:spcPct val="100000"/>
              </a:lnSpc>
              <a:spcBef>
                <a:spcPts val="0"/>
              </a:spcBef>
              <a:buNone/>
            </a:pPr>
            <a:r>
              <a:rPr lang="en-US" dirty="0"/>
              <a:t>h1, h2, h3, h4, h5, h6</a:t>
            </a:r>
          </a:p>
          <a:p>
            <a:pPr marL="548640" lvl="2" indent="0">
              <a:lnSpc>
                <a:spcPct val="100000"/>
              </a:lnSpc>
              <a:spcBef>
                <a:spcPts val="0"/>
              </a:spcBef>
              <a:buNone/>
            </a:pPr>
            <a:r>
              <a:rPr lang="en-US" dirty="0"/>
              <a:t>{</a:t>
            </a:r>
          </a:p>
          <a:p>
            <a:pPr marL="548640" lvl="2" indent="0">
              <a:lnSpc>
                <a:spcPct val="100000"/>
              </a:lnSpc>
              <a:spcBef>
                <a:spcPts val="0"/>
              </a:spcBef>
              <a:buNone/>
            </a:pPr>
            <a:r>
              <a:rPr lang="en-US" dirty="0"/>
              <a:t>color: Red;</a:t>
            </a:r>
          </a:p>
          <a:p>
            <a:pPr marL="548640" lvl="2" indent="0">
              <a:lnSpc>
                <a:spcPct val="100000"/>
              </a:lnSpc>
              <a:spcBef>
                <a:spcPts val="0"/>
              </a:spcBef>
              <a:buNone/>
            </a:pPr>
            <a:r>
              <a:rPr lang="en-US" dirty="0"/>
              <a:t>}</a:t>
            </a:r>
          </a:p>
          <a:p>
            <a:r>
              <a:rPr lang="en-US" dirty="0"/>
              <a:t>Output: Any HTML headers H1 through H6 will be in red.</a:t>
            </a:r>
          </a:p>
        </p:txBody>
      </p:sp>
    </p:spTree>
    <p:extLst>
      <p:ext uri="{BB962C8B-B14F-4D97-AF65-F5344CB8AC3E}">
        <p14:creationId xmlns:p14="http://schemas.microsoft.com/office/powerpoint/2010/main" val="389370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What is CSS and Why it is needed</a:t>
            </a:r>
          </a:p>
          <a:p>
            <a:r>
              <a:rPr lang="en-US" dirty="0"/>
              <a:t>How CSS looks and how to write it</a:t>
            </a:r>
          </a:p>
          <a:p>
            <a:r>
              <a:rPr lang="en-US" dirty="0"/>
              <a:t>The different ways to add CSS code to your ASP.NET pages and external files</a:t>
            </a:r>
          </a:p>
          <a:p>
            <a:r>
              <a:rPr lang="en-US" dirty="0"/>
              <a:t>The numerous tools that VS offers you to quickly write CSS</a:t>
            </a:r>
          </a:p>
        </p:txBody>
      </p:sp>
    </p:spTree>
    <p:extLst>
      <p:ext uri="{BB962C8B-B14F-4D97-AF65-F5344CB8AC3E}">
        <p14:creationId xmlns:p14="http://schemas.microsoft.com/office/powerpoint/2010/main" val="33409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Selectors</a:t>
            </a:r>
          </a:p>
        </p:txBody>
      </p:sp>
      <p:sp>
        <p:nvSpPr>
          <p:cNvPr id="3" name="Content Placeholder 2"/>
          <p:cNvSpPr>
            <a:spLocks noGrp="1"/>
          </p:cNvSpPr>
          <p:nvPr>
            <p:ph idx="1"/>
          </p:nvPr>
        </p:nvSpPr>
        <p:spPr/>
        <p:txBody>
          <a:bodyPr>
            <a:normAutofit/>
          </a:bodyPr>
          <a:lstStyle/>
          <a:p>
            <a:r>
              <a:rPr lang="en-US" dirty="0"/>
              <a:t>Suppose that you want to target the styling of a specific element in a particular location.</a:t>
            </a:r>
          </a:p>
          <a:p>
            <a:r>
              <a:rPr lang="en-US" dirty="0"/>
              <a:t>Given this html fragment, we want to style the underlined section to be BOLD</a:t>
            </a:r>
          </a:p>
          <a:p>
            <a:endParaRPr lang="en-US" dirty="0"/>
          </a:p>
          <a:p>
            <a:pPr marL="365760" lvl="1" indent="0">
              <a:spcBef>
                <a:spcPts val="0"/>
              </a:spcBef>
              <a:buNone/>
            </a:pPr>
            <a:r>
              <a:rPr lang="en-US" sz="1600" dirty="0"/>
              <a:t>&lt;section id="</a:t>
            </a:r>
            <a:r>
              <a:rPr lang="en-US" sz="1600" dirty="0" err="1"/>
              <a:t>MainContent</a:t>
            </a:r>
            <a:r>
              <a:rPr lang="en-US" sz="1600" dirty="0"/>
              <a:t>"&gt;</a:t>
            </a:r>
          </a:p>
          <a:p>
            <a:pPr marL="365760" lvl="1" indent="0">
              <a:spcBef>
                <a:spcPts val="0"/>
              </a:spcBef>
              <a:buNone/>
            </a:pPr>
            <a:r>
              <a:rPr lang="en-US" sz="1600" dirty="0"/>
              <a:t>&lt;p class="Attention"&gt;</a:t>
            </a:r>
            <a:r>
              <a:rPr lang="en-US" sz="1600" u="sng" dirty="0"/>
              <a:t>My class is Attention, so my text is bold</a:t>
            </a:r>
            <a:r>
              <a:rPr lang="en-US" sz="1600" dirty="0"/>
              <a:t>.&lt;/p&gt;</a:t>
            </a:r>
          </a:p>
          <a:p>
            <a:pPr marL="365760" lvl="1" indent="0">
              <a:spcBef>
                <a:spcPts val="0"/>
              </a:spcBef>
              <a:buNone/>
            </a:pPr>
            <a:r>
              <a:rPr lang="en-US" sz="1600" dirty="0"/>
              <a:t>&lt;p&gt;My text is not bold, as it lacks the Attention class.&lt;/p&gt;</a:t>
            </a:r>
          </a:p>
          <a:p>
            <a:pPr marL="365760" lvl="1" indent="0">
              <a:spcBef>
                <a:spcPts val="0"/>
              </a:spcBef>
              <a:buNone/>
            </a:pPr>
            <a:r>
              <a:rPr lang="en-US" sz="1600" dirty="0"/>
              <a:t>&lt;/section&gt;</a:t>
            </a:r>
          </a:p>
          <a:p>
            <a:pPr marL="365760" lvl="1" indent="0">
              <a:spcBef>
                <a:spcPts val="0"/>
              </a:spcBef>
              <a:buNone/>
            </a:pPr>
            <a:r>
              <a:rPr lang="en-US" sz="1600" dirty="0"/>
              <a:t>&lt;p class="Attention"&gt;I am NOT bold because I don't fall within </a:t>
            </a:r>
            <a:r>
              <a:rPr lang="en-US" sz="1600" dirty="0" err="1"/>
              <a:t>MainContent</a:t>
            </a:r>
            <a:r>
              <a:rPr lang="en-US" sz="1600" dirty="0"/>
              <a:t>.&lt;/p&gt;</a:t>
            </a:r>
          </a:p>
        </p:txBody>
      </p:sp>
    </p:spTree>
    <p:extLst>
      <p:ext uri="{BB962C8B-B14F-4D97-AF65-F5344CB8AC3E}">
        <p14:creationId xmlns:p14="http://schemas.microsoft.com/office/powerpoint/2010/main" val="20680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Selectors</a:t>
            </a:r>
          </a:p>
        </p:txBody>
      </p:sp>
      <p:sp>
        <p:nvSpPr>
          <p:cNvPr id="3" name="Content Placeholder 2"/>
          <p:cNvSpPr>
            <a:spLocks noGrp="1"/>
          </p:cNvSpPr>
          <p:nvPr>
            <p:ph idx="1"/>
          </p:nvPr>
        </p:nvSpPr>
        <p:spPr>
          <a:xfrm>
            <a:off x="1065211" y="1828800"/>
            <a:ext cx="8686801" cy="4191000"/>
          </a:xfrm>
        </p:spPr>
        <p:txBody>
          <a:bodyPr>
            <a:normAutofit fontScale="92500" lnSpcReduction="10000"/>
          </a:bodyPr>
          <a:lstStyle/>
          <a:p>
            <a:r>
              <a:rPr lang="en-US" dirty="0"/>
              <a:t>We can combine selectors (ID, type, class) to find the element we want.</a:t>
            </a:r>
          </a:p>
          <a:p>
            <a:r>
              <a:rPr lang="en-US" dirty="0"/>
              <a:t>For the &lt;p&gt; , class Attention shown below</a:t>
            </a:r>
          </a:p>
          <a:p>
            <a:pPr marL="365760" lvl="1" indent="0">
              <a:spcBef>
                <a:spcPts val="0"/>
              </a:spcBef>
              <a:buNone/>
            </a:pPr>
            <a:r>
              <a:rPr lang="en-US" sz="1600" dirty="0"/>
              <a:t>&lt;section id="</a:t>
            </a:r>
            <a:r>
              <a:rPr lang="en-US" sz="1600" dirty="0" err="1"/>
              <a:t>MainContent</a:t>
            </a:r>
            <a:r>
              <a:rPr lang="en-US" sz="1600" dirty="0"/>
              <a:t>"&gt;</a:t>
            </a:r>
          </a:p>
          <a:p>
            <a:pPr marL="365760" lvl="1" indent="0">
              <a:spcBef>
                <a:spcPts val="0"/>
              </a:spcBef>
              <a:buNone/>
            </a:pPr>
            <a:r>
              <a:rPr lang="en-US" sz="1600" dirty="0"/>
              <a:t>&lt;p class="Attention"&gt;</a:t>
            </a:r>
            <a:r>
              <a:rPr lang="en-US" sz="1600" u="sng" dirty="0"/>
              <a:t>My class is Attention, so my text is bold</a:t>
            </a:r>
            <a:r>
              <a:rPr lang="en-US" sz="1600" dirty="0"/>
              <a:t>.&lt;/p&gt;</a:t>
            </a:r>
          </a:p>
          <a:p>
            <a:pPr marL="365760" lvl="1" indent="0">
              <a:spcBef>
                <a:spcPts val="0"/>
              </a:spcBef>
              <a:buNone/>
            </a:pPr>
            <a:r>
              <a:rPr lang="en-US" sz="1600" dirty="0"/>
              <a:t>&lt;p&gt;My text is not bold, as it lacks the Attention class.&lt;/p&gt;</a:t>
            </a:r>
          </a:p>
          <a:p>
            <a:pPr marL="365760" lvl="1" indent="0">
              <a:spcBef>
                <a:spcPts val="0"/>
              </a:spcBef>
              <a:buNone/>
            </a:pPr>
            <a:r>
              <a:rPr lang="en-US" sz="1600" dirty="0"/>
              <a:t>&lt;/section&gt;</a:t>
            </a:r>
          </a:p>
          <a:p>
            <a:pPr marL="365760" lvl="1" indent="0">
              <a:spcBef>
                <a:spcPts val="0"/>
              </a:spcBef>
              <a:buNone/>
            </a:pPr>
            <a:r>
              <a:rPr lang="en-US" sz="1600" dirty="0"/>
              <a:t>&lt;p class="Attention"&gt;I am NOT bold because I don't fall within </a:t>
            </a:r>
            <a:r>
              <a:rPr lang="en-US" sz="1600" dirty="0" err="1"/>
              <a:t>MainContent</a:t>
            </a:r>
            <a:r>
              <a:rPr lang="en-US" sz="1600" dirty="0"/>
              <a:t>.&lt;/p&gt;</a:t>
            </a:r>
          </a:p>
          <a:p>
            <a:r>
              <a:rPr lang="en-US" dirty="0"/>
              <a:t>We can create the following selector:</a:t>
            </a:r>
          </a:p>
          <a:p>
            <a:pPr marL="548640" lvl="2" indent="0">
              <a:buNone/>
            </a:pPr>
            <a:r>
              <a:rPr lang="en-US" dirty="0" err="1"/>
              <a:t>section#MainContent</a:t>
            </a:r>
            <a:r>
              <a:rPr lang="en-US" dirty="0"/>
              <a:t> </a:t>
            </a:r>
            <a:r>
              <a:rPr lang="en-US" dirty="0" err="1"/>
              <a:t>p.Attention</a:t>
            </a:r>
            <a:endParaRPr lang="en-US" dirty="0"/>
          </a:p>
          <a:p>
            <a:pPr marL="548640" lvl="2" indent="0">
              <a:buNone/>
            </a:pPr>
            <a:r>
              <a:rPr lang="en-US" dirty="0"/>
              <a:t>{</a:t>
            </a:r>
          </a:p>
          <a:p>
            <a:pPr marL="548640" lvl="2" indent="0">
              <a:buNone/>
            </a:pPr>
            <a:r>
              <a:rPr lang="en-US" dirty="0"/>
              <a:t>   font-weight: bold;</a:t>
            </a:r>
          </a:p>
          <a:p>
            <a:pPr marL="548640" lvl="2" indent="0">
              <a:buNone/>
            </a:pPr>
            <a:r>
              <a:rPr lang="en-US" dirty="0"/>
              <a:t>}</a:t>
            </a:r>
          </a:p>
          <a:p>
            <a:pPr marL="331470" indent="-285750"/>
            <a:r>
              <a:rPr lang="en-US" dirty="0"/>
              <a:t>“section” finds the tag, “#</a:t>
            </a:r>
            <a:r>
              <a:rPr lang="en-US" dirty="0" err="1"/>
              <a:t>MainContent</a:t>
            </a:r>
            <a:r>
              <a:rPr lang="en-US" dirty="0"/>
              <a:t>” finds that id, “p” locates a paragraph inside the previous two elements and “.Attention” finds the &lt;p&gt; element with class “Attention”.</a:t>
            </a:r>
          </a:p>
        </p:txBody>
      </p:sp>
    </p:spTree>
    <p:extLst>
      <p:ext uri="{BB962C8B-B14F-4D97-AF65-F5344CB8AC3E}">
        <p14:creationId xmlns:p14="http://schemas.microsoft.com/office/powerpoint/2010/main" val="200245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Properties</a:t>
            </a:r>
          </a:p>
        </p:txBody>
      </p:sp>
      <p:pic>
        <p:nvPicPr>
          <p:cNvPr id="4" name="Content Placeholder 3"/>
          <p:cNvPicPr>
            <a:picLocks noGrp="1" noChangeAspect="1"/>
          </p:cNvPicPr>
          <p:nvPr>
            <p:ph idx="1"/>
          </p:nvPr>
        </p:nvPicPr>
        <p:blipFill>
          <a:blip r:embed="rId2"/>
          <a:stretch>
            <a:fillRect/>
          </a:stretch>
        </p:blipFill>
        <p:spPr>
          <a:xfrm>
            <a:off x="2360612" y="1619054"/>
            <a:ext cx="5661132" cy="4961052"/>
          </a:xfrm>
          <a:prstGeom prst="rect">
            <a:avLst/>
          </a:prstGeom>
        </p:spPr>
      </p:pic>
    </p:spTree>
    <p:extLst>
      <p:ext uri="{BB962C8B-B14F-4D97-AF65-F5344CB8AC3E}">
        <p14:creationId xmlns:p14="http://schemas.microsoft.com/office/powerpoint/2010/main" val="29645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Properties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17612" y="1828800"/>
            <a:ext cx="7703345" cy="1905000"/>
          </a:xfrm>
          <a:prstGeom prst="rect">
            <a:avLst/>
          </a:prstGeom>
        </p:spPr>
      </p:pic>
    </p:spTree>
    <p:extLst>
      <p:ext uri="{BB962C8B-B14F-4D97-AF65-F5344CB8AC3E}">
        <p14:creationId xmlns:p14="http://schemas.microsoft.com/office/powerpoint/2010/main" val="166541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a:t>
            </a:r>
          </a:p>
        </p:txBody>
      </p:sp>
      <p:sp>
        <p:nvSpPr>
          <p:cNvPr id="3" name="Content Placeholder 2"/>
          <p:cNvSpPr>
            <a:spLocks noGrp="1"/>
          </p:cNvSpPr>
          <p:nvPr>
            <p:ph idx="1"/>
          </p:nvPr>
        </p:nvSpPr>
        <p:spPr>
          <a:xfrm>
            <a:off x="1065212" y="1828800"/>
            <a:ext cx="8686801" cy="4648200"/>
          </a:xfrm>
        </p:spPr>
        <p:txBody>
          <a:bodyPr>
            <a:normAutofit fontScale="92500" lnSpcReduction="20000"/>
          </a:bodyPr>
          <a:lstStyle/>
          <a:p>
            <a:r>
              <a:rPr lang="en-US" dirty="0"/>
              <a:t>The values that can be assigned depend on the type of property picked.</a:t>
            </a:r>
          </a:p>
          <a:p>
            <a:r>
              <a:rPr lang="en-US" dirty="0"/>
              <a:t>Sometimes, there are multiple ways of assigning a value.</a:t>
            </a:r>
          </a:p>
          <a:p>
            <a:r>
              <a:rPr lang="en-US" dirty="0"/>
              <a:t>For example: Color value “Red” has multiple values (Use HEX value)</a:t>
            </a:r>
          </a:p>
          <a:p>
            <a:endParaRPr lang="en-US" dirty="0"/>
          </a:p>
          <a:p>
            <a:pPr marL="548640" lvl="2" indent="0">
              <a:lnSpc>
                <a:spcPct val="120000"/>
              </a:lnSpc>
              <a:spcBef>
                <a:spcPts val="0"/>
              </a:spcBef>
              <a:buNone/>
            </a:pPr>
            <a:r>
              <a:rPr lang="en-US" sz="1700" dirty="0"/>
              <a:t>h1</a:t>
            </a:r>
          </a:p>
          <a:p>
            <a:pPr marL="548640" lvl="2" indent="0">
              <a:lnSpc>
                <a:spcPct val="120000"/>
              </a:lnSpc>
              <a:spcBef>
                <a:spcPts val="0"/>
              </a:spcBef>
              <a:buNone/>
            </a:pPr>
            <a:r>
              <a:rPr lang="en-US" sz="1700" dirty="0"/>
              <a:t>{</a:t>
            </a:r>
          </a:p>
          <a:p>
            <a:pPr marL="548640" lvl="2" indent="0">
              <a:lnSpc>
                <a:spcPct val="120000"/>
              </a:lnSpc>
              <a:spcBef>
                <a:spcPts val="0"/>
              </a:spcBef>
              <a:buNone/>
            </a:pPr>
            <a:r>
              <a:rPr lang="en-US" sz="1700" dirty="0"/>
              <a:t>color: Red;</a:t>
            </a:r>
          </a:p>
          <a:p>
            <a:pPr marL="548640" lvl="2" indent="0">
              <a:lnSpc>
                <a:spcPct val="120000"/>
              </a:lnSpc>
              <a:spcBef>
                <a:spcPts val="0"/>
              </a:spcBef>
              <a:buNone/>
            </a:pPr>
            <a:r>
              <a:rPr lang="en-US" sz="1700" dirty="0"/>
              <a:t>}</a:t>
            </a:r>
          </a:p>
          <a:p>
            <a:pPr marL="868680" lvl="4" indent="0">
              <a:lnSpc>
                <a:spcPct val="120000"/>
              </a:lnSpc>
              <a:spcBef>
                <a:spcPts val="0"/>
              </a:spcBef>
              <a:buNone/>
            </a:pPr>
            <a:r>
              <a:rPr lang="en-US" sz="1700" dirty="0"/>
              <a:t>h1</a:t>
            </a:r>
          </a:p>
          <a:p>
            <a:pPr marL="868680" lvl="4" indent="0">
              <a:lnSpc>
                <a:spcPct val="120000"/>
              </a:lnSpc>
              <a:spcBef>
                <a:spcPts val="0"/>
              </a:spcBef>
              <a:buNone/>
            </a:pPr>
            <a:r>
              <a:rPr lang="en-US" sz="1700" dirty="0"/>
              <a:t>{</a:t>
            </a:r>
          </a:p>
          <a:p>
            <a:pPr marL="868680" lvl="4" indent="0">
              <a:lnSpc>
                <a:spcPct val="120000"/>
              </a:lnSpc>
              <a:spcBef>
                <a:spcPts val="0"/>
              </a:spcBef>
              <a:buNone/>
            </a:pPr>
            <a:r>
              <a:rPr lang="en-US" sz="1700" dirty="0"/>
              <a:t>color: #FF0000;</a:t>
            </a:r>
          </a:p>
          <a:p>
            <a:pPr marL="868680" lvl="4" indent="0">
              <a:lnSpc>
                <a:spcPct val="120000"/>
              </a:lnSpc>
              <a:spcBef>
                <a:spcPts val="0"/>
              </a:spcBef>
              <a:buNone/>
            </a:pPr>
            <a:r>
              <a:rPr lang="en-US" sz="1700" dirty="0"/>
              <a:t>}</a:t>
            </a:r>
          </a:p>
          <a:p>
            <a:pPr marL="1143000" lvl="6" indent="0">
              <a:lnSpc>
                <a:spcPct val="120000"/>
              </a:lnSpc>
              <a:spcBef>
                <a:spcPts val="0"/>
              </a:spcBef>
              <a:buNone/>
            </a:pPr>
            <a:r>
              <a:rPr lang="en-US" sz="1700" dirty="0"/>
              <a:t>h1</a:t>
            </a:r>
          </a:p>
          <a:p>
            <a:pPr marL="1143000" lvl="6" indent="0">
              <a:lnSpc>
                <a:spcPct val="120000"/>
              </a:lnSpc>
              <a:spcBef>
                <a:spcPts val="0"/>
              </a:spcBef>
              <a:buNone/>
            </a:pPr>
            <a:r>
              <a:rPr lang="en-US" sz="1700" dirty="0"/>
              <a:t>{</a:t>
            </a:r>
          </a:p>
          <a:p>
            <a:pPr marL="1143000" lvl="6" indent="0">
              <a:lnSpc>
                <a:spcPct val="120000"/>
              </a:lnSpc>
              <a:spcBef>
                <a:spcPts val="0"/>
              </a:spcBef>
              <a:buNone/>
            </a:pPr>
            <a:r>
              <a:rPr lang="en-US" sz="1700" dirty="0"/>
              <a:t>color: </a:t>
            </a:r>
            <a:r>
              <a:rPr lang="en-US" sz="1700" dirty="0" err="1"/>
              <a:t>rgb</a:t>
            </a:r>
            <a:r>
              <a:rPr lang="en-US" sz="1700" dirty="0"/>
              <a:t>(100%, 0%, 0%);</a:t>
            </a:r>
          </a:p>
          <a:p>
            <a:pPr marL="1143000" lvl="6" indent="0">
              <a:lnSpc>
                <a:spcPct val="120000"/>
              </a:lnSpc>
              <a:spcBef>
                <a:spcPts val="0"/>
              </a:spcBef>
              <a:buNone/>
            </a:pPr>
            <a:r>
              <a:rPr lang="en-US" sz="1700" dirty="0"/>
              <a:t>}</a:t>
            </a:r>
          </a:p>
        </p:txBody>
      </p:sp>
    </p:spTree>
    <p:extLst>
      <p:ext uri="{BB962C8B-B14F-4D97-AF65-F5344CB8AC3E}">
        <p14:creationId xmlns:p14="http://schemas.microsoft.com/office/powerpoint/2010/main" val="71146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a:t>
            </a:r>
          </a:p>
        </p:txBody>
      </p:sp>
      <p:sp>
        <p:nvSpPr>
          <p:cNvPr id="3" name="Content Placeholder 2"/>
          <p:cNvSpPr>
            <a:spLocks noGrp="1"/>
          </p:cNvSpPr>
          <p:nvPr>
            <p:ph idx="1"/>
          </p:nvPr>
        </p:nvSpPr>
        <p:spPr/>
        <p:txBody>
          <a:bodyPr/>
          <a:lstStyle/>
          <a:p>
            <a:r>
              <a:rPr lang="en-US" dirty="0"/>
              <a:t>Other Possible values:</a:t>
            </a:r>
          </a:p>
          <a:p>
            <a:pPr lvl="1"/>
            <a:r>
              <a:rPr lang="en-US" dirty="0"/>
              <a:t>Size units: </a:t>
            </a:r>
            <a:r>
              <a:rPr lang="en-US" dirty="0" err="1"/>
              <a:t>px</a:t>
            </a:r>
            <a:r>
              <a:rPr lang="en-US" dirty="0"/>
              <a:t> (pixel 1px = 1/96th of 1in) absolute measurement  ,</a:t>
            </a:r>
            <a:r>
              <a:rPr lang="en-US" dirty="0" err="1"/>
              <a:t>Em</a:t>
            </a:r>
            <a:r>
              <a:rPr lang="en-US" dirty="0"/>
              <a:t> (relative to the font size of the element)</a:t>
            </a:r>
          </a:p>
          <a:p>
            <a:pPr lvl="1"/>
            <a:r>
              <a:rPr lang="en-US" dirty="0"/>
              <a:t>Font families</a:t>
            </a:r>
          </a:p>
          <a:p>
            <a:pPr lvl="1"/>
            <a:r>
              <a:rPr lang="en-US" dirty="0"/>
              <a:t>Images: myimage.jpg</a:t>
            </a:r>
          </a:p>
          <a:p>
            <a:pPr lvl="1"/>
            <a:r>
              <a:rPr lang="en-US" dirty="0"/>
              <a:t>Enumerations: Border-style has “solid”, “dashed” and “double”</a:t>
            </a:r>
          </a:p>
          <a:p>
            <a:r>
              <a:rPr lang="en-US" dirty="0"/>
              <a:t>Values can be “relative” to the font size (</a:t>
            </a:r>
            <a:r>
              <a:rPr lang="en-US" dirty="0" err="1"/>
              <a:t>em</a:t>
            </a:r>
            <a:r>
              <a:rPr lang="en-US" dirty="0"/>
              <a:t> for example) or “absolute” always the same size (</a:t>
            </a:r>
            <a:r>
              <a:rPr lang="en-US" dirty="0" err="1"/>
              <a:t>px</a:t>
            </a:r>
            <a:r>
              <a:rPr lang="en-US" dirty="0"/>
              <a:t> for example).</a:t>
            </a:r>
          </a:p>
          <a:p>
            <a:r>
              <a:rPr lang="en-US" dirty="0"/>
              <a:t>See </a:t>
            </a:r>
            <a:r>
              <a:rPr lang="en-US" dirty="0">
                <a:hlinkClick r:id="rId2"/>
              </a:rPr>
              <a:t>http://www.w3schools.com/cssref/css_units.asp</a:t>
            </a:r>
            <a:r>
              <a:rPr lang="en-US" dirty="0"/>
              <a:t> for more info.</a:t>
            </a:r>
          </a:p>
        </p:txBody>
      </p:sp>
    </p:spTree>
    <p:extLst>
      <p:ext uri="{BB962C8B-B14F-4D97-AF65-F5344CB8AC3E}">
        <p14:creationId xmlns:p14="http://schemas.microsoft.com/office/powerpoint/2010/main" val="356545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Shorthand</a:t>
            </a:r>
          </a:p>
        </p:txBody>
      </p:sp>
      <p:sp>
        <p:nvSpPr>
          <p:cNvPr id="3" name="Content Placeholder 2"/>
          <p:cNvSpPr>
            <a:spLocks noGrp="1"/>
          </p:cNvSpPr>
          <p:nvPr>
            <p:ph idx="1"/>
          </p:nvPr>
        </p:nvSpPr>
        <p:spPr/>
        <p:txBody>
          <a:bodyPr>
            <a:normAutofit fontScale="62500" lnSpcReduction="20000"/>
          </a:bodyPr>
          <a:lstStyle/>
          <a:p>
            <a:r>
              <a:rPr lang="en-US" dirty="0"/>
              <a:t>CSS supports a shorthand format to make it easier to set some of the properties of elements. </a:t>
            </a:r>
          </a:p>
          <a:p>
            <a:r>
              <a:rPr lang="en-US" dirty="0"/>
              <a:t>For example, the border property applies to all four sides of an HTML element and can be  set individually for a side or for all sides at once.</a:t>
            </a:r>
          </a:p>
          <a:p>
            <a:r>
              <a:rPr lang="en-US" dirty="0"/>
              <a:t>Shorthand for all sides::</a:t>
            </a:r>
          </a:p>
          <a:p>
            <a:pPr lvl="1"/>
            <a:r>
              <a:rPr lang="en-US" sz="1700" dirty="0"/>
              <a:t>border: 1px solid Black;</a:t>
            </a:r>
          </a:p>
          <a:p>
            <a:pPr lvl="1"/>
            <a:endParaRPr lang="en-US" sz="1700" dirty="0"/>
          </a:p>
          <a:p>
            <a:pPr>
              <a:lnSpc>
                <a:spcPct val="120000"/>
              </a:lnSpc>
              <a:spcBef>
                <a:spcPts val="0"/>
              </a:spcBef>
            </a:pPr>
            <a:r>
              <a:rPr lang="en-US" dirty="0"/>
              <a:t>Longhand for individual sides:</a:t>
            </a:r>
          </a:p>
          <a:p>
            <a:pPr>
              <a:lnSpc>
                <a:spcPct val="120000"/>
              </a:lnSpc>
              <a:spcBef>
                <a:spcPts val="0"/>
              </a:spcBef>
            </a:pPr>
            <a:endParaRPr lang="en-US" dirty="0"/>
          </a:p>
          <a:p>
            <a:pPr lvl="1">
              <a:lnSpc>
                <a:spcPct val="120000"/>
              </a:lnSpc>
              <a:spcBef>
                <a:spcPts val="0"/>
              </a:spcBef>
            </a:pPr>
            <a:r>
              <a:rPr lang="en-US" sz="1700" dirty="0"/>
              <a:t>border-top-width: 1px;</a:t>
            </a:r>
          </a:p>
          <a:p>
            <a:pPr lvl="1">
              <a:lnSpc>
                <a:spcPct val="120000"/>
              </a:lnSpc>
              <a:spcBef>
                <a:spcPts val="0"/>
              </a:spcBef>
            </a:pPr>
            <a:r>
              <a:rPr lang="en-US" sz="1700" dirty="0"/>
              <a:t>border-top-style: solid;</a:t>
            </a:r>
          </a:p>
          <a:p>
            <a:pPr lvl="1">
              <a:lnSpc>
                <a:spcPct val="120000"/>
              </a:lnSpc>
              <a:spcBef>
                <a:spcPts val="0"/>
              </a:spcBef>
            </a:pPr>
            <a:r>
              <a:rPr lang="en-US" sz="1700" dirty="0"/>
              <a:t>border-top-color: Black;</a:t>
            </a:r>
          </a:p>
          <a:p>
            <a:pPr lvl="1">
              <a:lnSpc>
                <a:spcPct val="120000"/>
              </a:lnSpc>
              <a:spcBef>
                <a:spcPts val="0"/>
              </a:spcBef>
            </a:pPr>
            <a:r>
              <a:rPr lang="en-US" sz="1700" dirty="0"/>
              <a:t>border-right-width: 1px;</a:t>
            </a:r>
          </a:p>
          <a:p>
            <a:pPr lvl="1">
              <a:lnSpc>
                <a:spcPct val="120000"/>
              </a:lnSpc>
              <a:spcBef>
                <a:spcPts val="0"/>
              </a:spcBef>
            </a:pPr>
            <a:r>
              <a:rPr lang="en-US" sz="1700" dirty="0"/>
              <a:t>border-right-style: solid;</a:t>
            </a:r>
          </a:p>
          <a:p>
            <a:pPr lvl="1">
              <a:lnSpc>
                <a:spcPct val="120000"/>
              </a:lnSpc>
              <a:spcBef>
                <a:spcPts val="0"/>
              </a:spcBef>
            </a:pPr>
            <a:r>
              <a:rPr lang="en-US" sz="1700" dirty="0"/>
              <a:t>border-right-color: Black;</a:t>
            </a:r>
          </a:p>
          <a:p>
            <a:pPr lvl="1">
              <a:lnSpc>
                <a:spcPct val="120000"/>
              </a:lnSpc>
              <a:spcBef>
                <a:spcPts val="0"/>
              </a:spcBef>
            </a:pPr>
            <a:r>
              <a:rPr lang="en-US" sz="1700" dirty="0"/>
              <a:t>border-bottom-width: 1px;</a:t>
            </a:r>
          </a:p>
          <a:p>
            <a:pPr lvl="1">
              <a:lnSpc>
                <a:spcPct val="120000"/>
              </a:lnSpc>
              <a:spcBef>
                <a:spcPts val="0"/>
              </a:spcBef>
            </a:pPr>
            <a:r>
              <a:rPr lang="en-US" sz="1700" dirty="0"/>
              <a:t>border-bottom-style: solid;</a:t>
            </a:r>
          </a:p>
          <a:p>
            <a:pPr lvl="1">
              <a:lnSpc>
                <a:spcPct val="120000"/>
              </a:lnSpc>
              <a:spcBef>
                <a:spcPts val="0"/>
              </a:spcBef>
            </a:pPr>
            <a:r>
              <a:rPr lang="en-US" sz="1700" dirty="0"/>
              <a:t>border-bottom-color: Black;</a:t>
            </a:r>
          </a:p>
          <a:p>
            <a:pPr lvl="1">
              <a:lnSpc>
                <a:spcPct val="120000"/>
              </a:lnSpc>
              <a:spcBef>
                <a:spcPts val="0"/>
              </a:spcBef>
            </a:pPr>
            <a:r>
              <a:rPr lang="en-US" sz="1700" dirty="0"/>
              <a:t>border-left-width: 1px;</a:t>
            </a:r>
          </a:p>
          <a:p>
            <a:pPr lvl="1">
              <a:lnSpc>
                <a:spcPct val="120000"/>
              </a:lnSpc>
              <a:spcBef>
                <a:spcPts val="0"/>
              </a:spcBef>
            </a:pPr>
            <a:r>
              <a:rPr lang="en-US" sz="1700" dirty="0"/>
              <a:t>border-left-style: solid;</a:t>
            </a:r>
          </a:p>
          <a:p>
            <a:pPr lvl="1">
              <a:lnSpc>
                <a:spcPct val="120000"/>
              </a:lnSpc>
              <a:spcBef>
                <a:spcPts val="0"/>
              </a:spcBef>
            </a:pPr>
            <a:r>
              <a:rPr lang="en-US" sz="1700" dirty="0"/>
              <a:t>border-left-color: Black;</a:t>
            </a:r>
          </a:p>
        </p:txBody>
      </p:sp>
    </p:spTree>
    <p:extLst>
      <p:ext uri="{BB962C8B-B14F-4D97-AF65-F5344CB8AC3E}">
        <p14:creationId xmlns:p14="http://schemas.microsoft.com/office/powerpoint/2010/main" val="8727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Shorthand</a:t>
            </a:r>
          </a:p>
        </p:txBody>
      </p:sp>
      <p:sp>
        <p:nvSpPr>
          <p:cNvPr id="3" name="Content Placeholder 2"/>
          <p:cNvSpPr>
            <a:spLocks noGrp="1"/>
          </p:cNvSpPr>
          <p:nvPr>
            <p:ph idx="1"/>
          </p:nvPr>
        </p:nvSpPr>
        <p:spPr/>
        <p:txBody>
          <a:bodyPr/>
          <a:lstStyle/>
          <a:p>
            <a:r>
              <a:rPr lang="en-US" dirty="0"/>
              <a:t>You can mix and match shorthand and longhand</a:t>
            </a:r>
          </a:p>
          <a:p>
            <a:r>
              <a:rPr lang="en-US" dirty="0"/>
              <a:t>Suppose  want all my borders 1 pixel solid black, except for my left border:</a:t>
            </a:r>
          </a:p>
          <a:p>
            <a:endParaRPr lang="en-US" dirty="0"/>
          </a:p>
          <a:p>
            <a:pPr marL="868680" lvl="4" indent="0">
              <a:spcBef>
                <a:spcPts val="0"/>
              </a:spcBef>
              <a:buNone/>
            </a:pPr>
            <a:r>
              <a:rPr lang="en-US" sz="1600" dirty="0"/>
              <a:t>border: 1px solid Black;</a:t>
            </a:r>
          </a:p>
          <a:p>
            <a:pPr marL="868680" lvl="4" indent="0">
              <a:spcBef>
                <a:spcPts val="0"/>
              </a:spcBef>
              <a:buNone/>
            </a:pPr>
            <a:r>
              <a:rPr lang="en-US" sz="1600" dirty="0"/>
              <a:t>border-left-color: Blue;</a:t>
            </a:r>
          </a:p>
        </p:txBody>
      </p:sp>
      <p:pic>
        <p:nvPicPr>
          <p:cNvPr id="4" name="Picture 3"/>
          <p:cNvPicPr>
            <a:picLocks noChangeAspect="1"/>
          </p:cNvPicPr>
          <p:nvPr/>
        </p:nvPicPr>
        <p:blipFill>
          <a:blip r:embed="rId2"/>
          <a:stretch>
            <a:fillRect/>
          </a:stretch>
        </p:blipFill>
        <p:spPr>
          <a:xfrm>
            <a:off x="1751012" y="4267200"/>
            <a:ext cx="6886891" cy="746772"/>
          </a:xfrm>
          <a:prstGeom prst="rect">
            <a:avLst/>
          </a:prstGeom>
        </p:spPr>
      </p:pic>
    </p:spTree>
    <p:extLst>
      <p:ext uri="{BB962C8B-B14F-4D97-AF65-F5344CB8AC3E}">
        <p14:creationId xmlns:p14="http://schemas.microsoft.com/office/powerpoint/2010/main" val="106309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CSS Box Model</a:t>
            </a:r>
          </a:p>
        </p:txBody>
      </p:sp>
      <p:sp>
        <p:nvSpPr>
          <p:cNvPr id="3" name="Content Placeholder 2"/>
          <p:cNvSpPr>
            <a:spLocks noGrp="1"/>
          </p:cNvSpPr>
          <p:nvPr>
            <p:ph idx="1"/>
          </p:nvPr>
        </p:nvSpPr>
        <p:spPr/>
        <p:txBody>
          <a:bodyPr/>
          <a:lstStyle/>
          <a:p>
            <a:r>
              <a:rPr lang="en-US" dirty="0"/>
              <a:t>The CSS Box Model describes the way three important CSS properties are applied to HTML elements: padding, border, and margin. </a:t>
            </a:r>
          </a:p>
        </p:txBody>
      </p:sp>
      <p:pic>
        <p:nvPicPr>
          <p:cNvPr id="4" name="Picture 3"/>
          <p:cNvPicPr>
            <a:picLocks noChangeAspect="1"/>
          </p:cNvPicPr>
          <p:nvPr/>
        </p:nvPicPr>
        <p:blipFill>
          <a:blip r:embed="rId2"/>
          <a:stretch>
            <a:fillRect/>
          </a:stretch>
        </p:blipFill>
        <p:spPr>
          <a:xfrm>
            <a:off x="2665412" y="2514600"/>
            <a:ext cx="4987989" cy="3359000"/>
          </a:xfrm>
          <a:prstGeom prst="rect">
            <a:avLst/>
          </a:prstGeom>
        </p:spPr>
      </p:pic>
    </p:spTree>
    <p:extLst>
      <p:ext uri="{BB962C8B-B14F-4D97-AF65-F5344CB8AC3E}">
        <p14:creationId xmlns:p14="http://schemas.microsoft.com/office/powerpoint/2010/main" val="285389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CSS Box Model</a:t>
            </a:r>
          </a:p>
        </p:txBody>
      </p:sp>
      <p:sp>
        <p:nvSpPr>
          <p:cNvPr id="3" name="Content Placeholder 2"/>
          <p:cNvSpPr>
            <a:spLocks noGrp="1"/>
          </p:cNvSpPr>
          <p:nvPr>
            <p:ph idx="1"/>
          </p:nvPr>
        </p:nvSpPr>
        <p:spPr/>
        <p:txBody>
          <a:bodyPr/>
          <a:lstStyle/>
          <a:p>
            <a:r>
              <a:rPr lang="en-US" dirty="0"/>
              <a:t>Padding: The whitespace that surrounds the element within its border.</a:t>
            </a:r>
          </a:p>
          <a:p>
            <a:r>
              <a:rPr lang="en-US" dirty="0"/>
              <a:t>Border: After the padding, this is the next whitespace.</a:t>
            </a:r>
          </a:p>
          <a:p>
            <a:r>
              <a:rPr lang="en-US" dirty="0"/>
              <a:t>Margin: After the border, the last whitespace.</a:t>
            </a:r>
          </a:p>
          <a:p>
            <a:r>
              <a:rPr lang="en-US" dirty="0"/>
              <a:t>Adding up these 3 properties add up to the space an element takes up in the page.</a:t>
            </a:r>
          </a:p>
        </p:txBody>
      </p:sp>
      <p:pic>
        <p:nvPicPr>
          <p:cNvPr id="4" name="Picture 3"/>
          <p:cNvPicPr>
            <a:picLocks noChangeAspect="1"/>
          </p:cNvPicPr>
          <p:nvPr/>
        </p:nvPicPr>
        <p:blipFill>
          <a:blip r:embed="rId2"/>
          <a:stretch>
            <a:fillRect/>
          </a:stretch>
        </p:blipFill>
        <p:spPr>
          <a:xfrm>
            <a:off x="4113212" y="3969501"/>
            <a:ext cx="3387789" cy="2281397"/>
          </a:xfrm>
          <a:prstGeom prst="rect">
            <a:avLst/>
          </a:prstGeom>
        </p:spPr>
      </p:pic>
      <p:cxnSp>
        <p:nvCxnSpPr>
          <p:cNvPr id="6" name="Straight Arrow Connector 5"/>
          <p:cNvCxnSpPr/>
          <p:nvPr/>
        </p:nvCxnSpPr>
        <p:spPr>
          <a:xfrm>
            <a:off x="6323012" y="4267200"/>
            <a:ext cx="0" cy="53340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6323012" y="5110199"/>
            <a:ext cx="533400"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920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(Cascading Style Sheets)</a:t>
            </a:r>
          </a:p>
        </p:txBody>
      </p:sp>
      <p:sp>
        <p:nvSpPr>
          <p:cNvPr id="3" name="Content Placeholder 2"/>
          <p:cNvSpPr>
            <a:spLocks noGrp="1"/>
          </p:cNvSpPr>
          <p:nvPr>
            <p:ph idx="1"/>
          </p:nvPr>
        </p:nvSpPr>
        <p:spPr/>
        <p:txBody>
          <a:bodyPr/>
          <a:lstStyle/>
          <a:p>
            <a:r>
              <a:rPr lang="en-US" dirty="0"/>
              <a:t>CSS is a language used for styling and design your web pages.</a:t>
            </a:r>
          </a:p>
          <a:p>
            <a:r>
              <a:rPr lang="en-US" dirty="0"/>
              <a:t>CSS can  be used to quickly change the appearance of your web pages. </a:t>
            </a:r>
          </a:p>
          <a:p>
            <a:r>
              <a:rPr lang="en-US" dirty="0"/>
              <a:t>It is supported by  all browsers, so it is not specific to .NET</a:t>
            </a:r>
          </a:p>
          <a:p>
            <a:r>
              <a:rPr lang="en-US" dirty="0"/>
              <a:t>Very popular with designers of web pages.</a:t>
            </a:r>
          </a:p>
          <a:p>
            <a:r>
              <a:rPr lang="en-US" dirty="0"/>
              <a:t>Used not just in enterprise applications, but heavily used in content delivery. mediums such as Blogs.</a:t>
            </a:r>
          </a:p>
          <a:p>
            <a:r>
              <a:rPr lang="en-US" dirty="0"/>
              <a:t>CSS “rules” can be chained together for efficiency (more on that later).</a:t>
            </a:r>
          </a:p>
        </p:txBody>
      </p:sp>
    </p:spTree>
    <p:extLst>
      <p:ext uri="{BB962C8B-B14F-4D97-AF65-F5344CB8AC3E}">
        <p14:creationId xmlns:p14="http://schemas.microsoft.com/office/powerpoint/2010/main" val="20942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CSS Box Model</a:t>
            </a:r>
          </a:p>
        </p:txBody>
      </p:sp>
      <p:sp>
        <p:nvSpPr>
          <p:cNvPr id="3" name="Content Placeholder 2"/>
          <p:cNvSpPr>
            <a:spLocks noGrp="1"/>
          </p:cNvSpPr>
          <p:nvPr>
            <p:ph idx="1"/>
          </p:nvPr>
        </p:nvSpPr>
        <p:spPr/>
        <p:txBody>
          <a:bodyPr/>
          <a:lstStyle/>
          <a:p>
            <a:pPr>
              <a:lnSpc>
                <a:spcPct val="100000"/>
              </a:lnSpc>
              <a:spcBef>
                <a:spcPts val="0"/>
              </a:spcBef>
            </a:pPr>
            <a:r>
              <a:rPr lang="en-US" dirty="0"/>
              <a:t>Given the following CSS, what is the total width?</a:t>
            </a:r>
          </a:p>
          <a:p>
            <a:pPr marL="45720" indent="0">
              <a:lnSpc>
                <a:spcPct val="100000"/>
              </a:lnSpc>
              <a:spcBef>
                <a:spcPts val="0"/>
              </a:spcBef>
              <a:buNone/>
            </a:pPr>
            <a:endParaRPr lang="en-US" dirty="0"/>
          </a:p>
          <a:p>
            <a:pPr marL="45720" indent="0">
              <a:lnSpc>
                <a:spcPct val="100000"/>
              </a:lnSpc>
              <a:spcBef>
                <a:spcPts val="0"/>
              </a:spcBef>
              <a:buNone/>
            </a:pPr>
            <a:r>
              <a:rPr lang="en-US" sz="1400" dirty="0"/>
              <a:t>.</a:t>
            </a:r>
            <a:r>
              <a:rPr lang="en-US" sz="1400" dirty="0" err="1"/>
              <a:t>MyDiv</a:t>
            </a:r>
            <a:endParaRPr lang="en-US" sz="1400" dirty="0"/>
          </a:p>
          <a:p>
            <a:pPr marL="45720" indent="0">
              <a:lnSpc>
                <a:spcPct val="100000"/>
              </a:lnSpc>
              <a:spcBef>
                <a:spcPts val="0"/>
              </a:spcBef>
              <a:buNone/>
            </a:pPr>
            <a:r>
              <a:rPr lang="en-US" sz="1400" dirty="0"/>
              <a:t>{</a:t>
            </a:r>
          </a:p>
          <a:p>
            <a:pPr marL="45720" indent="0">
              <a:lnSpc>
                <a:spcPct val="100000"/>
              </a:lnSpc>
              <a:spcBef>
                <a:spcPts val="0"/>
              </a:spcBef>
              <a:buNone/>
            </a:pPr>
            <a:r>
              <a:rPr lang="en-US" sz="1400" dirty="0"/>
              <a:t>width: 200px;</a:t>
            </a:r>
          </a:p>
          <a:p>
            <a:pPr marL="45720" indent="0">
              <a:lnSpc>
                <a:spcPct val="100000"/>
              </a:lnSpc>
              <a:spcBef>
                <a:spcPts val="0"/>
              </a:spcBef>
              <a:buNone/>
            </a:pPr>
            <a:r>
              <a:rPr lang="en-US" sz="1400" dirty="0"/>
              <a:t>padding: 10px;</a:t>
            </a:r>
          </a:p>
          <a:p>
            <a:pPr marL="45720" indent="0">
              <a:lnSpc>
                <a:spcPct val="100000"/>
              </a:lnSpc>
              <a:spcBef>
                <a:spcPts val="0"/>
              </a:spcBef>
              <a:buNone/>
            </a:pPr>
            <a:r>
              <a:rPr lang="en-US" sz="1400" dirty="0"/>
              <a:t>border: 2px solid Black;</a:t>
            </a:r>
          </a:p>
          <a:p>
            <a:pPr marL="45720" indent="0">
              <a:lnSpc>
                <a:spcPct val="100000"/>
              </a:lnSpc>
              <a:spcBef>
                <a:spcPts val="0"/>
              </a:spcBef>
              <a:buNone/>
            </a:pPr>
            <a:r>
              <a:rPr lang="en-US" sz="1400" dirty="0"/>
              <a:t>}</a:t>
            </a:r>
          </a:p>
          <a:p>
            <a:pPr marL="45720" indent="0">
              <a:lnSpc>
                <a:spcPct val="100000"/>
              </a:lnSpc>
              <a:spcBef>
                <a:spcPts val="0"/>
              </a:spcBef>
              <a:buNone/>
            </a:pPr>
            <a:r>
              <a:rPr lang="en-US" sz="1400" dirty="0"/>
              <a:t>...</a:t>
            </a:r>
          </a:p>
          <a:p>
            <a:pPr marL="45720" indent="0">
              <a:lnSpc>
                <a:spcPct val="100000"/>
              </a:lnSpc>
              <a:spcBef>
                <a:spcPts val="0"/>
              </a:spcBef>
              <a:buNone/>
            </a:pPr>
            <a:r>
              <a:rPr lang="en-US" sz="1400" dirty="0"/>
              <a:t>&lt;div class="</a:t>
            </a:r>
            <a:r>
              <a:rPr lang="en-US" sz="1400" dirty="0" err="1"/>
              <a:t>MyDiv</a:t>
            </a:r>
            <a:r>
              <a:rPr lang="en-US" sz="1400" dirty="0"/>
              <a:t>"&gt;Element&lt;/div&gt;</a:t>
            </a:r>
          </a:p>
          <a:p>
            <a:pPr marL="45720" indent="0">
              <a:lnSpc>
                <a:spcPct val="100000"/>
              </a:lnSpc>
              <a:spcBef>
                <a:spcPts val="0"/>
              </a:spcBef>
              <a:buNone/>
            </a:pPr>
            <a:endParaRPr lang="en-US" sz="1400" dirty="0"/>
          </a:p>
          <a:p>
            <a:pPr>
              <a:lnSpc>
                <a:spcPct val="100000"/>
              </a:lnSpc>
              <a:spcBef>
                <a:spcPts val="0"/>
              </a:spcBef>
            </a:pPr>
            <a:r>
              <a:rPr lang="en-US" dirty="0"/>
              <a:t>The </a:t>
            </a:r>
            <a:r>
              <a:rPr lang="en-US" dirty="0" err="1"/>
              <a:t>Div</a:t>
            </a:r>
            <a:r>
              <a:rPr lang="en-US" dirty="0"/>
              <a:t> has a width of 200px and a padding of 10px and a border of 2px. Final value?</a:t>
            </a:r>
          </a:p>
          <a:p>
            <a:pPr marL="45720" indent="0">
              <a:lnSpc>
                <a:spcPct val="100000"/>
              </a:lnSpc>
              <a:spcBef>
                <a:spcPts val="0"/>
              </a:spcBef>
              <a:buNone/>
            </a:pPr>
            <a:endParaRPr lang="en-US" sz="1400" dirty="0"/>
          </a:p>
        </p:txBody>
      </p:sp>
      <p:pic>
        <p:nvPicPr>
          <p:cNvPr id="4" name="Picture 3"/>
          <p:cNvPicPr>
            <a:picLocks noChangeAspect="1"/>
          </p:cNvPicPr>
          <p:nvPr/>
        </p:nvPicPr>
        <p:blipFill>
          <a:blip r:embed="rId2"/>
          <a:stretch>
            <a:fillRect/>
          </a:stretch>
        </p:blipFill>
        <p:spPr>
          <a:xfrm>
            <a:off x="4799012" y="2667000"/>
            <a:ext cx="4053934" cy="1413166"/>
          </a:xfrm>
          <a:prstGeom prst="rect">
            <a:avLst/>
          </a:prstGeom>
        </p:spPr>
      </p:pic>
    </p:spTree>
    <p:extLst>
      <p:ext uri="{BB962C8B-B14F-4D97-AF65-F5344CB8AC3E}">
        <p14:creationId xmlns:p14="http://schemas.microsoft.com/office/powerpoint/2010/main" val="93335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CSS to your Pages</a:t>
            </a:r>
          </a:p>
        </p:txBody>
      </p:sp>
      <p:sp>
        <p:nvSpPr>
          <p:cNvPr id="3" name="Content Placeholder 2"/>
          <p:cNvSpPr>
            <a:spLocks noGrp="1"/>
          </p:cNvSpPr>
          <p:nvPr>
            <p:ph idx="1"/>
          </p:nvPr>
        </p:nvSpPr>
        <p:spPr>
          <a:xfrm>
            <a:off x="1065212" y="1828800"/>
            <a:ext cx="8686801" cy="4419600"/>
          </a:xfrm>
        </p:spPr>
        <p:txBody>
          <a:bodyPr>
            <a:normAutofit/>
          </a:bodyPr>
          <a:lstStyle/>
          <a:p>
            <a:r>
              <a:rPr lang="en-US" dirty="0"/>
              <a:t>One way to add CSS is to use an external file</a:t>
            </a:r>
          </a:p>
          <a:p>
            <a:pPr marL="45720" indent="0">
              <a:buNone/>
            </a:pPr>
            <a:r>
              <a:rPr lang="en-US" sz="1200" dirty="0"/>
              <a:t>&lt;link </a:t>
            </a:r>
            <a:r>
              <a:rPr lang="en-US" sz="1200" dirty="0" err="1"/>
              <a:t>href</a:t>
            </a:r>
            <a:r>
              <a:rPr lang="en-US" sz="1200" dirty="0"/>
              <a:t>="StyleSheet.css" </a:t>
            </a:r>
            <a:r>
              <a:rPr lang="en-US" sz="1200" dirty="0" err="1"/>
              <a:t>rel</a:t>
            </a:r>
            <a:r>
              <a:rPr lang="en-US" sz="1200" dirty="0"/>
              <a:t>="Stylesheet" type="text/</a:t>
            </a:r>
            <a:r>
              <a:rPr lang="en-US" sz="1200" dirty="0" err="1"/>
              <a:t>css</a:t>
            </a:r>
            <a:r>
              <a:rPr lang="en-US" sz="1200" dirty="0"/>
              <a:t>" media="screen" /&gt;</a:t>
            </a:r>
          </a:p>
          <a:p>
            <a:r>
              <a:rPr lang="en-US" dirty="0"/>
              <a:t>Another Way is within the style tags</a:t>
            </a:r>
          </a:p>
          <a:p>
            <a:pPr lvl="1"/>
            <a:endParaRPr lang="en-US" sz="1200" dirty="0"/>
          </a:p>
          <a:p>
            <a:pPr marL="365760" lvl="1" indent="0">
              <a:spcBef>
                <a:spcPts val="0"/>
              </a:spcBef>
              <a:buNone/>
            </a:pPr>
            <a:r>
              <a:rPr lang="en-US" sz="1200" dirty="0"/>
              <a:t>&lt;head </a:t>
            </a:r>
            <a:r>
              <a:rPr lang="en-US" sz="1200" dirty="0" err="1"/>
              <a:t>runat</a:t>
            </a:r>
            <a:r>
              <a:rPr lang="en-US" sz="1200" dirty="0"/>
              <a:t>="server"&gt;</a:t>
            </a:r>
          </a:p>
          <a:p>
            <a:pPr marL="365760" lvl="1" indent="0">
              <a:spcBef>
                <a:spcPts val="0"/>
              </a:spcBef>
              <a:buNone/>
            </a:pPr>
            <a:r>
              <a:rPr lang="en-US" sz="1200" dirty="0"/>
              <a:t>&lt;title&gt;&lt;/title&gt;</a:t>
            </a:r>
          </a:p>
          <a:p>
            <a:pPr marL="365760" lvl="1" indent="0">
              <a:spcBef>
                <a:spcPts val="0"/>
              </a:spcBef>
              <a:buNone/>
            </a:pPr>
            <a:r>
              <a:rPr lang="en-US" sz="1200" b="1" dirty="0"/>
              <a:t>&lt;style&gt;</a:t>
            </a:r>
          </a:p>
          <a:p>
            <a:pPr marL="365760" lvl="1" indent="0">
              <a:spcBef>
                <a:spcPts val="0"/>
              </a:spcBef>
              <a:buNone/>
            </a:pPr>
            <a:r>
              <a:rPr lang="en-US" sz="1200" b="1" dirty="0"/>
              <a:t>h1</a:t>
            </a:r>
          </a:p>
          <a:p>
            <a:pPr marL="365760" lvl="1" indent="0">
              <a:spcBef>
                <a:spcPts val="0"/>
              </a:spcBef>
              <a:buNone/>
            </a:pPr>
            <a:r>
              <a:rPr lang="en-US" sz="1200" b="1" dirty="0"/>
              <a:t>{</a:t>
            </a:r>
          </a:p>
          <a:p>
            <a:pPr marL="365760" lvl="1" indent="0">
              <a:spcBef>
                <a:spcPts val="0"/>
              </a:spcBef>
              <a:buNone/>
            </a:pPr>
            <a:r>
              <a:rPr lang="en-US" sz="1200" b="1" dirty="0"/>
              <a:t>color: Blue;</a:t>
            </a:r>
          </a:p>
          <a:p>
            <a:pPr marL="365760" lvl="1" indent="0">
              <a:spcBef>
                <a:spcPts val="0"/>
              </a:spcBef>
              <a:buNone/>
            </a:pPr>
            <a:r>
              <a:rPr lang="en-US" sz="1200" b="1" dirty="0"/>
              <a:t>}</a:t>
            </a:r>
          </a:p>
          <a:p>
            <a:pPr marL="365760" lvl="1" indent="0">
              <a:spcBef>
                <a:spcPts val="0"/>
              </a:spcBef>
              <a:buNone/>
            </a:pPr>
            <a:r>
              <a:rPr lang="en-US" sz="1200" b="1" dirty="0"/>
              <a:t>&lt;/style&gt;</a:t>
            </a:r>
          </a:p>
          <a:p>
            <a:pPr marL="365760" lvl="1" indent="0">
              <a:spcBef>
                <a:spcPts val="0"/>
              </a:spcBef>
              <a:buNone/>
            </a:pPr>
            <a:r>
              <a:rPr lang="en-US" sz="1200" dirty="0"/>
              <a:t>&lt;/head&gt;</a:t>
            </a:r>
          </a:p>
          <a:p>
            <a:pPr marL="45720" indent="0">
              <a:spcBef>
                <a:spcPts val="0"/>
              </a:spcBef>
              <a:buNone/>
            </a:pPr>
            <a:endParaRPr lang="en-US" sz="1200" dirty="0"/>
          </a:p>
          <a:p>
            <a:pPr>
              <a:spcBef>
                <a:spcPts val="0"/>
              </a:spcBef>
            </a:pPr>
            <a:r>
              <a:rPr lang="en-US" dirty="0"/>
              <a:t>Last Way is to do it inline.</a:t>
            </a:r>
          </a:p>
          <a:p>
            <a:pPr>
              <a:spcBef>
                <a:spcPts val="0"/>
              </a:spcBef>
            </a:pPr>
            <a:endParaRPr lang="en-US" sz="1200" dirty="0"/>
          </a:p>
          <a:p>
            <a:pPr>
              <a:spcBef>
                <a:spcPts val="0"/>
              </a:spcBef>
            </a:pPr>
            <a:r>
              <a:rPr lang="en-US" sz="1200" dirty="0"/>
              <a:t>&lt;span style="color: White; background-color: Black;"&gt;</a:t>
            </a:r>
          </a:p>
          <a:p>
            <a:pPr>
              <a:spcBef>
                <a:spcPts val="0"/>
              </a:spcBef>
            </a:pPr>
            <a:r>
              <a:rPr lang="en-US" sz="1200" dirty="0"/>
              <a:t>This is white text on a black background.</a:t>
            </a:r>
          </a:p>
          <a:p>
            <a:pPr>
              <a:spcBef>
                <a:spcPts val="0"/>
              </a:spcBef>
            </a:pPr>
            <a:r>
              <a:rPr lang="en-US" sz="1200" dirty="0"/>
              <a:t>&lt;/span&gt;</a:t>
            </a:r>
          </a:p>
        </p:txBody>
      </p:sp>
    </p:spTree>
    <p:extLst>
      <p:ext uri="{BB962C8B-B14F-4D97-AF65-F5344CB8AC3E}">
        <p14:creationId xmlns:p14="http://schemas.microsoft.com/office/powerpoint/2010/main" val="198066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Overrides</a:t>
            </a:r>
          </a:p>
        </p:txBody>
      </p:sp>
      <p:sp>
        <p:nvSpPr>
          <p:cNvPr id="3" name="Content Placeholder 2"/>
          <p:cNvSpPr>
            <a:spLocks noGrp="1"/>
          </p:cNvSpPr>
          <p:nvPr>
            <p:ph idx="1"/>
          </p:nvPr>
        </p:nvSpPr>
        <p:spPr/>
        <p:txBody>
          <a:bodyPr>
            <a:normAutofit/>
          </a:bodyPr>
          <a:lstStyle/>
          <a:p>
            <a:r>
              <a:rPr lang="en-US" dirty="0"/>
              <a:t>An important thing to consider is the way that the various types of style sheets override one another.</a:t>
            </a:r>
          </a:p>
          <a:p>
            <a:r>
              <a:rPr lang="en-US" dirty="0"/>
              <a:t>If you have multiple identical selectors with different property values, the one defined last takes precedence.</a:t>
            </a:r>
          </a:p>
          <a:p>
            <a:r>
              <a:rPr lang="en-US" dirty="0"/>
              <a:t>Example:</a:t>
            </a:r>
          </a:p>
          <a:p>
            <a:endParaRPr lang="en-US" dirty="0"/>
          </a:p>
          <a:p>
            <a:pPr marL="45720" indent="0">
              <a:spcBef>
                <a:spcPts val="0"/>
              </a:spcBef>
              <a:buNone/>
            </a:pPr>
            <a:r>
              <a:rPr lang="en-US" sz="1400" dirty="0"/>
              <a:t>&lt;link </a:t>
            </a:r>
            <a:r>
              <a:rPr lang="en-US" sz="1400" dirty="0" err="1"/>
              <a:t>href</a:t>
            </a:r>
            <a:r>
              <a:rPr lang="en-US" sz="1400" dirty="0"/>
              <a:t>="Styles/Styles.css" </a:t>
            </a:r>
            <a:r>
              <a:rPr lang="en-US" sz="1400" dirty="0" err="1"/>
              <a:t>rel</a:t>
            </a:r>
            <a:r>
              <a:rPr lang="en-US" sz="1400" dirty="0"/>
              <a:t>="stylesheet" type="text/</a:t>
            </a:r>
            <a:r>
              <a:rPr lang="en-US" sz="1400" dirty="0" err="1"/>
              <a:t>css</a:t>
            </a:r>
            <a:r>
              <a:rPr lang="en-US" sz="1400" dirty="0"/>
              <a:t>" /&gt;</a:t>
            </a:r>
          </a:p>
          <a:p>
            <a:pPr marL="45720" indent="0">
              <a:spcBef>
                <a:spcPts val="0"/>
              </a:spcBef>
              <a:buNone/>
            </a:pPr>
            <a:r>
              <a:rPr lang="en-US" sz="1400" dirty="0"/>
              <a:t>&lt;style&gt;</a:t>
            </a:r>
          </a:p>
          <a:p>
            <a:pPr marL="45720" indent="0">
              <a:spcBef>
                <a:spcPts val="0"/>
              </a:spcBef>
              <a:buNone/>
            </a:pPr>
            <a:r>
              <a:rPr lang="en-US" sz="1400" dirty="0"/>
              <a:t>h1</a:t>
            </a:r>
          </a:p>
          <a:p>
            <a:pPr marL="45720" indent="0">
              <a:spcBef>
                <a:spcPts val="0"/>
              </a:spcBef>
              <a:buNone/>
            </a:pPr>
            <a:r>
              <a:rPr lang="en-US" sz="1400" dirty="0"/>
              <a:t>{</a:t>
            </a:r>
          </a:p>
          <a:p>
            <a:pPr marL="45720" indent="0">
              <a:spcBef>
                <a:spcPts val="0"/>
              </a:spcBef>
              <a:buNone/>
            </a:pPr>
            <a:r>
              <a:rPr lang="en-US" sz="1400" dirty="0"/>
              <a:t>color: Blue;				</a:t>
            </a:r>
            <a:r>
              <a:rPr lang="en-US" sz="1600" b="1" dirty="0">
                <a:sym typeface="Wingdings" panose="05000000000000000000" pitchFamily="2" charset="2"/>
              </a:rPr>
              <a:t> This is the style that would  work on H1</a:t>
            </a:r>
            <a:endParaRPr lang="en-US" sz="1600" b="1" dirty="0"/>
          </a:p>
          <a:p>
            <a:pPr marL="45720" indent="0">
              <a:spcBef>
                <a:spcPts val="0"/>
              </a:spcBef>
              <a:buNone/>
            </a:pPr>
            <a:r>
              <a:rPr lang="en-US" sz="1400" dirty="0"/>
              <a:t>}</a:t>
            </a:r>
          </a:p>
          <a:p>
            <a:pPr marL="45720" indent="0">
              <a:spcBef>
                <a:spcPts val="0"/>
              </a:spcBef>
              <a:buNone/>
            </a:pPr>
            <a:r>
              <a:rPr lang="en-US" sz="1400" dirty="0"/>
              <a:t>&lt;/style&gt;</a:t>
            </a:r>
          </a:p>
        </p:txBody>
      </p:sp>
    </p:spTree>
    <p:extLst>
      <p:ext uri="{BB962C8B-B14F-4D97-AF65-F5344CB8AC3E}">
        <p14:creationId xmlns:p14="http://schemas.microsoft.com/office/powerpoint/2010/main" val="229354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3" name="Content Placeholder 2"/>
          <p:cNvSpPr>
            <a:spLocks noGrp="1"/>
          </p:cNvSpPr>
          <p:nvPr>
            <p:ph idx="1"/>
          </p:nvPr>
        </p:nvSpPr>
        <p:spPr/>
        <p:txBody>
          <a:bodyPr/>
          <a:lstStyle/>
          <a:p>
            <a:r>
              <a:rPr lang="en-US" dirty="0"/>
              <a:t>Complete Pg. 66</a:t>
            </a:r>
          </a:p>
          <a:p>
            <a:r>
              <a:rPr lang="en-US" dirty="0"/>
              <a:t>Complete Pg. 77</a:t>
            </a:r>
          </a:p>
          <a:p>
            <a:r>
              <a:rPr lang="en-US" dirty="0"/>
              <a:t>Complete Pg. 85</a:t>
            </a:r>
          </a:p>
          <a:p>
            <a:endParaRPr lang="en-US" dirty="0"/>
          </a:p>
          <a:p>
            <a:endParaRPr lang="en-US" dirty="0"/>
          </a:p>
        </p:txBody>
      </p:sp>
    </p:spTree>
    <p:extLst>
      <p:ext uri="{BB962C8B-B14F-4D97-AF65-F5344CB8AC3E}">
        <p14:creationId xmlns:p14="http://schemas.microsoft.com/office/powerpoint/2010/main" val="111386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 this chapter we covered:</a:t>
            </a:r>
          </a:p>
          <a:p>
            <a:r>
              <a:rPr lang="en-US" dirty="0"/>
              <a:t>Understanding of how the HTML model is limited for styling and designing</a:t>
            </a:r>
          </a:p>
          <a:p>
            <a:r>
              <a:rPr lang="en-US" dirty="0"/>
              <a:t>Learned how CSS are used to overcome such shortcomings.</a:t>
            </a:r>
          </a:p>
          <a:p>
            <a:r>
              <a:rPr lang="en-US" dirty="0"/>
              <a:t>Reviewed how CSS syntax looks and behaves.</a:t>
            </a:r>
          </a:p>
          <a:p>
            <a:r>
              <a:rPr lang="en-US" dirty="0"/>
              <a:t>Identified several selectors and how to work with rules.</a:t>
            </a:r>
          </a:p>
          <a:p>
            <a:r>
              <a:rPr lang="en-US" dirty="0"/>
              <a:t>Reviewed the box model.</a:t>
            </a:r>
          </a:p>
          <a:p>
            <a:r>
              <a:rPr lang="en-US" dirty="0"/>
              <a:t>Reviewed how to add CSS to your pages.</a:t>
            </a:r>
          </a:p>
          <a:p>
            <a:pPr lvl="1"/>
            <a:endParaRPr lang="en-US" dirty="0"/>
          </a:p>
        </p:txBody>
      </p:sp>
    </p:spTree>
    <p:extLst>
      <p:ext uri="{BB962C8B-B14F-4D97-AF65-F5344CB8AC3E}">
        <p14:creationId xmlns:p14="http://schemas.microsoft.com/office/powerpoint/2010/main" val="19809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why is CSS needed?</a:t>
            </a:r>
          </a:p>
        </p:txBody>
      </p:sp>
      <p:sp>
        <p:nvSpPr>
          <p:cNvPr id="3" name="Content Placeholder 2"/>
          <p:cNvSpPr>
            <a:spLocks noGrp="1"/>
          </p:cNvSpPr>
          <p:nvPr>
            <p:ph idx="1"/>
          </p:nvPr>
        </p:nvSpPr>
        <p:spPr/>
        <p:txBody>
          <a:bodyPr/>
          <a:lstStyle/>
          <a:p>
            <a:r>
              <a:rPr lang="en-US" dirty="0"/>
              <a:t>Before CSS, all the formatting was done with HTML tags and their attributes, which mixed both the data content that you wanted to display and how it should be displayed (presentation).</a:t>
            </a:r>
          </a:p>
          <a:p>
            <a:r>
              <a:rPr lang="en-US" dirty="0"/>
              <a:t>For example:</a:t>
            </a:r>
          </a:p>
          <a:p>
            <a:pPr marL="45720" indent="0">
              <a:buNone/>
            </a:pPr>
            <a:r>
              <a:rPr lang="en-US" dirty="0"/>
              <a:t>&lt;p&gt;&lt;font face="Arial" color="red" size="+1"&gt;</a:t>
            </a:r>
          </a:p>
          <a:p>
            <a:pPr marL="45720" indent="0">
              <a:buNone/>
            </a:pPr>
            <a:r>
              <a:rPr lang="en-US" dirty="0"/>
              <a:t>This is red text in an </a:t>
            </a:r>
            <a:r>
              <a:rPr lang="en-US" dirty="0" err="1"/>
              <a:t>arial</a:t>
            </a:r>
            <a:r>
              <a:rPr lang="en-US" dirty="0"/>
              <a:t> type face and slightly larger than the default text.</a:t>
            </a:r>
          </a:p>
          <a:p>
            <a:pPr marL="45720" indent="0">
              <a:buNone/>
            </a:pPr>
            <a:r>
              <a:rPr lang="en-US" dirty="0"/>
              <a:t>&lt;/font&gt;&lt;/p&gt;</a:t>
            </a:r>
          </a:p>
          <a:p>
            <a:r>
              <a:rPr lang="en-US" dirty="0"/>
              <a:t>What can be the problem here?</a:t>
            </a:r>
          </a:p>
          <a:p>
            <a:endParaRPr lang="en-US" dirty="0"/>
          </a:p>
        </p:txBody>
      </p:sp>
    </p:spTree>
    <p:extLst>
      <p:ext uri="{BB962C8B-B14F-4D97-AF65-F5344CB8AC3E}">
        <p14:creationId xmlns:p14="http://schemas.microsoft.com/office/powerpoint/2010/main" val="9563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shortcomings</a:t>
            </a:r>
          </a:p>
        </p:txBody>
      </p:sp>
      <p:sp>
        <p:nvSpPr>
          <p:cNvPr id="3" name="Content Placeholder 2"/>
          <p:cNvSpPr>
            <a:spLocks noGrp="1"/>
          </p:cNvSpPr>
          <p:nvPr>
            <p:ph idx="1"/>
          </p:nvPr>
        </p:nvSpPr>
        <p:spPr/>
        <p:txBody>
          <a:bodyPr>
            <a:normAutofit/>
          </a:bodyPr>
          <a:lstStyle/>
          <a:p>
            <a:endParaRPr lang="en-US" dirty="0"/>
          </a:p>
          <a:p>
            <a:pPr marL="45720" indent="0">
              <a:lnSpc>
                <a:spcPct val="100000"/>
              </a:lnSpc>
              <a:spcBef>
                <a:spcPts val="0"/>
              </a:spcBef>
              <a:buNone/>
            </a:pPr>
            <a:r>
              <a:rPr lang="en-US" sz="1800" dirty="0"/>
              <a:t>&lt;p&gt;&lt;font face="Arial" color="red" size="+1"&gt;</a:t>
            </a:r>
          </a:p>
          <a:p>
            <a:pPr marL="45720" indent="0">
              <a:lnSpc>
                <a:spcPct val="100000"/>
              </a:lnSpc>
              <a:spcBef>
                <a:spcPts val="0"/>
              </a:spcBef>
              <a:buNone/>
            </a:pPr>
            <a:r>
              <a:rPr lang="en-US" sz="1800" dirty="0"/>
              <a:t>This is red text in an </a:t>
            </a:r>
            <a:r>
              <a:rPr lang="en-US" sz="1800" dirty="0" err="1"/>
              <a:t>arial</a:t>
            </a:r>
            <a:r>
              <a:rPr lang="en-US" sz="1800" dirty="0"/>
              <a:t> type face and slightly larger than the default text.</a:t>
            </a:r>
          </a:p>
          <a:p>
            <a:pPr marL="45720" indent="0">
              <a:lnSpc>
                <a:spcPct val="100000"/>
              </a:lnSpc>
              <a:spcBef>
                <a:spcPts val="0"/>
              </a:spcBef>
              <a:buNone/>
            </a:pPr>
            <a:r>
              <a:rPr lang="en-US" sz="1800" dirty="0"/>
              <a:t>&lt;/font&gt;&lt;/p&gt;</a:t>
            </a:r>
          </a:p>
          <a:p>
            <a:r>
              <a:rPr lang="en-US" dirty="0"/>
              <a:t>Consider these problems:</a:t>
            </a:r>
          </a:p>
          <a:p>
            <a:pPr lvl="1"/>
            <a:r>
              <a:rPr lang="en-US" dirty="0"/>
              <a:t>If we had this paragraph in multiple changes, any time we wanted to change </a:t>
            </a:r>
            <a:r>
              <a:rPr lang="en-US" dirty="0" err="1"/>
              <a:t>th</a:t>
            </a:r>
            <a:r>
              <a:rPr lang="en-US" dirty="0"/>
              <a:t> color we would have to do it in each instance.</a:t>
            </a:r>
          </a:p>
          <a:p>
            <a:pPr lvl="1"/>
            <a:r>
              <a:rPr lang="en-US" dirty="0"/>
              <a:t>We can't dynamically change this formatting depending on a given scenario (i.e. colorblindness, visually impaired, etc.)</a:t>
            </a:r>
          </a:p>
          <a:p>
            <a:pPr lvl="1"/>
            <a:r>
              <a:rPr lang="en-US" dirty="0"/>
              <a:t>Required duplication of formatting tags gives the page more data to load each time.</a:t>
            </a:r>
          </a:p>
          <a:p>
            <a:endParaRPr lang="en-US" dirty="0"/>
          </a:p>
        </p:txBody>
      </p:sp>
    </p:spTree>
    <p:extLst>
      <p:ext uri="{BB962C8B-B14F-4D97-AF65-F5344CB8AC3E}">
        <p14:creationId xmlns:p14="http://schemas.microsoft.com/office/powerpoint/2010/main" val="115383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to the rescue</a:t>
            </a:r>
          </a:p>
        </p:txBody>
      </p:sp>
      <p:sp>
        <p:nvSpPr>
          <p:cNvPr id="3" name="Content Placeholder 2"/>
          <p:cNvSpPr>
            <a:spLocks noGrp="1"/>
          </p:cNvSpPr>
          <p:nvPr>
            <p:ph idx="1"/>
          </p:nvPr>
        </p:nvSpPr>
        <p:spPr/>
        <p:txBody>
          <a:bodyPr>
            <a:normAutofit/>
          </a:bodyPr>
          <a:lstStyle/>
          <a:p>
            <a:r>
              <a:rPr lang="en-US" dirty="0"/>
              <a:t>CSS addresses these problems by separating the data from the presentation. </a:t>
            </a:r>
          </a:p>
          <a:p>
            <a:r>
              <a:rPr lang="en-US" dirty="0"/>
              <a:t>The html files will continue to be your data (content) but now they will refer to CSS files which dictated how the presentation should be handled. </a:t>
            </a:r>
          </a:p>
          <a:p>
            <a:r>
              <a:rPr lang="en-US" dirty="0"/>
              <a:t>In addition, you can centralize your styling into a centralized CSS file, which means multiple HTML pages will use the presentation formatting from a central place and wont have to duplicate HTML presentation tags such as &lt;FONT&gt;, &lt;B&gt;, &lt;EM&gt;, etc. You can also embed CSS into your HTML element tags if needed.</a:t>
            </a:r>
          </a:p>
          <a:p>
            <a:r>
              <a:rPr lang="en-US" dirty="0"/>
              <a:t>CSS is understood by all major browsers and it is the language you want to understand to design pages.</a:t>
            </a:r>
          </a:p>
          <a:p>
            <a:endParaRPr lang="en-US" dirty="0"/>
          </a:p>
        </p:txBody>
      </p:sp>
    </p:spTree>
    <p:extLst>
      <p:ext uri="{BB962C8B-B14F-4D97-AF65-F5344CB8AC3E}">
        <p14:creationId xmlns:p14="http://schemas.microsoft.com/office/powerpoint/2010/main" val="27355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CSS</a:t>
            </a:r>
          </a:p>
        </p:txBody>
      </p:sp>
      <p:sp>
        <p:nvSpPr>
          <p:cNvPr id="3" name="Content Placeholder 2"/>
          <p:cNvSpPr>
            <a:spLocks noGrp="1"/>
          </p:cNvSpPr>
          <p:nvPr>
            <p:ph idx="1"/>
          </p:nvPr>
        </p:nvSpPr>
        <p:spPr/>
        <p:txBody>
          <a:bodyPr>
            <a:normAutofit fontScale="92500" lnSpcReduction="20000"/>
          </a:bodyPr>
          <a:lstStyle/>
          <a:p>
            <a:pPr>
              <a:spcBef>
                <a:spcPts val="0"/>
              </a:spcBef>
            </a:pPr>
            <a:r>
              <a:rPr lang="en-US" dirty="0"/>
              <a:t>Create a file named CssDemo.aspx</a:t>
            </a:r>
          </a:p>
          <a:p>
            <a:pPr>
              <a:spcBef>
                <a:spcPts val="0"/>
              </a:spcBef>
            </a:pPr>
            <a:r>
              <a:rPr lang="en-US" dirty="0"/>
              <a:t>In the markup, add the following after the closing &lt;title&gt; tag</a:t>
            </a:r>
          </a:p>
          <a:p>
            <a:pPr marL="45720" indent="0">
              <a:spcBef>
                <a:spcPts val="0"/>
              </a:spcBef>
              <a:buNone/>
            </a:pPr>
            <a:endParaRPr lang="en-US" dirty="0"/>
          </a:p>
          <a:p>
            <a:pPr marL="45720" indent="0">
              <a:lnSpc>
                <a:spcPct val="120000"/>
              </a:lnSpc>
              <a:spcBef>
                <a:spcPts val="0"/>
              </a:spcBef>
              <a:buNone/>
            </a:pPr>
            <a:r>
              <a:rPr lang="en-US" sz="1500" dirty="0"/>
              <a:t>&lt;style&gt;</a:t>
            </a:r>
          </a:p>
          <a:p>
            <a:pPr marL="45720" indent="0">
              <a:lnSpc>
                <a:spcPct val="120000"/>
              </a:lnSpc>
              <a:spcBef>
                <a:spcPts val="0"/>
              </a:spcBef>
              <a:buNone/>
            </a:pPr>
            <a:r>
              <a:rPr lang="en-US" sz="1500" dirty="0"/>
              <a:t>h1</a:t>
            </a:r>
          </a:p>
          <a:p>
            <a:pPr marL="45720" indent="0">
              <a:lnSpc>
                <a:spcPct val="120000"/>
              </a:lnSpc>
              <a:spcBef>
                <a:spcPts val="0"/>
              </a:spcBef>
              <a:buNone/>
            </a:pPr>
            <a:r>
              <a:rPr lang="en-US" sz="1500" dirty="0"/>
              <a:t>{</a:t>
            </a:r>
          </a:p>
          <a:p>
            <a:pPr marL="45720" indent="0">
              <a:lnSpc>
                <a:spcPct val="120000"/>
              </a:lnSpc>
              <a:spcBef>
                <a:spcPts val="0"/>
              </a:spcBef>
              <a:buNone/>
            </a:pPr>
            <a:r>
              <a:rPr lang="en-US" sz="1500" dirty="0"/>
              <a:t>     font-size: 20px;</a:t>
            </a:r>
          </a:p>
          <a:p>
            <a:pPr marL="45720" indent="0">
              <a:lnSpc>
                <a:spcPct val="120000"/>
              </a:lnSpc>
              <a:spcBef>
                <a:spcPts val="0"/>
              </a:spcBef>
              <a:buNone/>
            </a:pPr>
            <a:r>
              <a:rPr lang="en-US" sz="1500" dirty="0"/>
              <a:t>     color: Green;</a:t>
            </a:r>
          </a:p>
          <a:p>
            <a:pPr marL="45720" indent="0">
              <a:lnSpc>
                <a:spcPct val="120000"/>
              </a:lnSpc>
              <a:spcBef>
                <a:spcPts val="0"/>
              </a:spcBef>
              <a:buNone/>
            </a:pPr>
            <a:r>
              <a:rPr lang="en-US" sz="1500" dirty="0"/>
              <a:t>}</a:t>
            </a:r>
          </a:p>
          <a:p>
            <a:pPr marL="45720" indent="0">
              <a:lnSpc>
                <a:spcPct val="120000"/>
              </a:lnSpc>
              <a:spcBef>
                <a:spcPts val="0"/>
              </a:spcBef>
              <a:buNone/>
            </a:pPr>
            <a:r>
              <a:rPr lang="en-US" sz="1500" dirty="0"/>
              <a:t>p</a:t>
            </a:r>
          </a:p>
          <a:p>
            <a:pPr marL="45720" indent="0">
              <a:lnSpc>
                <a:spcPct val="120000"/>
              </a:lnSpc>
              <a:spcBef>
                <a:spcPts val="0"/>
              </a:spcBef>
              <a:buNone/>
            </a:pPr>
            <a:r>
              <a:rPr lang="en-US" sz="1500" dirty="0"/>
              <a:t>{</a:t>
            </a:r>
          </a:p>
          <a:p>
            <a:pPr marL="45720" indent="0">
              <a:lnSpc>
                <a:spcPct val="120000"/>
              </a:lnSpc>
              <a:spcBef>
                <a:spcPts val="0"/>
              </a:spcBef>
              <a:buNone/>
            </a:pPr>
            <a:r>
              <a:rPr lang="en-US" sz="1500" dirty="0"/>
              <a:t>     color: #0000FF</a:t>
            </a:r>
          </a:p>
          <a:p>
            <a:pPr marL="45720" indent="0">
              <a:lnSpc>
                <a:spcPct val="120000"/>
              </a:lnSpc>
              <a:spcBef>
                <a:spcPts val="0"/>
              </a:spcBef>
              <a:buNone/>
            </a:pPr>
            <a:r>
              <a:rPr lang="en-US" sz="1500" dirty="0"/>
              <a:t>     font-style: italic;</a:t>
            </a:r>
          </a:p>
          <a:p>
            <a:pPr marL="45720" indent="0">
              <a:lnSpc>
                <a:spcPct val="120000"/>
              </a:lnSpc>
              <a:spcBef>
                <a:spcPts val="0"/>
              </a:spcBef>
              <a:buNone/>
            </a:pPr>
            <a:r>
              <a:rPr lang="en-US" sz="1500" dirty="0"/>
              <a:t>}</a:t>
            </a:r>
          </a:p>
          <a:p>
            <a:pPr marL="45720" indent="0">
              <a:lnSpc>
                <a:spcPct val="120000"/>
              </a:lnSpc>
              <a:spcBef>
                <a:spcPts val="0"/>
              </a:spcBef>
              <a:buNone/>
            </a:pPr>
            <a:r>
              <a:rPr lang="en-US" sz="1500" dirty="0"/>
              <a:t>.</a:t>
            </a:r>
            <a:r>
              <a:rPr lang="en-US" sz="1500" dirty="0" err="1"/>
              <a:t>RightAligned</a:t>
            </a:r>
            <a:endParaRPr lang="en-US" sz="1500" dirty="0"/>
          </a:p>
          <a:p>
            <a:pPr marL="45720" indent="0">
              <a:lnSpc>
                <a:spcPct val="120000"/>
              </a:lnSpc>
              <a:spcBef>
                <a:spcPts val="0"/>
              </a:spcBef>
              <a:buNone/>
            </a:pPr>
            <a:r>
              <a:rPr lang="en-US" sz="1500" dirty="0"/>
              <a:t>{</a:t>
            </a:r>
          </a:p>
          <a:p>
            <a:pPr marL="45720" indent="0">
              <a:lnSpc>
                <a:spcPct val="120000"/>
              </a:lnSpc>
              <a:spcBef>
                <a:spcPts val="0"/>
              </a:spcBef>
              <a:buNone/>
            </a:pPr>
            <a:r>
              <a:rPr lang="en-US" sz="1500" dirty="0"/>
              <a:t>     text-align: right;</a:t>
            </a:r>
          </a:p>
          <a:p>
            <a:pPr marL="45720" indent="0">
              <a:lnSpc>
                <a:spcPct val="120000"/>
              </a:lnSpc>
              <a:spcBef>
                <a:spcPts val="0"/>
              </a:spcBef>
              <a:buNone/>
            </a:pPr>
            <a:r>
              <a:rPr lang="en-US" sz="1500" dirty="0"/>
              <a:t>}</a:t>
            </a:r>
          </a:p>
          <a:p>
            <a:pPr marL="45720" indent="0">
              <a:lnSpc>
                <a:spcPct val="120000"/>
              </a:lnSpc>
              <a:spcBef>
                <a:spcPts val="0"/>
              </a:spcBef>
              <a:buNone/>
            </a:pPr>
            <a:r>
              <a:rPr lang="en-US" sz="1500" dirty="0"/>
              <a:t>&lt;/style&gt;</a:t>
            </a:r>
          </a:p>
          <a:p>
            <a:endParaRPr lang="en-US" dirty="0"/>
          </a:p>
        </p:txBody>
      </p:sp>
    </p:spTree>
    <p:extLst>
      <p:ext uri="{BB962C8B-B14F-4D97-AF65-F5344CB8AC3E}">
        <p14:creationId xmlns:p14="http://schemas.microsoft.com/office/powerpoint/2010/main" val="68049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CSS</a:t>
            </a:r>
          </a:p>
        </p:txBody>
      </p:sp>
      <p:sp>
        <p:nvSpPr>
          <p:cNvPr id="3" name="Content Placeholder 2"/>
          <p:cNvSpPr>
            <a:spLocks noGrp="1"/>
          </p:cNvSpPr>
          <p:nvPr>
            <p:ph idx="1"/>
          </p:nvPr>
        </p:nvSpPr>
        <p:spPr/>
        <p:txBody>
          <a:bodyPr/>
          <a:lstStyle/>
          <a:p>
            <a:r>
              <a:rPr lang="en-US" dirty="0"/>
              <a:t>Inside the &lt;div&gt; tag, add the following</a:t>
            </a:r>
          </a:p>
          <a:p>
            <a:endParaRPr lang="en-US" dirty="0"/>
          </a:p>
          <a:p>
            <a:pPr marL="45720" indent="0">
              <a:spcBef>
                <a:spcPts val="0"/>
              </a:spcBef>
              <a:buNone/>
            </a:pPr>
            <a:r>
              <a:rPr lang="en-US" dirty="0"/>
              <a:t>     &lt;h1&gt;Welcome to this CSS Demo page&lt;/h1&gt;</a:t>
            </a:r>
          </a:p>
          <a:p>
            <a:pPr marL="45720" indent="0">
              <a:spcBef>
                <a:spcPts val="0"/>
              </a:spcBef>
              <a:buNone/>
            </a:pPr>
            <a:r>
              <a:rPr lang="en-US" dirty="0"/>
              <a:t>     &lt;p&gt;CSS makes it super easy to style your pages.&lt;/p&gt;</a:t>
            </a:r>
          </a:p>
          <a:p>
            <a:pPr marL="45720" indent="0">
              <a:spcBef>
                <a:spcPts val="0"/>
              </a:spcBef>
              <a:buNone/>
            </a:pPr>
            <a:r>
              <a:rPr lang="en-US" dirty="0"/>
              <a:t>     &lt;p class="</a:t>
            </a:r>
            <a:r>
              <a:rPr lang="en-US" dirty="0" err="1"/>
              <a:t>RightAligned</a:t>
            </a:r>
            <a:r>
              <a:rPr lang="en-US" dirty="0"/>
              <a:t>"&gt;</a:t>
            </a:r>
          </a:p>
          <a:p>
            <a:pPr marL="45720" indent="0">
              <a:spcBef>
                <a:spcPts val="0"/>
              </a:spcBef>
              <a:buNone/>
            </a:pPr>
            <a:r>
              <a:rPr lang="en-US" dirty="0"/>
              <a:t>      With very little code, you can quickly change the looks of a page.</a:t>
            </a:r>
          </a:p>
          <a:p>
            <a:pPr marL="45720" indent="0">
              <a:spcBef>
                <a:spcPts val="0"/>
              </a:spcBef>
              <a:buNone/>
            </a:pPr>
            <a:r>
              <a:rPr lang="en-US" dirty="0"/>
              <a:t>     &lt;/p&gt;</a:t>
            </a:r>
          </a:p>
          <a:p>
            <a:pPr marL="45720" indent="0">
              <a:spcBef>
                <a:spcPts val="0"/>
              </a:spcBef>
              <a:buNone/>
            </a:pPr>
            <a:endParaRPr lang="en-US" dirty="0"/>
          </a:p>
          <a:p>
            <a:pPr>
              <a:spcBef>
                <a:spcPts val="0"/>
              </a:spcBef>
            </a:pPr>
            <a:r>
              <a:rPr lang="en-US" dirty="0"/>
              <a:t>The CSS style gets applied to the appropriate elements.</a:t>
            </a:r>
          </a:p>
          <a:p>
            <a:endParaRPr lang="en-US" dirty="0"/>
          </a:p>
        </p:txBody>
      </p:sp>
    </p:spTree>
    <p:extLst>
      <p:ext uri="{BB962C8B-B14F-4D97-AF65-F5344CB8AC3E}">
        <p14:creationId xmlns:p14="http://schemas.microsoft.com/office/powerpoint/2010/main" val="307995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CSS</a:t>
            </a:r>
          </a:p>
        </p:txBody>
      </p:sp>
      <p:sp>
        <p:nvSpPr>
          <p:cNvPr id="5" name="Content Placeholder 4"/>
          <p:cNvSpPr>
            <a:spLocks noGrp="1"/>
          </p:cNvSpPr>
          <p:nvPr>
            <p:ph idx="1"/>
          </p:nvPr>
        </p:nvSpPr>
        <p:spPr/>
        <p:txBody>
          <a:bodyPr/>
          <a:lstStyle/>
          <a:p>
            <a:r>
              <a:rPr lang="en-US" dirty="0"/>
              <a:t>Output:</a:t>
            </a:r>
          </a:p>
        </p:txBody>
      </p:sp>
      <p:pic>
        <p:nvPicPr>
          <p:cNvPr id="6" name="Picture 5"/>
          <p:cNvPicPr>
            <a:picLocks noChangeAspect="1"/>
          </p:cNvPicPr>
          <p:nvPr/>
        </p:nvPicPr>
        <p:blipFill>
          <a:blip r:embed="rId2"/>
          <a:stretch>
            <a:fillRect/>
          </a:stretch>
        </p:blipFill>
        <p:spPr>
          <a:xfrm>
            <a:off x="1871213" y="2362200"/>
            <a:ext cx="7907492" cy="4070481"/>
          </a:xfrm>
          <a:prstGeom prst="rect">
            <a:avLst/>
          </a:prstGeom>
        </p:spPr>
      </p:pic>
    </p:spTree>
    <p:extLst>
      <p:ext uri="{BB962C8B-B14F-4D97-AF65-F5344CB8AC3E}">
        <p14:creationId xmlns:p14="http://schemas.microsoft.com/office/powerpoint/2010/main" val="296279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1833</Words>
  <Application>Microsoft Office PowerPoint</Application>
  <PresentationFormat>Custom</PresentationFormat>
  <Paragraphs>307</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Franklin Gothic Medium</vt:lpstr>
      <vt:lpstr>Wingdings</vt:lpstr>
      <vt:lpstr>Business Contrast 16x9</vt:lpstr>
      <vt:lpstr>Chapter 3</vt:lpstr>
      <vt:lpstr>Objectives</vt:lpstr>
      <vt:lpstr>CSS (Cascading Style Sheets)</vt:lpstr>
      <vt:lpstr>But why is CSS needed?</vt:lpstr>
      <vt:lpstr>HTML shortcomings</vt:lpstr>
      <vt:lpstr>CSS to the rescue</vt:lpstr>
      <vt:lpstr>Intro to CSS</vt:lpstr>
      <vt:lpstr>Intro to CSS</vt:lpstr>
      <vt:lpstr>Intro to CSS</vt:lpstr>
      <vt:lpstr>How does it work?</vt:lpstr>
      <vt:lpstr>How does it work?</vt:lpstr>
      <vt:lpstr>CSS – The language</vt:lpstr>
      <vt:lpstr>CSS – The language</vt:lpstr>
      <vt:lpstr>Selectors</vt:lpstr>
      <vt:lpstr>Universal Selector</vt:lpstr>
      <vt:lpstr>Type Selector</vt:lpstr>
      <vt:lpstr>ID Selector</vt:lpstr>
      <vt:lpstr>Class Selector</vt:lpstr>
      <vt:lpstr>Grouping Selectors</vt:lpstr>
      <vt:lpstr>Combining Selectors</vt:lpstr>
      <vt:lpstr>Combining Selectors</vt:lpstr>
      <vt:lpstr>Common Properties</vt:lpstr>
      <vt:lpstr>Common Properties</vt:lpstr>
      <vt:lpstr>Values</vt:lpstr>
      <vt:lpstr>Values</vt:lpstr>
      <vt:lpstr>Using Shorthand</vt:lpstr>
      <vt:lpstr>Using Shorthand</vt:lpstr>
      <vt:lpstr>The CSS Box Model</vt:lpstr>
      <vt:lpstr>The CSS Box Model</vt:lpstr>
      <vt:lpstr>The CSS Box Model</vt:lpstr>
      <vt:lpstr>Adding CSS to your Pages</vt:lpstr>
      <vt:lpstr>CSS Overrides</vt:lpstr>
      <vt:lpstr>Try it Out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2016-06-26T19:49:24Z</dcterms:created>
  <dcterms:modified xsi:type="dcterms:W3CDTF">2016-06-29T22:27:45Z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