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8"/>
  </p:notesMasterIdLst>
  <p:handoutMasterIdLst>
    <p:handoutMasterId r:id="rId29"/>
  </p:handoutMasterIdLst>
  <p:sldIdLst>
    <p:sldId id="256" r:id="rId3"/>
    <p:sldId id="310" r:id="rId4"/>
    <p:sldId id="294" r:id="rId5"/>
    <p:sldId id="295" r:id="rId6"/>
    <p:sldId id="296" r:id="rId7"/>
    <p:sldId id="297" r:id="rId8"/>
    <p:sldId id="298" r:id="rId9"/>
    <p:sldId id="299" r:id="rId10"/>
    <p:sldId id="300" r:id="rId11"/>
    <p:sldId id="301" r:id="rId12"/>
    <p:sldId id="303" r:id="rId13"/>
    <p:sldId id="304" r:id="rId14"/>
    <p:sldId id="305" r:id="rId15"/>
    <p:sldId id="306" r:id="rId16"/>
    <p:sldId id="308" r:id="rId17"/>
    <p:sldId id="307" r:id="rId18"/>
    <p:sldId id="309" r:id="rId19"/>
    <p:sldId id="311" r:id="rId20"/>
    <p:sldId id="312" r:id="rId21"/>
    <p:sldId id="302" r:id="rId22"/>
    <p:sldId id="313" r:id="rId23"/>
    <p:sldId id="314" r:id="rId24"/>
    <p:sldId id="315" r:id="rId25"/>
    <p:sldId id="316" r:id="rId26"/>
    <p:sldId id="293" r:id="rId2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15F0AC-8527-430F-8FB7-123C53A0022F}">
          <p14:sldIdLst>
            <p14:sldId id="256"/>
            <p14:sldId id="310"/>
            <p14:sldId id="294"/>
            <p14:sldId id="295"/>
            <p14:sldId id="296"/>
            <p14:sldId id="297"/>
            <p14:sldId id="298"/>
            <p14:sldId id="299"/>
            <p14:sldId id="300"/>
            <p14:sldId id="301"/>
            <p14:sldId id="303"/>
            <p14:sldId id="304"/>
            <p14:sldId id="305"/>
            <p14:sldId id="306"/>
            <p14:sldId id="308"/>
            <p14:sldId id="307"/>
            <p14:sldId id="309"/>
            <p14:sldId id="311"/>
            <p14:sldId id="312"/>
            <p14:sldId id="302"/>
            <p14:sldId id="313"/>
            <p14:sldId id="314"/>
            <p14:sldId id="315"/>
            <p14:sldId id="316"/>
            <p14:sldId id="293"/>
          </p14:sldIdLst>
        </p14:section>
        <p14:section name="Untitled Section" id="{8B94D570-594C-4802-9522-E99493A7EFBB}">
          <p14:sldIdLst/>
        </p14:section>
      </p14:sectionLst>
    </p:ex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howGuides="1">
      <p:cViewPr varScale="1">
        <p:scale>
          <a:sx n="68" d="100"/>
          <a:sy n="68" d="100"/>
        </p:scale>
        <p:origin x="616" y="52"/>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7/10/2016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a:t>
            </a:fld>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7/10/2016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a:t>
            </a:fld>
            <a:endParaRPr/>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3E0FA9E5-6744-4841-888F-9E7CC0C2B7EC}" type="datetimeFigureOut">
              <a:rPr lang="en-US"/>
              <a:t>7/10/2016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7/10/2016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7/10/2016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7/10/2016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a:t>Click to edit Master title style</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0FA9E5-6744-4841-888F-9E7CC0C2B7EC}" type="datetimeFigureOut">
              <a:rPr lang="en-US"/>
              <a:t>7/10/2016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E0FA9E5-6744-4841-888F-9E7CC0C2B7EC}" type="datetimeFigureOut">
              <a:rPr lang="en-US"/>
              <a:t>7/10/2016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3E0FA9E5-6744-4841-888F-9E7CC0C2B7EC}" type="datetimeFigureOut">
              <a:rPr lang="en-US"/>
              <a:t>7/10/2016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E0FA9E5-6744-4841-888F-9E7CC0C2B7EC}" type="datetimeFigureOut">
              <a:rPr lang="en-US"/>
              <a:t>7/10/2016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FA9E5-6744-4841-888F-9E7CC0C2B7EC}" type="datetimeFigureOut">
              <a:rPr lang="en-US"/>
              <a:t>7/10/2016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a:t>Click to edit Master title style</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0FA9E5-6744-4841-888F-9E7CC0C2B7EC}" type="datetimeFigureOut">
              <a:rPr lang="en-US"/>
              <a:t>7/10/2016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a:t>Click to edit Master title style</a:t>
            </a:r>
            <a:endParaRPr/>
          </a:p>
        </p:txBody>
      </p:sp>
      <p:sp>
        <p:nvSpPr>
          <p:cNvPr id="3" name="Picture Placeholder 2"/>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3E0FA9E5-6744-4841-888F-9E7CC0C2B7EC}" type="datetimeFigureOut">
              <a:rPr lang="en-US"/>
              <a:pPr/>
              <a:t>7/10/2016</a:t>
            </a:fld>
            <a:endParaRPr/>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AEAE4A8-A6E5-453E-B946-FB774B73F48C}" type="slidenum">
              <a:rPr/>
              <a:pPr/>
              <a:t>‹#›</a:t>
            </a:fld>
            <a:endParaRPr/>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4</a:t>
            </a:r>
          </a:p>
        </p:txBody>
      </p:sp>
      <p:sp>
        <p:nvSpPr>
          <p:cNvPr id="3" name="Subtitle 2"/>
          <p:cNvSpPr>
            <a:spLocks noGrp="1"/>
          </p:cNvSpPr>
          <p:nvPr>
            <p:ph type="subTitle" idx="1"/>
          </p:nvPr>
        </p:nvSpPr>
        <p:spPr/>
        <p:txBody>
          <a:bodyPr/>
          <a:lstStyle/>
          <a:p>
            <a:r>
              <a:rPr lang="en-US" dirty="0"/>
              <a:t>Working with ASP.NET Server Controls</a:t>
            </a:r>
          </a:p>
          <a:p>
            <a:endParaRPr lang="en-US" dirty="0"/>
          </a:p>
        </p:txBody>
      </p:sp>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Closer look at ASP.NET Server Controls</a:t>
            </a:r>
          </a:p>
        </p:txBody>
      </p:sp>
      <p:sp>
        <p:nvSpPr>
          <p:cNvPr id="3" name="Content Placeholder 2"/>
          <p:cNvSpPr>
            <a:spLocks noGrp="1"/>
          </p:cNvSpPr>
          <p:nvPr>
            <p:ph idx="1"/>
          </p:nvPr>
        </p:nvSpPr>
        <p:spPr/>
        <p:txBody>
          <a:bodyPr>
            <a:normAutofit/>
          </a:bodyPr>
          <a:lstStyle/>
          <a:p>
            <a:r>
              <a:rPr lang="en-US" dirty="0"/>
              <a:t>You can drag and drop controls from the toolbox in markup view or you can type the control directly in markup view.</a:t>
            </a:r>
          </a:p>
          <a:p>
            <a:r>
              <a:rPr lang="en-US" dirty="0"/>
              <a:t>To make it easier, when you click on a control you can always use the properties grid to change.</a:t>
            </a:r>
          </a:p>
          <a:p>
            <a:r>
              <a:rPr lang="en-US" dirty="0"/>
              <a:t>Common properties for all controls</a:t>
            </a:r>
            <a:br>
              <a:rPr lang="en-US" dirty="0"/>
            </a:br>
            <a:endParaRPr lang="en-US" dirty="0"/>
          </a:p>
          <a:p>
            <a:pPr lvl="1"/>
            <a:r>
              <a:rPr lang="en-US" dirty="0"/>
              <a:t>ID: Unique identifier user by the server runtime for the page.</a:t>
            </a:r>
          </a:p>
          <a:p>
            <a:pPr lvl="1"/>
            <a:r>
              <a:rPr lang="en-US" dirty="0" err="1"/>
              <a:t>runat</a:t>
            </a:r>
            <a:r>
              <a:rPr lang="en-US" dirty="0"/>
              <a:t>: Tells the runtime engine to process this control</a:t>
            </a:r>
          </a:p>
          <a:p>
            <a:pPr lvl="1"/>
            <a:r>
              <a:rPr lang="en-US" dirty="0" err="1"/>
              <a:t>clientID</a:t>
            </a:r>
            <a:r>
              <a:rPr lang="en-US" dirty="0"/>
              <a:t>: ID that gets sent back o the browser/ HTML ID.</a:t>
            </a:r>
          </a:p>
          <a:p>
            <a:endParaRPr lang="en-US" dirty="0"/>
          </a:p>
        </p:txBody>
      </p:sp>
    </p:spTree>
    <p:extLst>
      <p:ext uri="{BB962C8B-B14F-4D97-AF65-F5344CB8AC3E}">
        <p14:creationId xmlns:p14="http://schemas.microsoft.com/office/powerpoint/2010/main" val="116327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Properties</a:t>
            </a:r>
          </a:p>
        </p:txBody>
      </p:sp>
      <p:pic>
        <p:nvPicPr>
          <p:cNvPr id="4" name="Content Placeholder 3"/>
          <p:cNvPicPr>
            <a:picLocks noGrp="1" noChangeAspect="1"/>
          </p:cNvPicPr>
          <p:nvPr>
            <p:ph idx="1"/>
          </p:nvPr>
        </p:nvPicPr>
        <p:blipFill>
          <a:blip r:embed="rId2"/>
          <a:stretch>
            <a:fillRect/>
          </a:stretch>
        </p:blipFill>
        <p:spPr>
          <a:xfrm>
            <a:off x="2589212" y="1828800"/>
            <a:ext cx="5914090" cy="4191000"/>
          </a:xfrm>
          <a:prstGeom prst="rect">
            <a:avLst/>
          </a:prstGeom>
        </p:spPr>
      </p:pic>
    </p:spTree>
    <p:extLst>
      <p:ext uri="{BB962C8B-B14F-4D97-AF65-F5344CB8AC3E}">
        <p14:creationId xmlns:p14="http://schemas.microsoft.com/office/powerpoint/2010/main" val="282021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Properties</a:t>
            </a:r>
          </a:p>
        </p:txBody>
      </p:sp>
      <p:pic>
        <p:nvPicPr>
          <p:cNvPr id="4" name="Content Placeholder 3"/>
          <p:cNvPicPr>
            <a:picLocks noGrp="1" noChangeAspect="1"/>
          </p:cNvPicPr>
          <p:nvPr>
            <p:ph idx="1"/>
          </p:nvPr>
        </p:nvPicPr>
        <p:blipFill>
          <a:blip r:embed="rId2"/>
          <a:stretch>
            <a:fillRect/>
          </a:stretch>
        </p:blipFill>
        <p:spPr>
          <a:xfrm>
            <a:off x="1370012" y="2133600"/>
            <a:ext cx="8270906" cy="2209845"/>
          </a:xfrm>
          <a:prstGeom prst="rect">
            <a:avLst/>
          </a:prstGeom>
        </p:spPr>
      </p:pic>
    </p:spTree>
    <p:extLst>
      <p:ext uri="{BB962C8B-B14F-4D97-AF65-F5344CB8AC3E}">
        <p14:creationId xmlns:p14="http://schemas.microsoft.com/office/powerpoint/2010/main" val="324178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Maintain readability in your controls</a:t>
            </a:r>
          </a:p>
        </p:txBody>
      </p:sp>
      <p:sp>
        <p:nvSpPr>
          <p:cNvPr id="3" name="Content Placeholder 2"/>
          <p:cNvSpPr>
            <a:spLocks noGrp="1"/>
          </p:cNvSpPr>
          <p:nvPr>
            <p:ph idx="1"/>
          </p:nvPr>
        </p:nvSpPr>
        <p:spPr/>
        <p:txBody>
          <a:bodyPr/>
          <a:lstStyle/>
          <a:p>
            <a:r>
              <a:rPr lang="en-US" dirty="0"/>
              <a:t>Move the styling to CSS if possible if your expect the control to have a lot of the properties</a:t>
            </a:r>
          </a:p>
          <a:p>
            <a:r>
              <a:rPr lang="en-US" dirty="0"/>
              <a:t> OK </a:t>
            </a:r>
            <a:r>
              <a:rPr lang="en-US" dirty="0">
                <a:sym typeface="Wingdings" panose="05000000000000000000" pitchFamily="2" charset="2"/>
              </a:rPr>
              <a:t> </a:t>
            </a:r>
          </a:p>
          <a:p>
            <a:endParaRPr lang="en-US" dirty="0">
              <a:sym typeface="Wingdings" panose="05000000000000000000" pitchFamily="2" charset="2"/>
            </a:endParaRPr>
          </a:p>
          <a:p>
            <a:r>
              <a:rPr lang="en-US" dirty="0">
                <a:sym typeface="Wingdings" panose="05000000000000000000" pitchFamily="2" charset="2"/>
              </a:rPr>
              <a:t>Better </a:t>
            </a:r>
            <a:endParaRPr lang="en-US" dirty="0"/>
          </a:p>
        </p:txBody>
      </p:sp>
      <p:pic>
        <p:nvPicPr>
          <p:cNvPr id="4" name="Picture 3"/>
          <p:cNvPicPr>
            <a:picLocks noChangeAspect="1"/>
          </p:cNvPicPr>
          <p:nvPr/>
        </p:nvPicPr>
        <p:blipFill>
          <a:blip r:embed="rId2"/>
          <a:stretch>
            <a:fillRect/>
          </a:stretch>
        </p:blipFill>
        <p:spPr>
          <a:xfrm>
            <a:off x="2388888" y="3595680"/>
            <a:ext cx="6557285" cy="657239"/>
          </a:xfrm>
          <a:prstGeom prst="rect">
            <a:avLst/>
          </a:prstGeom>
        </p:spPr>
      </p:pic>
      <p:pic>
        <p:nvPicPr>
          <p:cNvPr id="5" name="Picture 4"/>
          <p:cNvPicPr>
            <a:picLocks noChangeAspect="1"/>
          </p:cNvPicPr>
          <p:nvPr/>
        </p:nvPicPr>
        <p:blipFill>
          <a:blip r:embed="rId3"/>
          <a:stretch>
            <a:fillRect/>
          </a:stretch>
        </p:blipFill>
        <p:spPr>
          <a:xfrm>
            <a:off x="2284412" y="4217957"/>
            <a:ext cx="2095608" cy="1670136"/>
          </a:xfrm>
          <a:prstGeom prst="rect">
            <a:avLst/>
          </a:prstGeom>
        </p:spPr>
      </p:pic>
      <p:pic>
        <p:nvPicPr>
          <p:cNvPr id="6" name="Picture 5"/>
          <p:cNvPicPr>
            <a:picLocks noChangeAspect="1"/>
          </p:cNvPicPr>
          <p:nvPr/>
        </p:nvPicPr>
        <p:blipFill>
          <a:blip r:embed="rId4"/>
          <a:stretch>
            <a:fillRect/>
          </a:stretch>
        </p:blipFill>
        <p:spPr>
          <a:xfrm>
            <a:off x="2411258" y="2505054"/>
            <a:ext cx="6615868" cy="862025"/>
          </a:xfrm>
          <a:prstGeom prst="rect">
            <a:avLst/>
          </a:prstGeom>
        </p:spPr>
      </p:pic>
    </p:spTree>
    <p:extLst>
      <p:ext uri="{BB962C8B-B14F-4D97-AF65-F5344CB8AC3E}">
        <p14:creationId xmlns:p14="http://schemas.microsoft.com/office/powerpoint/2010/main" val="392787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of Controls</a:t>
            </a:r>
          </a:p>
        </p:txBody>
      </p:sp>
      <p:sp>
        <p:nvSpPr>
          <p:cNvPr id="3" name="Content Placeholder 2"/>
          <p:cNvSpPr>
            <a:spLocks noGrp="1"/>
          </p:cNvSpPr>
          <p:nvPr>
            <p:ph idx="1"/>
          </p:nvPr>
        </p:nvSpPr>
        <p:spPr/>
        <p:txBody>
          <a:bodyPr/>
          <a:lstStyle/>
          <a:p>
            <a:r>
              <a:rPr lang="en-US" dirty="0"/>
              <a:t>Simple Controls: </a:t>
            </a:r>
          </a:p>
          <a:p>
            <a:pPr lvl="1"/>
            <a:r>
              <a:rPr lang="en-US" dirty="0" err="1"/>
              <a:t>TextBox</a:t>
            </a:r>
            <a:r>
              <a:rPr lang="en-US" dirty="0"/>
              <a:t>, Button, Label, Hyperlink, </a:t>
            </a:r>
            <a:r>
              <a:rPr lang="en-US" dirty="0" err="1"/>
              <a:t>RadioButton</a:t>
            </a:r>
            <a:r>
              <a:rPr lang="en-US" dirty="0"/>
              <a:t>, Checkbox</a:t>
            </a:r>
          </a:p>
          <a:p>
            <a:r>
              <a:rPr lang="en-US" dirty="0"/>
              <a:t>List Controls, Presented as a list in the browser:</a:t>
            </a:r>
          </a:p>
          <a:p>
            <a:pPr lvl="1"/>
            <a:r>
              <a:rPr lang="en-US" dirty="0" err="1"/>
              <a:t>ListBox</a:t>
            </a:r>
            <a:r>
              <a:rPr lang="en-US" dirty="0"/>
              <a:t>, </a:t>
            </a:r>
            <a:r>
              <a:rPr lang="en-US" dirty="0" err="1"/>
              <a:t>DropdwonList</a:t>
            </a:r>
            <a:r>
              <a:rPr lang="en-US" dirty="0"/>
              <a:t>, </a:t>
            </a:r>
            <a:r>
              <a:rPr lang="en-US" dirty="0" err="1"/>
              <a:t>CheckBoxList</a:t>
            </a:r>
            <a:r>
              <a:rPr lang="en-US" dirty="0"/>
              <a:t>, </a:t>
            </a:r>
            <a:r>
              <a:rPr lang="en-US" dirty="0" err="1"/>
              <a:t>RadioButtonList</a:t>
            </a:r>
            <a:r>
              <a:rPr lang="en-US" dirty="0"/>
              <a:t>, </a:t>
            </a:r>
            <a:r>
              <a:rPr lang="en-US" dirty="0" err="1"/>
              <a:t>BulletedList</a:t>
            </a:r>
            <a:endParaRPr lang="en-US" dirty="0"/>
          </a:p>
          <a:p>
            <a:r>
              <a:rPr lang="en-US" dirty="0"/>
              <a:t>Container Controls, used to group related content and controls:</a:t>
            </a:r>
          </a:p>
          <a:p>
            <a:pPr lvl="1"/>
            <a:r>
              <a:rPr lang="en-US" dirty="0"/>
              <a:t>Panel, Placeholder, Multiview, Wizard</a:t>
            </a:r>
          </a:p>
          <a:p>
            <a:r>
              <a:rPr lang="en-US" dirty="0"/>
              <a:t>Other Standard Controls:</a:t>
            </a:r>
          </a:p>
          <a:p>
            <a:pPr lvl="1"/>
            <a:r>
              <a:rPr lang="en-US" dirty="0" err="1"/>
              <a:t>LinkButton</a:t>
            </a:r>
            <a:r>
              <a:rPr lang="en-US" dirty="0"/>
              <a:t>, </a:t>
            </a:r>
            <a:r>
              <a:rPr lang="en-US" dirty="0" err="1"/>
              <a:t>ImageButton</a:t>
            </a:r>
            <a:r>
              <a:rPr lang="en-US" dirty="0"/>
              <a:t>, Image, </a:t>
            </a:r>
            <a:r>
              <a:rPr lang="en-US" dirty="0" err="1"/>
              <a:t>ImageMap</a:t>
            </a:r>
            <a:r>
              <a:rPr lang="en-US" dirty="0"/>
              <a:t>, Calendar, </a:t>
            </a:r>
            <a:r>
              <a:rPr lang="en-US" dirty="0" err="1"/>
              <a:t>FileUpload</a:t>
            </a:r>
            <a:r>
              <a:rPr lang="en-US" dirty="0"/>
              <a:t>, Literal,</a:t>
            </a:r>
          </a:p>
          <a:p>
            <a:pPr lvl="1"/>
            <a:r>
              <a:rPr lang="en-US" dirty="0" err="1"/>
              <a:t>Hiddenfield</a:t>
            </a:r>
            <a:r>
              <a:rPr lang="en-US" dirty="0"/>
              <a:t> (very useful), Table</a:t>
            </a:r>
          </a:p>
          <a:p>
            <a:endParaRPr lang="en-US" dirty="0"/>
          </a:p>
        </p:txBody>
      </p:sp>
    </p:spTree>
    <p:extLst>
      <p:ext uri="{BB962C8B-B14F-4D97-AF65-F5344CB8AC3E}">
        <p14:creationId xmlns:p14="http://schemas.microsoft.com/office/powerpoint/2010/main" val="6934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Of Controls</a:t>
            </a:r>
          </a:p>
        </p:txBody>
      </p:sp>
      <p:sp>
        <p:nvSpPr>
          <p:cNvPr id="3" name="Content Placeholder 2"/>
          <p:cNvSpPr>
            <a:spLocks noGrp="1"/>
          </p:cNvSpPr>
          <p:nvPr>
            <p:ph idx="1"/>
          </p:nvPr>
        </p:nvSpPr>
        <p:spPr/>
        <p:txBody>
          <a:bodyPr/>
          <a:lstStyle/>
          <a:p>
            <a:r>
              <a:rPr lang="en-US" dirty="0"/>
              <a:t>Data Controls: Used to access databases, XML or objects.</a:t>
            </a:r>
          </a:p>
          <a:p>
            <a:r>
              <a:rPr lang="en-US" dirty="0"/>
              <a:t>Validation Controls:  Client/Server side controls that provide validation.</a:t>
            </a:r>
          </a:p>
          <a:p>
            <a:r>
              <a:rPr lang="en-US" dirty="0"/>
              <a:t>Navigation Controls: </a:t>
            </a:r>
            <a:r>
              <a:rPr lang="en-US" dirty="0" err="1"/>
              <a:t>Treeview</a:t>
            </a:r>
            <a:r>
              <a:rPr lang="en-US" dirty="0"/>
              <a:t>, Menu, </a:t>
            </a:r>
            <a:r>
              <a:rPr lang="en-US" dirty="0" err="1"/>
              <a:t>Sitemappath</a:t>
            </a:r>
            <a:endParaRPr lang="en-US" dirty="0"/>
          </a:p>
          <a:p>
            <a:r>
              <a:rPr lang="en-US" dirty="0"/>
              <a:t>Login Controls: Creates secure login and related functionalities</a:t>
            </a:r>
          </a:p>
          <a:p>
            <a:r>
              <a:rPr lang="en-US" dirty="0"/>
              <a:t>Ajax extensions: Controls enable you to retrieve data from the server side with doing a full </a:t>
            </a:r>
            <a:r>
              <a:rPr lang="en-US" dirty="0" err="1"/>
              <a:t>postback</a:t>
            </a:r>
            <a:r>
              <a:rPr lang="en-US" dirty="0"/>
              <a:t> (sending the entire page to the server). Used for “flicker-free” interaction.</a:t>
            </a:r>
          </a:p>
          <a:p>
            <a:endParaRPr lang="en-US" dirty="0"/>
          </a:p>
        </p:txBody>
      </p:sp>
    </p:spTree>
    <p:extLst>
      <p:ext uri="{BB962C8B-B14F-4D97-AF65-F5344CB8AC3E}">
        <p14:creationId xmlns:p14="http://schemas.microsoft.com/office/powerpoint/2010/main" val="243052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 Controls and when to use?</a:t>
            </a:r>
          </a:p>
        </p:txBody>
      </p:sp>
      <p:sp>
        <p:nvSpPr>
          <p:cNvPr id="3" name="Content Placeholder 2"/>
          <p:cNvSpPr>
            <a:spLocks noGrp="1"/>
          </p:cNvSpPr>
          <p:nvPr>
            <p:ph idx="1"/>
          </p:nvPr>
        </p:nvSpPr>
        <p:spPr/>
        <p:txBody>
          <a:bodyPr/>
          <a:lstStyle/>
          <a:p>
            <a:r>
              <a:rPr lang="en-US" dirty="0"/>
              <a:t>There are the client side HTML controls. You can access their properties on the server side by adding </a:t>
            </a:r>
            <a:r>
              <a:rPr lang="en-US" dirty="0" err="1"/>
              <a:t>runat</a:t>
            </a:r>
            <a:r>
              <a:rPr lang="en-US" dirty="0"/>
              <a:t>=“server”</a:t>
            </a:r>
          </a:p>
          <a:p>
            <a:r>
              <a:rPr lang="en-US" dirty="0"/>
              <a:t>Normally, you will need to leverage the functionality of a .NET control at development time or in the future, so in that case you would use a .NET control.</a:t>
            </a:r>
          </a:p>
          <a:p>
            <a:r>
              <a:rPr lang="en-US" dirty="0"/>
              <a:t>However, if you are absolutely sure that the control will not programmed against on the server side, you can use the HTML controls.</a:t>
            </a:r>
          </a:p>
          <a:p>
            <a:r>
              <a:rPr lang="en-US" dirty="0"/>
              <a:t>If unsure, use the .NET control.</a:t>
            </a:r>
          </a:p>
        </p:txBody>
      </p:sp>
    </p:spTree>
    <p:extLst>
      <p:ext uri="{BB962C8B-B14F-4D97-AF65-F5344CB8AC3E}">
        <p14:creationId xmlns:p14="http://schemas.microsoft.com/office/powerpoint/2010/main" val="384504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ASP.NET State Engine</a:t>
            </a:r>
          </a:p>
        </p:txBody>
      </p:sp>
      <p:sp>
        <p:nvSpPr>
          <p:cNvPr id="3" name="Content Placeholder 2"/>
          <p:cNvSpPr>
            <a:spLocks noGrp="1"/>
          </p:cNvSpPr>
          <p:nvPr>
            <p:ph idx="1"/>
          </p:nvPr>
        </p:nvSpPr>
        <p:spPr/>
        <p:txBody>
          <a:bodyPr>
            <a:normAutofit/>
          </a:bodyPr>
          <a:lstStyle/>
          <a:p>
            <a:r>
              <a:rPr lang="en-US" dirty="0"/>
              <a:t>Consider that adding what happens when you have a label, you change its value and click a button which causes a </a:t>
            </a:r>
            <a:r>
              <a:rPr lang="en-US" dirty="0" err="1"/>
              <a:t>postback</a:t>
            </a:r>
            <a:r>
              <a:rPr lang="en-US" dirty="0"/>
              <a:t>.</a:t>
            </a:r>
          </a:p>
          <a:p>
            <a:r>
              <a:rPr lang="en-US" dirty="0"/>
              <a:t>When the request comes back from the </a:t>
            </a:r>
            <a:r>
              <a:rPr lang="en-US" dirty="0" err="1"/>
              <a:t>postback</a:t>
            </a:r>
            <a:r>
              <a:rPr lang="en-US" dirty="0"/>
              <a:t> the label still has the value which was entered. Why?</a:t>
            </a:r>
          </a:p>
          <a:p>
            <a:r>
              <a:rPr lang="en-US" dirty="0"/>
              <a:t>Given what we know about the HTTP protocol and its stateless nature, something should be occurring to maintain the state.</a:t>
            </a:r>
          </a:p>
          <a:p>
            <a:r>
              <a:rPr lang="en-US" dirty="0"/>
              <a:t>The value in the label is maintained by the ASP.NET state engine, a feature that is deeply integrated into the ASP.NET run time. It enables controls to maintain their state across </a:t>
            </a:r>
            <a:r>
              <a:rPr lang="en-US" dirty="0" err="1"/>
              <a:t>postbacks</a:t>
            </a:r>
            <a:r>
              <a:rPr lang="en-US" dirty="0"/>
              <a:t>, so their values and settings remain available after every </a:t>
            </a:r>
            <a:r>
              <a:rPr lang="en-US" dirty="0" err="1"/>
              <a:t>postback</a:t>
            </a:r>
            <a:r>
              <a:rPr lang="en-US" dirty="0"/>
              <a:t> of the page.</a:t>
            </a:r>
          </a:p>
        </p:txBody>
      </p:sp>
    </p:spTree>
    <p:extLst>
      <p:ext uri="{BB962C8B-B14F-4D97-AF65-F5344CB8AC3E}">
        <p14:creationId xmlns:p14="http://schemas.microsoft.com/office/powerpoint/2010/main" val="245785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ASP.NET State Engine</a:t>
            </a:r>
          </a:p>
        </p:txBody>
      </p:sp>
      <p:sp>
        <p:nvSpPr>
          <p:cNvPr id="3" name="Content Placeholder 2"/>
          <p:cNvSpPr>
            <a:spLocks noGrp="1"/>
          </p:cNvSpPr>
          <p:nvPr>
            <p:ph idx="1"/>
          </p:nvPr>
        </p:nvSpPr>
        <p:spPr/>
        <p:txBody>
          <a:bodyPr/>
          <a:lstStyle/>
          <a:p>
            <a:r>
              <a:rPr lang="en-US" dirty="0"/>
              <a:t>Consider the form control HTML form control &lt;form&gt;.  </a:t>
            </a:r>
          </a:p>
          <a:p>
            <a:pPr marL="45720" indent="0">
              <a:buNone/>
            </a:pPr>
            <a:endParaRPr lang="en-US" dirty="0"/>
          </a:p>
          <a:p>
            <a:pPr marL="45720" indent="0">
              <a:lnSpc>
                <a:spcPct val="100000"/>
              </a:lnSpc>
              <a:spcBef>
                <a:spcPts val="0"/>
              </a:spcBef>
              <a:buNone/>
            </a:pPr>
            <a:r>
              <a:rPr lang="en-US" sz="1600" dirty="0"/>
              <a:t>&lt;form method="post" action="State.aspx" id="form1"&gt;</a:t>
            </a:r>
          </a:p>
          <a:p>
            <a:pPr marL="45720" indent="0">
              <a:lnSpc>
                <a:spcPct val="100000"/>
              </a:lnSpc>
              <a:spcBef>
                <a:spcPts val="0"/>
              </a:spcBef>
              <a:buNone/>
            </a:pPr>
            <a:r>
              <a:rPr lang="en-US" sz="1600" dirty="0"/>
              <a:t>...</a:t>
            </a:r>
          </a:p>
          <a:p>
            <a:pPr marL="45720" indent="0">
              <a:lnSpc>
                <a:spcPct val="100000"/>
              </a:lnSpc>
              <a:spcBef>
                <a:spcPts val="0"/>
              </a:spcBef>
              <a:buNone/>
            </a:pPr>
            <a:r>
              <a:rPr lang="en-US" sz="1600" dirty="0"/>
              <a:t>&lt;/form&gt;</a:t>
            </a:r>
          </a:p>
          <a:p>
            <a:r>
              <a:rPr lang="en-US" dirty="0"/>
              <a:t>This form can post information one of two ways:</a:t>
            </a:r>
          </a:p>
          <a:p>
            <a:pPr lvl="1"/>
            <a:r>
              <a:rPr lang="en-US" dirty="0"/>
              <a:t>POST: All data from the form is added to the body of request.</a:t>
            </a:r>
          </a:p>
          <a:p>
            <a:pPr lvl="1"/>
            <a:r>
              <a:rPr lang="en-US" dirty="0"/>
              <a:t>GET:  All data is appended  to the actual address of a request.</a:t>
            </a:r>
          </a:p>
          <a:p>
            <a:r>
              <a:rPr lang="en-US" dirty="0"/>
              <a:t>The form controls encapsulates controls to submit back to the server when a button control is clicked.</a:t>
            </a:r>
          </a:p>
          <a:p>
            <a:endParaRPr lang="en-US" dirty="0"/>
          </a:p>
        </p:txBody>
      </p:sp>
    </p:spTree>
    <p:extLst>
      <p:ext uri="{BB962C8B-B14F-4D97-AF65-F5344CB8AC3E}">
        <p14:creationId xmlns:p14="http://schemas.microsoft.com/office/powerpoint/2010/main" val="70809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ASP.NET State Engine</a:t>
            </a:r>
          </a:p>
        </p:txBody>
      </p:sp>
      <p:sp>
        <p:nvSpPr>
          <p:cNvPr id="3" name="Content Placeholder 2"/>
          <p:cNvSpPr>
            <a:spLocks noGrp="1"/>
          </p:cNvSpPr>
          <p:nvPr>
            <p:ph idx="1"/>
          </p:nvPr>
        </p:nvSpPr>
        <p:spPr/>
        <p:txBody>
          <a:bodyPr>
            <a:normAutofit lnSpcReduction="10000"/>
          </a:bodyPr>
          <a:lstStyle/>
          <a:p>
            <a:r>
              <a:rPr lang="en-US" dirty="0"/>
              <a:t>Now consider an ASP Web Form, which has the </a:t>
            </a:r>
            <a:r>
              <a:rPr lang="en-US" dirty="0" err="1"/>
              <a:t>runat</a:t>
            </a:r>
            <a:r>
              <a:rPr lang="en-US" dirty="0"/>
              <a:t>=“server”. It always uses the POST method to add all the controls to the body of the request.</a:t>
            </a:r>
          </a:p>
          <a:p>
            <a:r>
              <a:rPr lang="en-US" dirty="0"/>
              <a:t>Every .NET Page contains a form element by default.</a:t>
            </a:r>
          </a:p>
          <a:p>
            <a:r>
              <a:rPr lang="en-US" dirty="0"/>
              <a:t>The Form normally posts back to itself. (Cross page posting is an option)</a:t>
            </a:r>
          </a:p>
          <a:p>
            <a:r>
              <a:rPr lang="en-US" dirty="0"/>
              <a:t>The form must be able to pass the value back to the server. We can find this in a hidden control known as the </a:t>
            </a:r>
            <a:r>
              <a:rPr lang="en-US" b="1" u="sng" dirty="0"/>
              <a:t>VIEWSTATE.</a:t>
            </a:r>
          </a:p>
          <a:p>
            <a:endParaRPr lang="en-US" dirty="0"/>
          </a:p>
          <a:p>
            <a:pPr marL="45720" indent="0">
              <a:spcBef>
                <a:spcPts val="0"/>
              </a:spcBef>
              <a:buNone/>
            </a:pPr>
            <a:r>
              <a:rPr lang="en-US" sz="1600" dirty="0"/>
              <a:t>&lt;form method="post" action="State.aspx" id="form1"&gt;</a:t>
            </a:r>
          </a:p>
          <a:p>
            <a:pPr marL="45720" indent="0">
              <a:spcBef>
                <a:spcPts val="0"/>
              </a:spcBef>
              <a:buNone/>
            </a:pPr>
            <a:r>
              <a:rPr lang="en-US" sz="1600" dirty="0"/>
              <a:t>...</a:t>
            </a:r>
          </a:p>
          <a:p>
            <a:pPr marL="45720" indent="0">
              <a:spcBef>
                <a:spcPts val="0"/>
              </a:spcBef>
              <a:buNone/>
            </a:pPr>
            <a:r>
              <a:rPr lang="en-US" sz="1600" b="1" dirty="0"/>
              <a:t>&lt;input type=</a:t>
            </a:r>
            <a:r>
              <a:rPr lang="en-US" sz="1600" dirty="0"/>
              <a:t>"</a:t>
            </a:r>
            <a:r>
              <a:rPr lang="en-US" sz="1600" b="1" dirty="0"/>
              <a:t>hidden</a:t>
            </a:r>
            <a:r>
              <a:rPr lang="en-US" sz="1600" dirty="0"/>
              <a:t>" </a:t>
            </a:r>
            <a:r>
              <a:rPr lang="en-US" sz="1600" b="1" dirty="0"/>
              <a:t>name=</a:t>
            </a:r>
            <a:r>
              <a:rPr lang="en-US" sz="1600" dirty="0"/>
              <a:t>"</a:t>
            </a:r>
            <a:r>
              <a:rPr lang="en-US" sz="1600" b="1" dirty="0"/>
              <a:t>__VIEWSTATE</a:t>
            </a:r>
            <a:r>
              <a:rPr lang="en-US" sz="1600" dirty="0"/>
              <a:t>" </a:t>
            </a:r>
            <a:r>
              <a:rPr lang="en-US" sz="1600" b="1" dirty="0"/>
              <a:t>id=</a:t>
            </a:r>
            <a:r>
              <a:rPr lang="en-US" sz="1600" dirty="0"/>
              <a:t>"</a:t>
            </a:r>
            <a:r>
              <a:rPr lang="en-US" sz="1600" b="1" dirty="0"/>
              <a:t>__VIEWSTATE</a:t>
            </a:r>
            <a:r>
              <a:rPr lang="en-US" sz="1600" dirty="0"/>
              <a:t>"</a:t>
            </a:r>
          </a:p>
          <a:p>
            <a:pPr marL="45720" indent="0">
              <a:spcBef>
                <a:spcPts val="0"/>
              </a:spcBef>
              <a:buNone/>
            </a:pPr>
            <a:r>
              <a:rPr lang="en-US" sz="1600" b="1" dirty="0"/>
              <a:t>value=</a:t>
            </a:r>
            <a:r>
              <a:rPr lang="en-US" sz="1600" dirty="0"/>
              <a:t>"</a:t>
            </a:r>
            <a:r>
              <a:rPr lang="en-US" sz="1600" b="1" dirty="0"/>
              <a:t>IXcrUZ51B9YmtdoSL9csn2+VrYx5oW32kAw0oRXGsf3F0/W0l6/upieH7Nht1f</a:t>
            </a:r>
          </a:p>
          <a:p>
            <a:pPr marL="45720" indent="0">
              <a:spcBef>
                <a:spcPts val="0"/>
              </a:spcBef>
              <a:buNone/>
            </a:pPr>
            <a:r>
              <a:rPr lang="en-US" sz="1600" b="1" dirty="0"/>
              <a:t>hyr99U0IRRKmjvYk4FdH5E9ZRucaja0xPkwCyRoNBI3KkidqR5eAVX86D</a:t>
            </a:r>
          </a:p>
          <a:p>
            <a:pPr marL="45720" indent="0">
              <a:spcBef>
                <a:spcPts val="0"/>
              </a:spcBef>
              <a:buNone/>
            </a:pPr>
            <a:r>
              <a:rPr lang="en-US" sz="1600" b="1" dirty="0"/>
              <a:t>qOfEl584eSB0ff3IF4o3Y+ZqD7qZp3A==</a:t>
            </a:r>
            <a:r>
              <a:rPr lang="en-US" sz="1600" dirty="0"/>
              <a:t>" </a:t>
            </a:r>
            <a:r>
              <a:rPr lang="en-US" sz="1600" b="1" dirty="0"/>
              <a:t>/&gt;</a:t>
            </a:r>
          </a:p>
          <a:p>
            <a:pPr marL="45720" indent="0">
              <a:spcBef>
                <a:spcPts val="0"/>
              </a:spcBef>
              <a:buNone/>
            </a:pPr>
            <a:r>
              <a:rPr lang="en-US" sz="1600" dirty="0"/>
              <a:t>&lt;/div&gt;</a:t>
            </a:r>
          </a:p>
        </p:txBody>
      </p:sp>
    </p:spTree>
    <p:extLst>
      <p:ext uri="{BB962C8B-B14F-4D97-AF65-F5344CB8AC3E}">
        <p14:creationId xmlns:p14="http://schemas.microsoft.com/office/powerpoint/2010/main" val="330706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Learn what ASP.NET Controls are.</a:t>
            </a:r>
          </a:p>
          <a:p>
            <a:r>
              <a:rPr lang="en-US" dirty="0"/>
              <a:t>How the ASP.NET runtime processes the server controls on our page.</a:t>
            </a:r>
          </a:p>
          <a:p>
            <a:r>
              <a:rPr lang="en-US" dirty="0"/>
              <a:t>Common behavior shared among different server controls.</a:t>
            </a:r>
          </a:p>
          <a:p>
            <a:r>
              <a:rPr lang="en-US" dirty="0"/>
              <a:t>How server controls are able to maintain their state across </a:t>
            </a:r>
            <a:r>
              <a:rPr lang="en-US" dirty="0" err="1"/>
              <a:t>postbacks</a:t>
            </a:r>
            <a:r>
              <a:rPr lang="en-US" dirty="0"/>
              <a:t>.</a:t>
            </a:r>
          </a:p>
        </p:txBody>
      </p:sp>
    </p:spTree>
    <p:extLst>
      <p:ext uri="{BB962C8B-B14F-4D97-AF65-F5344CB8AC3E}">
        <p14:creationId xmlns:p14="http://schemas.microsoft.com/office/powerpoint/2010/main" val="171860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ASP.NET State Engine</a:t>
            </a:r>
          </a:p>
        </p:txBody>
      </p:sp>
      <p:sp>
        <p:nvSpPr>
          <p:cNvPr id="3" name="Content Placeholder 2"/>
          <p:cNvSpPr>
            <a:spLocks noGrp="1"/>
          </p:cNvSpPr>
          <p:nvPr>
            <p:ph idx="1"/>
          </p:nvPr>
        </p:nvSpPr>
        <p:spPr/>
        <p:txBody>
          <a:bodyPr/>
          <a:lstStyle/>
          <a:p>
            <a:r>
              <a:rPr lang="en-US" dirty="0"/>
              <a:t>To protect the information stored in this field, ASP.NET has serialized the page state in the preceding string. If you were able to look inside the value of the fields, you’d find a value for the label that you changed.</a:t>
            </a:r>
          </a:p>
          <a:p>
            <a:r>
              <a:rPr lang="en-US" dirty="0"/>
              <a:t>Not all controls rely on the </a:t>
            </a:r>
            <a:r>
              <a:rPr lang="en-US" dirty="0" err="1"/>
              <a:t>Viewstate</a:t>
            </a:r>
            <a:r>
              <a:rPr lang="en-US" dirty="0"/>
              <a:t> however. Some send the values in the html they send.</a:t>
            </a:r>
          </a:p>
          <a:p>
            <a:pPr lvl="1"/>
            <a:r>
              <a:rPr lang="en-US" dirty="0"/>
              <a:t>Examples: </a:t>
            </a:r>
            <a:r>
              <a:rPr lang="en-US" dirty="0" err="1"/>
              <a:t>TextBox</a:t>
            </a:r>
            <a:r>
              <a:rPr lang="en-US" dirty="0"/>
              <a:t>, </a:t>
            </a:r>
            <a:r>
              <a:rPr lang="en-US" dirty="0" err="1"/>
              <a:t>CheckBox</a:t>
            </a:r>
            <a:r>
              <a:rPr lang="en-US" dirty="0"/>
              <a:t>, </a:t>
            </a:r>
            <a:r>
              <a:rPr lang="en-US" dirty="0" err="1"/>
              <a:t>RadioButton</a:t>
            </a:r>
            <a:r>
              <a:rPr lang="en-US" dirty="0"/>
              <a:t>, </a:t>
            </a:r>
            <a:r>
              <a:rPr lang="en-US" dirty="0" err="1"/>
              <a:t>DropwDownList</a:t>
            </a:r>
            <a:endParaRPr lang="en-US" dirty="0"/>
          </a:p>
          <a:p>
            <a:pPr marL="45720" indent="0">
              <a:buNone/>
            </a:pPr>
            <a:r>
              <a:rPr lang="en-US" sz="1600" dirty="0"/>
              <a:t>&lt;input name="TextBox1" type="text" value="Initial Text" id="TextBox1" /&gt;</a:t>
            </a:r>
          </a:p>
          <a:p>
            <a:r>
              <a:rPr lang="en-US" dirty="0"/>
              <a:t>ASP.NET can just get the value from the “value” attribute. Adding it to the </a:t>
            </a:r>
            <a:r>
              <a:rPr lang="en-US" dirty="0" err="1"/>
              <a:t>Viewstate</a:t>
            </a:r>
            <a:r>
              <a:rPr lang="en-US" dirty="0"/>
              <a:t> would be unnecessary.</a:t>
            </a:r>
          </a:p>
          <a:p>
            <a:r>
              <a:rPr lang="en-US" dirty="0"/>
              <a:t>Controls have an attribute “</a:t>
            </a:r>
            <a:r>
              <a:rPr lang="en-US" dirty="0" err="1"/>
              <a:t>EnableViewState</a:t>
            </a:r>
            <a:r>
              <a:rPr lang="en-US" dirty="0"/>
              <a:t>” which you can set to false so their values don’t get included in the </a:t>
            </a:r>
            <a:r>
              <a:rPr lang="en-US" dirty="0" err="1"/>
              <a:t>ViewState</a:t>
            </a:r>
            <a:r>
              <a:rPr lang="en-US" dirty="0"/>
              <a:t>.</a:t>
            </a:r>
          </a:p>
        </p:txBody>
      </p:sp>
    </p:spTree>
    <p:extLst>
      <p:ext uri="{BB962C8B-B14F-4D97-AF65-F5344CB8AC3E}">
        <p14:creationId xmlns:p14="http://schemas.microsoft.com/office/powerpoint/2010/main" val="117536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ASP.NET State Engine</a:t>
            </a:r>
          </a:p>
        </p:txBody>
      </p:sp>
      <p:sp>
        <p:nvSpPr>
          <p:cNvPr id="3" name="Content Placeholder 2"/>
          <p:cNvSpPr>
            <a:spLocks noGrp="1"/>
          </p:cNvSpPr>
          <p:nvPr>
            <p:ph idx="1"/>
          </p:nvPr>
        </p:nvSpPr>
        <p:spPr/>
        <p:txBody>
          <a:bodyPr>
            <a:normAutofit/>
          </a:bodyPr>
          <a:lstStyle/>
          <a:p>
            <a:r>
              <a:rPr lang="en-US" dirty="0"/>
              <a:t>Another item saved in the VIEWSTATE is a control state, which keeps track of data they need to operate correctly. This is not something that you can turn of..</a:t>
            </a:r>
          </a:p>
          <a:p>
            <a:r>
              <a:rPr lang="en-US" dirty="0"/>
              <a:t>So remember by default, ASP.NET controls track their state in the </a:t>
            </a:r>
            <a:r>
              <a:rPr lang="en-US" dirty="0" err="1"/>
              <a:t>ViewState</a:t>
            </a:r>
            <a:r>
              <a:rPr lang="en-US" dirty="0"/>
              <a:t>, which is serialized into a value for a hidden control. &lt;form method="post" action="State.aspx" id="form1"&gt;</a:t>
            </a:r>
          </a:p>
          <a:p>
            <a:endParaRPr lang="en-US" dirty="0"/>
          </a:p>
          <a:p>
            <a:pPr marL="45720" indent="0">
              <a:spcBef>
                <a:spcPts val="0"/>
              </a:spcBef>
              <a:buNone/>
            </a:pPr>
            <a:r>
              <a:rPr lang="en-US" sz="1600" b="1" dirty="0"/>
              <a:t>&lt;input type=</a:t>
            </a:r>
            <a:r>
              <a:rPr lang="en-US" sz="1600" dirty="0"/>
              <a:t>"</a:t>
            </a:r>
            <a:r>
              <a:rPr lang="en-US" sz="1600" b="1" dirty="0"/>
              <a:t>hidden</a:t>
            </a:r>
            <a:r>
              <a:rPr lang="en-US" sz="1600" dirty="0"/>
              <a:t>" </a:t>
            </a:r>
            <a:r>
              <a:rPr lang="en-US" sz="1600" b="1" dirty="0"/>
              <a:t>name=</a:t>
            </a:r>
            <a:r>
              <a:rPr lang="en-US" sz="1600" dirty="0"/>
              <a:t>"</a:t>
            </a:r>
            <a:r>
              <a:rPr lang="en-US" sz="1600" b="1" dirty="0"/>
              <a:t>__VIEWSTATE</a:t>
            </a:r>
            <a:r>
              <a:rPr lang="en-US" sz="1600" dirty="0"/>
              <a:t>" </a:t>
            </a:r>
            <a:r>
              <a:rPr lang="en-US" sz="1600" b="1" dirty="0"/>
              <a:t>id=</a:t>
            </a:r>
            <a:r>
              <a:rPr lang="en-US" sz="1600" dirty="0"/>
              <a:t>"</a:t>
            </a:r>
            <a:r>
              <a:rPr lang="en-US" sz="1600" b="1" dirty="0"/>
              <a:t>__VIEWSTATE</a:t>
            </a:r>
            <a:r>
              <a:rPr lang="en-US" sz="1600" dirty="0"/>
              <a:t>"</a:t>
            </a:r>
          </a:p>
          <a:p>
            <a:pPr marL="45720" indent="0">
              <a:spcBef>
                <a:spcPts val="0"/>
              </a:spcBef>
              <a:buNone/>
            </a:pPr>
            <a:r>
              <a:rPr lang="en-US" sz="1600" b="1" dirty="0"/>
              <a:t>value=</a:t>
            </a:r>
            <a:r>
              <a:rPr lang="en-US" sz="1600" dirty="0"/>
              <a:t>"</a:t>
            </a:r>
            <a:r>
              <a:rPr lang="en-US" sz="1600" b="1" dirty="0"/>
              <a:t>IXcrUZ51B9YmtdoSL9csn2+VrYx5oW32kAw0oRXGsf3F0/W0l6/upieH7Nht1f</a:t>
            </a:r>
          </a:p>
          <a:p>
            <a:pPr marL="45720" indent="0">
              <a:spcBef>
                <a:spcPts val="0"/>
              </a:spcBef>
              <a:buNone/>
            </a:pPr>
            <a:r>
              <a:rPr lang="en-US" sz="1600" b="1" dirty="0"/>
              <a:t>hyr99U0IRRKmjvYk4FdH5E9ZRucaja0xPkwCyRoNBI3KkidqR5eAVX86D</a:t>
            </a:r>
          </a:p>
          <a:p>
            <a:pPr marL="45720" indent="0">
              <a:spcBef>
                <a:spcPts val="0"/>
              </a:spcBef>
              <a:buNone/>
            </a:pPr>
            <a:r>
              <a:rPr lang="en-US" sz="1600" b="1" dirty="0"/>
              <a:t>qOfEl584eSB0ff3IF4o3Y+ZqD7qZp3A==</a:t>
            </a:r>
            <a:r>
              <a:rPr lang="en-US" sz="1600" dirty="0"/>
              <a:t>" </a:t>
            </a:r>
            <a:r>
              <a:rPr lang="en-US" sz="1600" b="1" dirty="0"/>
              <a:t>/&gt;</a:t>
            </a:r>
          </a:p>
          <a:p>
            <a:pPr marL="45720" indent="0">
              <a:spcBef>
                <a:spcPts val="0"/>
              </a:spcBef>
              <a:buNone/>
            </a:pPr>
            <a:r>
              <a:rPr lang="en-US" sz="1600" dirty="0"/>
              <a:t>&lt;/div&gt;</a:t>
            </a:r>
          </a:p>
        </p:txBody>
      </p:sp>
    </p:spTree>
    <p:extLst>
      <p:ext uri="{BB962C8B-B14F-4D97-AF65-F5344CB8AC3E}">
        <p14:creationId xmlns:p14="http://schemas.microsoft.com/office/powerpoint/2010/main" val="295924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s://i-msdn.sec.s-msft.com/dynimg/IC159849.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08412" y="520045"/>
            <a:ext cx="3917836" cy="5850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26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ViewState</a:t>
            </a:r>
            <a:r>
              <a:rPr lang="en-US" dirty="0"/>
              <a:t> and Performance	</a:t>
            </a:r>
          </a:p>
        </p:txBody>
      </p:sp>
      <p:sp>
        <p:nvSpPr>
          <p:cNvPr id="3" name="Content Placeholder 2"/>
          <p:cNvSpPr>
            <a:spLocks noGrp="1"/>
          </p:cNvSpPr>
          <p:nvPr>
            <p:ph idx="1"/>
          </p:nvPr>
        </p:nvSpPr>
        <p:spPr>
          <a:xfrm>
            <a:off x="1065212" y="1828800"/>
            <a:ext cx="8686801" cy="4800600"/>
          </a:xfrm>
        </p:spPr>
        <p:txBody>
          <a:bodyPr>
            <a:normAutofit/>
          </a:bodyPr>
          <a:lstStyle/>
          <a:p>
            <a:r>
              <a:rPr lang="en-US" dirty="0"/>
              <a:t>The more controls get added to the </a:t>
            </a:r>
            <a:r>
              <a:rPr lang="en-US" dirty="0" err="1"/>
              <a:t>Viewstate</a:t>
            </a:r>
            <a:r>
              <a:rPr lang="en-US" dirty="0"/>
              <a:t>, the heavier its footprint on the page, so consider disabling the </a:t>
            </a:r>
            <a:r>
              <a:rPr lang="en-US" dirty="0" err="1"/>
              <a:t>Viewstate</a:t>
            </a:r>
            <a:r>
              <a:rPr lang="en-US" dirty="0"/>
              <a:t> when not used.</a:t>
            </a:r>
          </a:p>
          <a:p>
            <a:r>
              <a:rPr lang="en-US" dirty="0" err="1"/>
              <a:t>Viewstate</a:t>
            </a:r>
            <a:r>
              <a:rPr lang="en-US" dirty="0"/>
              <a:t> can be turned off at:</a:t>
            </a:r>
          </a:p>
          <a:p>
            <a:pPr lvl="1"/>
            <a:r>
              <a:rPr lang="en-US" dirty="0"/>
              <a:t>Website Level:  Modify the web </a:t>
            </a:r>
            <a:r>
              <a:rPr lang="en-US" dirty="0" err="1"/>
              <a:t>config</a:t>
            </a:r>
            <a:r>
              <a:rPr lang="en-US" dirty="0"/>
              <a:t>  under the &lt;</a:t>
            </a:r>
            <a:r>
              <a:rPr lang="en-US" dirty="0" err="1"/>
              <a:t>system.web</a:t>
            </a:r>
            <a:r>
              <a:rPr lang="en-US" dirty="0"/>
              <a:t>&gt; section</a:t>
            </a:r>
          </a:p>
          <a:p>
            <a:pPr marL="365760" lvl="1" indent="0">
              <a:buNone/>
            </a:pPr>
            <a:r>
              <a:rPr lang="en-US" dirty="0"/>
              <a:t>	&lt;pages </a:t>
            </a:r>
            <a:r>
              <a:rPr lang="en-US" dirty="0" err="1"/>
              <a:t>enableViewState</a:t>
            </a:r>
            <a:r>
              <a:rPr lang="en-US" dirty="0"/>
              <a:t>="false"&gt;</a:t>
            </a:r>
          </a:p>
          <a:p>
            <a:pPr lvl="1"/>
            <a:r>
              <a:rPr lang="en-US" dirty="0"/>
              <a:t>At the page level on the page directive</a:t>
            </a:r>
          </a:p>
          <a:p>
            <a:pPr marL="365760" lvl="1" indent="0">
              <a:buNone/>
            </a:pPr>
            <a:endParaRPr lang="en-US" dirty="0"/>
          </a:p>
          <a:p>
            <a:pPr marL="365760" lvl="1" indent="0">
              <a:spcBef>
                <a:spcPts val="0"/>
              </a:spcBef>
              <a:buNone/>
            </a:pPr>
            <a:r>
              <a:rPr lang="en-US" sz="1400" dirty="0"/>
              <a:t>&lt;%@ Page Language="VB" </a:t>
            </a:r>
            <a:r>
              <a:rPr lang="en-US" sz="1400" dirty="0" err="1"/>
              <a:t>AutoEventWireup</a:t>
            </a:r>
            <a:r>
              <a:rPr lang="en-US" sz="1400" dirty="0"/>
              <a:t>="False" </a:t>
            </a:r>
            <a:r>
              <a:rPr lang="en-US" sz="1400" dirty="0" err="1"/>
              <a:t>CodeFile</a:t>
            </a:r>
            <a:r>
              <a:rPr lang="en-US" sz="1400" dirty="0"/>
              <a:t>="</a:t>
            </a:r>
            <a:r>
              <a:rPr lang="en-US" sz="1400" dirty="0" err="1"/>
              <a:t>State.aspx.vb</a:t>
            </a:r>
            <a:r>
              <a:rPr lang="en-US" sz="1400" dirty="0"/>
              <a:t>"</a:t>
            </a:r>
          </a:p>
          <a:p>
            <a:pPr marL="365760" lvl="1" indent="0">
              <a:spcBef>
                <a:spcPts val="0"/>
              </a:spcBef>
              <a:buNone/>
            </a:pPr>
            <a:r>
              <a:rPr lang="en-US" sz="1400" dirty="0"/>
              <a:t>Inherits="Demos _ State" </a:t>
            </a:r>
            <a:r>
              <a:rPr lang="en-US" sz="1400" b="1" dirty="0" err="1"/>
              <a:t>EnableViewState</a:t>
            </a:r>
            <a:r>
              <a:rPr lang="en-US" sz="1400" b="1" dirty="0"/>
              <a:t>="False" </a:t>
            </a:r>
            <a:r>
              <a:rPr lang="en-US" sz="1400" dirty="0"/>
              <a:t>%&gt;</a:t>
            </a:r>
          </a:p>
          <a:p>
            <a:pPr lvl="1"/>
            <a:r>
              <a:rPr lang="en-US" dirty="0"/>
              <a:t>At the individual control level with </a:t>
            </a:r>
            <a:r>
              <a:rPr lang="en-US" dirty="0" err="1"/>
              <a:t>EnableViewState</a:t>
            </a:r>
            <a:r>
              <a:rPr lang="en-US" dirty="0"/>
              <a:t> = “False”</a:t>
            </a:r>
          </a:p>
          <a:p>
            <a:r>
              <a:rPr lang="en-US" dirty="0"/>
              <a:t>To turn of by default at page level, but respect individual controls:</a:t>
            </a:r>
          </a:p>
          <a:p>
            <a:r>
              <a:rPr lang="en-US" sz="1600" dirty="0"/>
              <a:t>&lt;%@ Page Language="C#" … </a:t>
            </a:r>
            <a:r>
              <a:rPr lang="en-US" sz="1600" dirty="0" err="1"/>
              <a:t>EnableViewState</a:t>
            </a:r>
            <a:r>
              <a:rPr lang="en-US" sz="1600" dirty="0"/>
              <a:t>="True" </a:t>
            </a:r>
            <a:r>
              <a:rPr lang="en-US" sz="1600" dirty="0" err="1"/>
              <a:t>ViewStateMode</a:t>
            </a:r>
            <a:r>
              <a:rPr lang="en-US" sz="1600" dirty="0"/>
              <a:t>="Disabled" %&gt;</a:t>
            </a:r>
          </a:p>
          <a:p>
            <a:pPr lvl="1"/>
            <a:endParaRPr lang="en-US" dirty="0"/>
          </a:p>
        </p:txBody>
      </p:sp>
    </p:spTree>
    <p:extLst>
      <p:ext uri="{BB962C8B-B14F-4D97-AF65-F5344CB8AC3E}">
        <p14:creationId xmlns:p14="http://schemas.microsoft.com/office/powerpoint/2010/main" val="70992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3" name="Content Placeholder 2"/>
          <p:cNvSpPr>
            <a:spLocks noGrp="1"/>
          </p:cNvSpPr>
          <p:nvPr>
            <p:ph idx="1"/>
          </p:nvPr>
        </p:nvSpPr>
        <p:spPr/>
        <p:txBody>
          <a:bodyPr/>
          <a:lstStyle/>
          <a:p>
            <a:r>
              <a:rPr lang="en-US" dirty="0"/>
              <a:t>Page 103</a:t>
            </a:r>
          </a:p>
          <a:p>
            <a:r>
              <a:rPr lang="en-US" dirty="0"/>
              <a:t>Page 110</a:t>
            </a:r>
          </a:p>
          <a:p>
            <a:r>
              <a:rPr lang="en-US" dirty="0"/>
              <a:t>Page 115</a:t>
            </a:r>
          </a:p>
          <a:p>
            <a:r>
              <a:rPr lang="en-US" dirty="0"/>
              <a:t>Page 117</a:t>
            </a:r>
          </a:p>
          <a:p>
            <a:r>
              <a:rPr lang="en-US" dirty="0"/>
              <a:t>Page 125</a:t>
            </a:r>
          </a:p>
        </p:txBody>
      </p:sp>
    </p:spTree>
    <p:extLst>
      <p:ext uri="{BB962C8B-B14F-4D97-AF65-F5344CB8AC3E}">
        <p14:creationId xmlns:p14="http://schemas.microsoft.com/office/powerpoint/2010/main" val="397999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In this chapter we covered:</a:t>
            </a:r>
          </a:p>
          <a:p>
            <a:pPr lvl="1"/>
            <a:r>
              <a:rPr lang="en-US" dirty="0"/>
              <a:t>ASP.NET Server Controls, what they are and what are their components.</a:t>
            </a:r>
          </a:p>
          <a:p>
            <a:pPr lvl="1"/>
            <a:r>
              <a:rPr lang="en-US" dirty="0"/>
              <a:t>How a </a:t>
            </a:r>
            <a:r>
              <a:rPr lang="en-US" dirty="0" err="1"/>
              <a:t>postback</a:t>
            </a:r>
            <a:r>
              <a:rPr lang="en-US" dirty="0"/>
              <a:t> works.</a:t>
            </a:r>
          </a:p>
          <a:p>
            <a:pPr lvl="1"/>
            <a:r>
              <a:rPr lang="en-US" dirty="0"/>
              <a:t>The different type individual .NET controls</a:t>
            </a:r>
          </a:p>
          <a:p>
            <a:pPr lvl="1"/>
            <a:r>
              <a:rPr lang="en-US" dirty="0"/>
              <a:t>ASP.NET State Engine and the hidden </a:t>
            </a:r>
            <a:r>
              <a:rPr lang="en-US" dirty="0" err="1"/>
              <a:t>ViewState</a:t>
            </a:r>
            <a:r>
              <a:rPr lang="en-US" dirty="0"/>
              <a:t> control.</a:t>
            </a:r>
          </a:p>
          <a:p>
            <a:pPr lvl="1"/>
            <a:r>
              <a:rPr lang="en-US" dirty="0"/>
              <a:t>How to disable </a:t>
            </a:r>
            <a:r>
              <a:rPr lang="en-US" dirty="0" err="1"/>
              <a:t>ViewState</a:t>
            </a:r>
            <a:r>
              <a:rPr lang="en-US" dirty="0"/>
              <a:t> at various levels.</a:t>
            </a:r>
          </a:p>
          <a:p>
            <a:pPr lvl="1"/>
            <a:endParaRPr lang="en-US" dirty="0"/>
          </a:p>
        </p:txBody>
      </p:sp>
    </p:spTree>
    <p:extLst>
      <p:ext uri="{BB962C8B-B14F-4D97-AF65-F5344CB8AC3E}">
        <p14:creationId xmlns:p14="http://schemas.microsoft.com/office/powerpoint/2010/main" val="198093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ASP.NET Server Controls</a:t>
            </a:r>
          </a:p>
        </p:txBody>
      </p:sp>
      <p:sp>
        <p:nvSpPr>
          <p:cNvPr id="3" name="Content Placeholder 2"/>
          <p:cNvSpPr>
            <a:spLocks noGrp="1"/>
          </p:cNvSpPr>
          <p:nvPr>
            <p:ph idx="1"/>
          </p:nvPr>
        </p:nvSpPr>
        <p:spPr/>
        <p:txBody>
          <a:bodyPr/>
          <a:lstStyle/>
          <a:p>
            <a:r>
              <a:rPr lang="en-US" dirty="0"/>
              <a:t>ASP.net controls are the powerful workhorses behind the framework. They help provide user interaction functionality by creating the UI components on the markup and the programmability on the code behind (source code)</a:t>
            </a:r>
          </a:p>
          <a:p>
            <a:r>
              <a:rPr lang="en-US" dirty="0"/>
              <a:t>The previous framework, classic ASP combined code and presentation</a:t>
            </a:r>
          </a:p>
          <a:p>
            <a:pPr marL="45720" indent="0">
              <a:buNone/>
            </a:pPr>
            <a:r>
              <a:rPr lang="en-US" sz="1600" dirty="0"/>
              <a:t>&lt;input type="text" value="Hello World, the time is &lt;%=Time()%&gt;" /&gt;</a:t>
            </a:r>
          </a:p>
          <a:p>
            <a:r>
              <a:rPr lang="en-US" dirty="0"/>
              <a:t>.NET Server controls are more elegant and help maintain the code</a:t>
            </a:r>
          </a:p>
          <a:p>
            <a:pPr marL="45720" indent="0">
              <a:buNone/>
            </a:pPr>
            <a:r>
              <a:rPr lang="en-US" sz="1600" dirty="0"/>
              <a:t>&lt;</a:t>
            </a:r>
            <a:r>
              <a:rPr lang="en-US" sz="1600" dirty="0" err="1"/>
              <a:t>asp:TextBox</a:t>
            </a:r>
            <a:r>
              <a:rPr lang="en-US" sz="1600" dirty="0"/>
              <a:t> Id=“</a:t>
            </a:r>
            <a:r>
              <a:rPr lang="en-US" sz="1600" dirty="0" err="1"/>
              <a:t>txtHello</a:t>
            </a:r>
            <a:r>
              <a:rPr lang="en-US" sz="1600" dirty="0"/>
              <a:t>” </a:t>
            </a:r>
            <a:r>
              <a:rPr lang="en-US" sz="1600" dirty="0" err="1"/>
              <a:t>runat</a:t>
            </a:r>
            <a:r>
              <a:rPr lang="en-US" sz="1600" dirty="0"/>
              <a:t>=“server” /&gt;</a:t>
            </a:r>
          </a:p>
          <a:p>
            <a:pPr marL="45720" indent="0">
              <a:buNone/>
            </a:pPr>
            <a:r>
              <a:rPr lang="en-US" sz="1600" dirty="0" err="1"/>
              <a:t>txtHello.Text</a:t>
            </a:r>
            <a:r>
              <a:rPr lang="en-US" sz="1600" dirty="0"/>
              <a:t> = “Hello World, the time is “ + </a:t>
            </a:r>
            <a:r>
              <a:rPr lang="en-US" sz="1600" dirty="0" err="1"/>
              <a:t>DateTime.Now.TimeOfDay.ToString</a:t>
            </a:r>
            <a:r>
              <a:rPr lang="en-US" sz="1600" dirty="0"/>
              <a:t>()</a:t>
            </a:r>
          </a:p>
          <a:p>
            <a:endParaRPr lang="en-US" dirty="0"/>
          </a:p>
          <a:p>
            <a:endParaRPr lang="en-US" dirty="0"/>
          </a:p>
        </p:txBody>
      </p:sp>
    </p:spTree>
    <p:extLst>
      <p:ext uri="{BB962C8B-B14F-4D97-AF65-F5344CB8AC3E}">
        <p14:creationId xmlns:p14="http://schemas.microsoft.com/office/powerpoint/2010/main" val="319733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ASP.NET Server Controls</a:t>
            </a:r>
          </a:p>
        </p:txBody>
      </p:sp>
      <p:sp>
        <p:nvSpPr>
          <p:cNvPr id="3" name="Content Placeholder 2"/>
          <p:cNvSpPr>
            <a:spLocks noGrp="1"/>
          </p:cNvSpPr>
          <p:nvPr>
            <p:ph idx="1"/>
          </p:nvPr>
        </p:nvSpPr>
        <p:spPr/>
        <p:txBody>
          <a:bodyPr/>
          <a:lstStyle/>
          <a:p>
            <a:r>
              <a:rPr lang="en-US" dirty="0"/>
              <a:t>Fundamentally, server controls operate on the server side, meaning that after the user has made a specific request from their browser  and the </a:t>
            </a:r>
            <a:r>
              <a:rPr lang="en-US" dirty="0" err="1"/>
              <a:t>url</a:t>
            </a:r>
            <a:r>
              <a:rPr lang="en-US" dirty="0"/>
              <a:t> is found the web server which processes the page will now execute that server control.</a:t>
            </a:r>
          </a:p>
          <a:p>
            <a:r>
              <a:rPr lang="en-US" dirty="0"/>
              <a:t>With .NET Server controls, the ASP.NET runtime engine which is part of the web server (usually I.I.S.) processes all the server controls which live inside the web server.</a:t>
            </a:r>
          </a:p>
          <a:p>
            <a:r>
              <a:rPr lang="en-US" dirty="0"/>
              <a:t>After processing, these controls emit client side HTML code that gets sent to the browser.</a:t>
            </a:r>
          </a:p>
          <a:p>
            <a:endParaRPr lang="en-US" dirty="0"/>
          </a:p>
        </p:txBody>
      </p:sp>
    </p:spTree>
    <p:extLst>
      <p:ext uri="{BB962C8B-B14F-4D97-AF65-F5344CB8AC3E}">
        <p14:creationId xmlns:p14="http://schemas.microsoft.com/office/powerpoint/2010/main" val="7953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ASP.NET Server Controls</a:t>
            </a:r>
          </a:p>
        </p:txBody>
      </p:sp>
      <p:sp>
        <p:nvSpPr>
          <p:cNvPr id="3" name="Content Placeholder 2"/>
          <p:cNvSpPr>
            <a:spLocks noGrp="1"/>
          </p:cNvSpPr>
          <p:nvPr>
            <p:ph idx="1"/>
          </p:nvPr>
        </p:nvSpPr>
        <p:spPr/>
        <p:txBody>
          <a:bodyPr/>
          <a:lstStyle/>
          <a:p>
            <a:pPr>
              <a:spcBef>
                <a:spcPts val="0"/>
              </a:spcBef>
            </a:pPr>
            <a:r>
              <a:rPr lang="en-US" dirty="0"/>
              <a:t>The following is the format:</a:t>
            </a:r>
          </a:p>
          <a:p>
            <a:pPr>
              <a:spcBef>
                <a:spcPts val="0"/>
              </a:spcBef>
            </a:pPr>
            <a:endParaRPr lang="en-US" dirty="0"/>
          </a:p>
          <a:p>
            <a:pPr marL="45720" indent="0">
              <a:spcBef>
                <a:spcPts val="0"/>
              </a:spcBef>
              <a:buNone/>
            </a:pPr>
            <a:r>
              <a:rPr lang="en-US" sz="1600" dirty="0"/>
              <a:t>&lt;</a:t>
            </a:r>
            <a:r>
              <a:rPr lang="en-US" sz="1600" dirty="0" err="1"/>
              <a:t>asp:TypeOfControl</a:t>
            </a:r>
            <a:r>
              <a:rPr lang="en-US" sz="1600" dirty="0"/>
              <a:t> ID="</a:t>
            </a:r>
            <a:r>
              <a:rPr lang="en-US" sz="1600" dirty="0" err="1"/>
              <a:t>ControlName</a:t>
            </a:r>
            <a:r>
              <a:rPr lang="en-US" sz="1600" dirty="0"/>
              <a:t>" </a:t>
            </a:r>
            <a:r>
              <a:rPr lang="en-US" sz="1600" dirty="0" err="1"/>
              <a:t>runat</a:t>
            </a:r>
            <a:r>
              <a:rPr lang="en-US" sz="1600" dirty="0"/>
              <a:t>="server" /&gt;</a:t>
            </a:r>
          </a:p>
          <a:p>
            <a:pPr>
              <a:spcBef>
                <a:spcPts val="0"/>
              </a:spcBef>
            </a:pPr>
            <a:endParaRPr lang="en-US" dirty="0"/>
          </a:p>
          <a:p>
            <a:pPr>
              <a:spcBef>
                <a:spcPts val="0"/>
              </a:spcBef>
            </a:pPr>
            <a:r>
              <a:rPr lang="en-US" dirty="0"/>
              <a:t>Where:</a:t>
            </a:r>
          </a:p>
          <a:p>
            <a:pPr marL="45720" indent="0">
              <a:spcBef>
                <a:spcPts val="0"/>
              </a:spcBef>
              <a:buNone/>
            </a:pPr>
            <a:endParaRPr lang="en-US" dirty="0"/>
          </a:p>
          <a:p>
            <a:pPr lvl="1">
              <a:spcBef>
                <a:spcPts val="0"/>
              </a:spcBef>
            </a:pPr>
            <a:r>
              <a:rPr lang="en-US" dirty="0" err="1"/>
              <a:t>TypeOfControl</a:t>
            </a:r>
            <a:r>
              <a:rPr lang="en-US" dirty="0"/>
              <a:t> is the control (Button, Label, etc.). </a:t>
            </a:r>
          </a:p>
          <a:p>
            <a:pPr lvl="1">
              <a:spcBef>
                <a:spcPts val="0"/>
              </a:spcBef>
            </a:pPr>
            <a:r>
              <a:rPr lang="en-US" dirty="0"/>
              <a:t>ID is a unique identifier to user to refer to the control on the page</a:t>
            </a:r>
          </a:p>
          <a:p>
            <a:pPr lvl="1">
              <a:spcBef>
                <a:spcPts val="0"/>
              </a:spcBef>
            </a:pPr>
            <a:r>
              <a:rPr lang="en-US" dirty="0"/>
              <a:t>and the </a:t>
            </a:r>
            <a:r>
              <a:rPr lang="en-US" dirty="0" err="1"/>
              <a:t>runat</a:t>
            </a:r>
            <a:r>
              <a:rPr lang="en-US" dirty="0"/>
              <a:t> attribute tells the ASP.NET runtime to process that control.</a:t>
            </a:r>
          </a:p>
          <a:p>
            <a:r>
              <a:rPr lang="en-US" dirty="0"/>
              <a:t>You can also close the tag with the long version, as seen here</a:t>
            </a:r>
          </a:p>
          <a:p>
            <a:pPr marL="45720" indent="0">
              <a:buNone/>
            </a:pPr>
            <a:r>
              <a:rPr lang="en-US" sz="1600" dirty="0"/>
              <a:t>&lt;</a:t>
            </a:r>
            <a:r>
              <a:rPr lang="en-US" sz="1600" dirty="0" err="1"/>
              <a:t>asp:TextBox</a:t>
            </a:r>
            <a:r>
              <a:rPr lang="en-US" sz="1600" dirty="0"/>
              <a:t> Id="Message" </a:t>
            </a:r>
            <a:r>
              <a:rPr lang="en-US" sz="1600" dirty="0" err="1"/>
              <a:t>runat</a:t>
            </a:r>
            <a:r>
              <a:rPr lang="en-US" sz="1600" dirty="0"/>
              <a:t>="server"&gt;&lt;/</a:t>
            </a:r>
            <a:r>
              <a:rPr lang="en-US" sz="1600" dirty="0" err="1"/>
              <a:t>asp:TextBox</a:t>
            </a:r>
            <a:r>
              <a:rPr lang="en-US" sz="1600" dirty="0"/>
              <a:t>&gt;</a:t>
            </a:r>
          </a:p>
          <a:p>
            <a:endParaRPr lang="en-US" dirty="0"/>
          </a:p>
        </p:txBody>
      </p:sp>
    </p:spTree>
    <p:extLst>
      <p:ext uri="{BB962C8B-B14F-4D97-AF65-F5344CB8AC3E}">
        <p14:creationId xmlns:p14="http://schemas.microsoft.com/office/powerpoint/2010/main" val="416519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ASP.NET Server Controls</a:t>
            </a:r>
          </a:p>
        </p:txBody>
      </p:sp>
      <p:sp>
        <p:nvSpPr>
          <p:cNvPr id="3" name="Content Placeholder 2"/>
          <p:cNvSpPr>
            <a:spLocks noGrp="1"/>
          </p:cNvSpPr>
          <p:nvPr>
            <p:ph idx="1"/>
          </p:nvPr>
        </p:nvSpPr>
        <p:spPr/>
        <p:txBody>
          <a:bodyPr/>
          <a:lstStyle/>
          <a:p>
            <a:r>
              <a:rPr lang="en-US" dirty="0"/>
              <a:t>As we mentioned, the power of these server controls is that you can program against them. </a:t>
            </a:r>
          </a:p>
          <a:p>
            <a:r>
              <a:rPr lang="en-US" dirty="0"/>
              <a:t>For example, Given the following Textbox, we can change the message with the following </a:t>
            </a:r>
          </a:p>
          <a:p>
            <a:r>
              <a:rPr lang="en-US" sz="1600" dirty="0" err="1"/>
              <a:t>Message.Text</a:t>
            </a:r>
            <a:r>
              <a:rPr lang="en-US" sz="1600" dirty="0"/>
              <a:t> = "Hello World, the time is " + </a:t>
            </a:r>
            <a:r>
              <a:rPr lang="en-US" sz="1600" dirty="0" err="1"/>
              <a:t>DateTime.Now.TimeOfDay.ToString</a:t>
            </a:r>
            <a:r>
              <a:rPr lang="en-US" sz="1600" dirty="0"/>
              <a:t>();</a:t>
            </a:r>
          </a:p>
          <a:p>
            <a:r>
              <a:rPr lang="en-US" dirty="0"/>
              <a:t>With this flexibility, we can drive the design from the markup and the programmability from the code block.</a:t>
            </a:r>
          </a:p>
          <a:p>
            <a:r>
              <a:rPr lang="en-US" dirty="0"/>
              <a:t>Note that the markup is not case sensitive, but the code block is.</a:t>
            </a:r>
          </a:p>
          <a:p>
            <a:endParaRPr lang="en-US" dirty="0"/>
          </a:p>
        </p:txBody>
      </p:sp>
    </p:spTree>
    <p:extLst>
      <p:ext uri="{BB962C8B-B14F-4D97-AF65-F5344CB8AC3E}">
        <p14:creationId xmlns:p14="http://schemas.microsoft.com/office/powerpoint/2010/main" val="213680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Postback</a:t>
            </a:r>
            <a:r>
              <a:rPr lang="en-US" dirty="0"/>
              <a:t> and Programmability</a:t>
            </a:r>
          </a:p>
        </p:txBody>
      </p:sp>
      <p:sp>
        <p:nvSpPr>
          <p:cNvPr id="3" name="Content Placeholder 2"/>
          <p:cNvSpPr>
            <a:spLocks noGrp="1"/>
          </p:cNvSpPr>
          <p:nvPr>
            <p:ph idx="1"/>
          </p:nvPr>
        </p:nvSpPr>
        <p:spPr/>
        <p:txBody>
          <a:bodyPr/>
          <a:lstStyle/>
          <a:p>
            <a:r>
              <a:rPr lang="en-US" dirty="0"/>
              <a:t>Support we have a label, textbox and button like so:</a:t>
            </a:r>
          </a:p>
          <a:p>
            <a:endParaRPr lang="en-US" dirty="0"/>
          </a:p>
          <a:p>
            <a:endParaRPr lang="en-US" dirty="0"/>
          </a:p>
          <a:p>
            <a:endParaRPr lang="en-US" dirty="0"/>
          </a:p>
          <a:p>
            <a:r>
              <a:rPr lang="en-US" dirty="0"/>
              <a:t>The label has ID Result and the Textbox has an ID of </a:t>
            </a:r>
            <a:r>
              <a:rPr lang="en-US" dirty="0" err="1"/>
              <a:t>Yourname</a:t>
            </a:r>
            <a:r>
              <a:rPr lang="en-US" dirty="0"/>
              <a:t>.</a:t>
            </a:r>
          </a:p>
          <a:p>
            <a:r>
              <a:rPr lang="en-US" dirty="0"/>
              <a:t>In the design view, we can double click on the button and it generates some code for us known as an event handler.</a:t>
            </a:r>
          </a:p>
          <a:p>
            <a:r>
              <a:rPr lang="en-US" dirty="0"/>
              <a:t>The event handler will create a piece of code to handle our click.</a:t>
            </a:r>
          </a:p>
        </p:txBody>
      </p:sp>
      <p:pic>
        <p:nvPicPr>
          <p:cNvPr id="4" name="Picture 3"/>
          <p:cNvPicPr>
            <a:picLocks noChangeAspect="1"/>
          </p:cNvPicPr>
          <p:nvPr/>
        </p:nvPicPr>
        <p:blipFill>
          <a:blip r:embed="rId2"/>
          <a:stretch>
            <a:fillRect/>
          </a:stretch>
        </p:blipFill>
        <p:spPr>
          <a:xfrm>
            <a:off x="2970212" y="2209800"/>
            <a:ext cx="4671373" cy="1539900"/>
          </a:xfrm>
          <a:prstGeom prst="rect">
            <a:avLst/>
          </a:prstGeom>
        </p:spPr>
      </p:pic>
    </p:spTree>
    <p:extLst>
      <p:ext uri="{BB962C8B-B14F-4D97-AF65-F5344CB8AC3E}">
        <p14:creationId xmlns:p14="http://schemas.microsoft.com/office/powerpoint/2010/main" val="224140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Postback</a:t>
            </a:r>
            <a:r>
              <a:rPr lang="en-US" dirty="0"/>
              <a:t> and Programmability</a:t>
            </a:r>
          </a:p>
        </p:txBody>
      </p:sp>
      <p:sp>
        <p:nvSpPr>
          <p:cNvPr id="3" name="Content Placeholder 2"/>
          <p:cNvSpPr>
            <a:spLocks noGrp="1"/>
          </p:cNvSpPr>
          <p:nvPr>
            <p:ph idx="1"/>
          </p:nvPr>
        </p:nvSpPr>
        <p:spPr/>
        <p:txBody>
          <a:bodyPr/>
          <a:lstStyle/>
          <a:p>
            <a:pPr marL="1417320" lvl="8" indent="0">
              <a:spcBef>
                <a:spcPts val="0"/>
              </a:spcBef>
              <a:buNone/>
            </a:pPr>
            <a:r>
              <a:rPr lang="en-US" sz="1600" dirty="0"/>
              <a:t>protected void </a:t>
            </a:r>
            <a:r>
              <a:rPr lang="en-US" sz="1600" dirty="0" err="1"/>
              <a:t>SubmitButton_Click</a:t>
            </a:r>
            <a:r>
              <a:rPr lang="en-US" sz="1600" dirty="0"/>
              <a:t>(object sender, </a:t>
            </a:r>
            <a:r>
              <a:rPr lang="en-US" sz="1600" dirty="0" err="1"/>
              <a:t>EventArgs</a:t>
            </a:r>
            <a:r>
              <a:rPr lang="en-US" sz="1600" dirty="0"/>
              <a:t> e)</a:t>
            </a:r>
          </a:p>
          <a:p>
            <a:pPr marL="1417320" lvl="8" indent="0">
              <a:spcBef>
                <a:spcPts val="0"/>
              </a:spcBef>
              <a:buNone/>
            </a:pPr>
            <a:r>
              <a:rPr lang="en-US" sz="1600" dirty="0"/>
              <a:t>{</a:t>
            </a:r>
          </a:p>
          <a:p>
            <a:pPr marL="1417320" lvl="8" indent="0">
              <a:spcBef>
                <a:spcPts val="0"/>
              </a:spcBef>
              <a:buNone/>
            </a:pPr>
            <a:r>
              <a:rPr lang="en-US" sz="1600" dirty="0"/>
              <a:t>     </a:t>
            </a:r>
            <a:r>
              <a:rPr lang="en-US" sz="1600" dirty="0" err="1"/>
              <a:t>Result.Text</a:t>
            </a:r>
            <a:r>
              <a:rPr lang="en-US" sz="1600" dirty="0"/>
              <a:t> = "Your name is " + </a:t>
            </a:r>
            <a:r>
              <a:rPr lang="en-US" sz="1600" dirty="0" err="1"/>
              <a:t>YourName.Text</a:t>
            </a:r>
            <a:r>
              <a:rPr lang="en-US" sz="1600" dirty="0"/>
              <a:t>;</a:t>
            </a:r>
          </a:p>
          <a:p>
            <a:pPr marL="1417320" lvl="8" indent="0">
              <a:spcBef>
                <a:spcPts val="0"/>
              </a:spcBef>
              <a:buNone/>
            </a:pPr>
            <a:r>
              <a:rPr lang="en-US" sz="1600" dirty="0"/>
              <a:t>}</a:t>
            </a:r>
            <a:endParaRPr lang="en-US" dirty="0"/>
          </a:p>
          <a:p>
            <a:r>
              <a:rPr lang="en-US" dirty="0"/>
              <a:t>Once this button is actually clicked from a browser, it creates what is known as a </a:t>
            </a:r>
            <a:r>
              <a:rPr lang="en-US" b="1" dirty="0" err="1"/>
              <a:t>postback</a:t>
            </a:r>
            <a:r>
              <a:rPr lang="en-US" dirty="0"/>
              <a:t> which sends the information from all the </a:t>
            </a:r>
            <a:r>
              <a:rPr lang="en-US" dirty="0" err="1"/>
              <a:t>.net</a:t>
            </a:r>
            <a:r>
              <a:rPr lang="en-US" dirty="0"/>
              <a:t> controls to the server. </a:t>
            </a:r>
          </a:p>
          <a:p>
            <a:r>
              <a:rPr lang="en-US" dirty="0"/>
              <a:t>A </a:t>
            </a:r>
            <a:r>
              <a:rPr lang="en-US" dirty="0" err="1"/>
              <a:t>postback</a:t>
            </a:r>
            <a:r>
              <a:rPr lang="en-US" dirty="0"/>
              <a:t> is a call from the client to the server.</a:t>
            </a:r>
          </a:p>
          <a:p>
            <a:r>
              <a:rPr lang="en-US" dirty="0"/>
              <a:t>The </a:t>
            </a:r>
            <a:r>
              <a:rPr lang="en-US" dirty="0" err="1"/>
              <a:t>SubmitButton</a:t>
            </a:r>
            <a:r>
              <a:rPr lang="en-US" dirty="0"/>
              <a:t> _Click method is executed which adds the text to the Result label.</a:t>
            </a:r>
          </a:p>
          <a:p>
            <a:endParaRPr lang="en-US" dirty="0"/>
          </a:p>
        </p:txBody>
      </p:sp>
    </p:spTree>
    <p:extLst>
      <p:ext uri="{BB962C8B-B14F-4D97-AF65-F5344CB8AC3E}">
        <p14:creationId xmlns:p14="http://schemas.microsoft.com/office/powerpoint/2010/main" val="92216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Postback</a:t>
            </a:r>
            <a:r>
              <a:rPr lang="en-US" dirty="0"/>
              <a:t> and Programmability</a:t>
            </a:r>
          </a:p>
        </p:txBody>
      </p:sp>
      <p:sp>
        <p:nvSpPr>
          <p:cNvPr id="3" name="Content Placeholder 2"/>
          <p:cNvSpPr>
            <a:spLocks noGrp="1"/>
          </p:cNvSpPr>
          <p:nvPr>
            <p:ph idx="1"/>
          </p:nvPr>
        </p:nvSpPr>
        <p:spPr/>
        <p:txBody>
          <a:bodyPr/>
          <a:lstStyle/>
          <a:p>
            <a:r>
              <a:rPr lang="en-US" dirty="0"/>
              <a:t>The outcome is that our Label control changes with the name that was specified in the textbox.</a:t>
            </a:r>
          </a:p>
          <a:p>
            <a:endParaRPr lang="en-US" dirty="0"/>
          </a:p>
          <a:p>
            <a:r>
              <a:rPr lang="en-US" dirty="0"/>
              <a:t>The HTML that is sent from the server side back to the client, is the following:</a:t>
            </a:r>
          </a:p>
          <a:p>
            <a:r>
              <a:rPr lang="en-US" sz="1800" dirty="0"/>
              <a:t>&lt;span id="Result"&gt;Your name is Tom&lt;/span&gt; </a:t>
            </a:r>
          </a:p>
          <a:p>
            <a:endParaRPr lang="en-US" sz="1800" dirty="0"/>
          </a:p>
        </p:txBody>
      </p:sp>
      <p:pic>
        <p:nvPicPr>
          <p:cNvPr id="4" name="Picture 3"/>
          <p:cNvPicPr>
            <a:picLocks noChangeAspect="1"/>
          </p:cNvPicPr>
          <p:nvPr/>
        </p:nvPicPr>
        <p:blipFill>
          <a:blip r:embed="rId2"/>
          <a:stretch>
            <a:fillRect/>
          </a:stretch>
        </p:blipFill>
        <p:spPr>
          <a:xfrm>
            <a:off x="3503612" y="4419600"/>
            <a:ext cx="2954813" cy="1726667"/>
          </a:xfrm>
          <a:prstGeom prst="rect">
            <a:avLst/>
          </a:prstGeom>
        </p:spPr>
      </p:pic>
    </p:spTree>
    <p:extLst>
      <p:ext uri="{BB962C8B-B14F-4D97-AF65-F5344CB8AC3E}">
        <p14:creationId xmlns:p14="http://schemas.microsoft.com/office/powerpoint/2010/main" val="344892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D0870B-5333-4B89-B14A-85A8EA464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contrast presentation (widescreen)</Template>
  <TotalTime>0</TotalTime>
  <Words>1525</Words>
  <Application>Microsoft Office PowerPoint</Application>
  <PresentationFormat>Custom</PresentationFormat>
  <Paragraphs>161</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Franklin Gothic Medium</vt:lpstr>
      <vt:lpstr>Wingdings</vt:lpstr>
      <vt:lpstr>Business Contrast 16x9</vt:lpstr>
      <vt:lpstr>Chapter 4</vt:lpstr>
      <vt:lpstr>Objectives</vt:lpstr>
      <vt:lpstr>ASP.NET Server Controls</vt:lpstr>
      <vt:lpstr>ASP.NET Server Controls</vt:lpstr>
      <vt:lpstr>ASP.NET Server Controls</vt:lpstr>
      <vt:lpstr>ASP.NET Server Controls</vt:lpstr>
      <vt:lpstr>Postback and Programmability</vt:lpstr>
      <vt:lpstr>Postback and Programmability</vt:lpstr>
      <vt:lpstr>Postback and Programmability</vt:lpstr>
      <vt:lpstr>A Closer look at ASP.NET Server Controls</vt:lpstr>
      <vt:lpstr>Other Properties</vt:lpstr>
      <vt:lpstr>Other Properties</vt:lpstr>
      <vt:lpstr>Maintain readability in your controls</vt:lpstr>
      <vt:lpstr>Type of Controls</vt:lpstr>
      <vt:lpstr>Type Of Controls</vt:lpstr>
      <vt:lpstr>HTML Controls and when to use?</vt:lpstr>
      <vt:lpstr>ASP.NET State Engine</vt:lpstr>
      <vt:lpstr>ASP.NET State Engine</vt:lpstr>
      <vt:lpstr>ASP.NET State Engine</vt:lpstr>
      <vt:lpstr>ASP.NET State Engine</vt:lpstr>
      <vt:lpstr>ASP.NET State Engine</vt:lpstr>
      <vt:lpstr>PowerPoint Presentation</vt:lpstr>
      <vt:lpstr>ViewState and Performance </vt:lpstr>
      <vt:lpstr>Try it Out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2016-06-26T19:49:24Z</dcterms:created>
  <dcterms:modified xsi:type="dcterms:W3CDTF">2016-07-10T16:32:03Z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TC028952669991</vt:lpwstr>
  </property>
</Properties>
</file>