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75" r:id="rId4"/>
    <p:sldId id="294" r:id="rId5"/>
    <p:sldId id="295" r:id="rId6"/>
    <p:sldId id="308" r:id="rId7"/>
    <p:sldId id="309" r:id="rId8"/>
    <p:sldId id="310" r:id="rId9"/>
    <p:sldId id="296" r:id="rId10"/>
    <p:sldId id="311" r:id="rId11"/>
    <p:sldId id="312" r:id="rId12"/>
    <p:sldId id="297" r:id="rId13"/>
    <p:sldId id="313" r:id="rId14"/>
    <p:sldId id="314" r:id="rId15"/>
    <p:sldId id="298" r:id="rId16"/>
    <p:sldId id="325" r:id="rId17"/>
    <p:sldId id="299" r:id="rId18"/>
    <p:sldId id="315" r:id="rId19"/>
    <p:sldId id="300" r:id="rId20"/>
    <p:sldId id="301" r:id="rId21"/>
    <p:sldId id="316" r:id="rId22"/>
    <p:sldId id="303" r:id="rId23"/>
    <p:sldId id="304" r:id="rId24"/>
    <p:sldId id="318" r:id="rId25"/>
    <p:sldId id="319" r:id="rId26"/>
    <p:sldId id="305" r:id="rId27"/>
    <p:sldId id="306" r:id="rId28"/>
    <p:sldId id="320" r:id="rId29"/>
    <p:sldId id="302" r:id="rId30"/>
    <p:sldId id="317" r:id="rId31"/>
    <p:sldId id="321" r:id="rId32"/>
    <p:sldId id="322" r:id="rId33"/>
    <p:sldId id="326" r:id="rId34"/>
    <p:sldId id="327" r:id="rId35"/>
    <p:sldId id="323" r:id="rId36"/>
    <p:sldId id="307" r:id="rId37"/>
    <p:sldId id="324" r:id="rId38"/>
    <p:sldId id="328" r:id="rId39"/>
    <p:sldId id="293"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308"/>
            <p14:sldId id="309"/>
            <p14:sldId id="310"/>
            <p14:sldId id="296"/>
            <p14:sldId id="311"/>
            <p14:sldId id="312"/>
            <p14:sldId id="297"/>
            <p14:sldId id="313"/>
            <p14:sldId id="314"/>
            <p14:sldId id="298"/>
            <p14:sldId id="325"/>
            <p14:sldId id="299"/>
            <p14:sldId id="315"/>
            <p14:sldId id="300"/>
            <p14:sldId id="301"/>
            <p14:sldId id="316"/>
            <p14:sldId id="303"/>
            <p14:sldId id="304"/>
            <p14:sldId id="318"/>
            <p14:sldId id="319"/>
            <p14:sldId id="305"/>
            <p14:sldId id="306"/>
            <p14:sldId id="320"/>
            <p14:sldId id="302"/>
            <p14:sldId id="317"/>
            <p14:sldId id="321"/>
            <p14:sldId id="322"/>
            <p14:sldId id="326"/>
            <p14:sldId id="327"/>
            <p14:sldId id="323"/>
            <p14:sldId id="307"/>
            <p14:sldId id="324"/>
            <p14:sldId id="328"/>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68" d="100"/>
          <a:sy n="68" d="100"/>
        </p:scale>
        <p:origin x="616" y="5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7/10/2016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7/10/2016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7/10/2016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a:t>
            </a:r>
          </a:p>
        </p:txBody>
      </p:sp>
      <p:sp>
        <p:nvSpPr>
          <p:cNvPr id="3" name="Subtitle 2"/>
          <p:cNvSpPr>
            <a:spLocks noGrp="1"/>
          </p:cNvSpPr>
          <p:nvPr>
            <p:ph type="subTitle" idx="1"/>
          </p:nvPr>
        </p:nvSpPr>
        <p:spPr/>
        <p:txBody>
          <a:bodyPr/>
          <a:lstStyle/>
          <a:p>
            <a:r>
              <a:rPr lang="en-US" dirty="0"/>
              <a:t>Programming your ASP.NET Web Pages</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Casting Examples</a:t>
            </a:r>
          </a:p>
        </p:txBody>
      </p:sp>
      <p:sp>
        <p:nvSpPr>
          <p:cNvPr id="3" name="Content Placeholder 2"/>
          <p:cNvSpPr>
            <a:spLocks noGrp="1"/>
          </p:cNvSpPr>
          <p:nvPr>
            <p:ph idx="1"/>
          </p:nvPr>
        </p:nvSpPr>
        <p:spPr/>
        <p:txBody>
          <a:bodyPr/>
          <a:lstStyle/>
          <a:p>
            <a:pPr>
              <a:lnSpc>
                <a:spcPct val="120000"/>
              </a:lnSpc>
              <a:spcBef>
                <a:spcPts val="0"/>
              </a:spcBef>
            </a:pPr>
            <a:r>
              <a:rPr lang="en-US" dirty="0"/>
              <a:t>Casting from an Object to </a:t>
            </a:r>
            <a:r>
              <a:rPr lang="en-US" dirty="0" err="1"/>
              <a:t>int</a:t>
            </a:r>
            <a:r>
              <a:rPr lang="en-US" dirty="0"/>
              <a:t> and from double to </a:t>
            </a:r>
            <a:r>
              <a:rPr lang="en-US" dirty="0" err="1"/>
              <a:t>int</a:t>
            </a:r>
            <a:endParaRPr lang="en-US" dirty="0"/>
          </a:p>
          <a:p>
            <a:pPr marL="45720" indent="0">
              <a:lnSpc>
                <a:spcPct val="120000"/>
              </a:lnSpc>
              <a:spcBef>
                <a:spcPts val="0"/>
              </a:spcBef>
              <a:buNone/>
            </a:pPr>
            <a:endParaRPr lang="en-US" sz="1600" dirty="0"/>
          </a:p>
          <a:p>
            <a:pPr marL="45720" indent="0">
              <a:lnSpc>
                <a:spcPct val="120000"/>
              </a:lnSpc>
              <a:spcBef>
                <a:spcPts val="0"/>
              </a:spcBef>
              <a:buNone/>
            </a:pPr>
            <a:r>
              <a:rPr lang="en-US" sz="1600" dirty="0"/>
              <a:t>object o1 = 1;</a:t>
            </a:r>
          </a:p>
          <a:p>
            <a:pPr marL="45720" indent="0">
              <a:lnSpc>
                <a:spcPct val="120000"/>
              </a:lnSpc>
              <a:spcBef>
                <a:spcPts val="0"/>
              </a:spcBef>
              <a:buNone/>
            </a:pPr>
            <a:r>
              <a:rPr lang="en-US" sz="1600" dirty="0" err="1"/>
              <a:t>int</a:t>
            </a:r>
            <a:r>
              <a:rPr lang="en-US" sz="1600" dirty="0"/>
              <a:t> i1 = (</a:t>
            </a:r>
            <a:r>
              <a:rPr lang="en-US" sz="1600" dirty="0" err="1"/>
              <a:t>int</a:t>
            </a:r>
            <a:r>
              <a:rPr lang="en-US" sz="1600" dirty="0"/>
              <a:t>) o1; // Works</a:t>
            </a:r>
          </a:p>
          <a:p>
            <a:pPr marL="45720" indent="0">
              <a:lnSpc>
                <a:spcPct val="120000"/>
              </a:lnSpc>
              <a:spcBef>
                <a:spcPts val="0"/>
              </a:spcBef>
              <a:buNone/>
            </a:pPr>
            <a:r>
              <a:rPr lang="en-US" sz="1600" dirty="0"/>
              <a:t>double o2 = 1;</a:t>
            </a:r>
          </a:p>
          <a:p>
            <a:pPr marL="45720" indent="0">
              <a:lnSpc>
                <a:spcPct val="120000"/>
              </a:lnSpc>
              <a:spcBef>
                <a:spcPts val="0"/>
              </a:spcBef>
              <a:buNone/>
            </a:pPr>
            <a:r>
              <a:rPr lang="en-US" sz="1600" dirty="0" err="1"/>
              <a:t>int</a:t>
            </a:r>
            <a:r>
              <a:rPr lang="en-US" sz="1600" dirty="0"/>
              <a:t> i2 = (</a:t>
            </a:r>
            <a:r>
              <a:rPr lang="en-US" sz="1600" dirty="0" err="1"/>
              <a:t>int</a:t>
            </a:r>
            <a:r>
              <a:rPr lang="en-US" sz="1600" dirty="0"/>
              <a:t>) o2; // Works</a:t>
            </a:r>
          </a:p>
          <a:p>
            <a:pPr marL="45720" indent="0">
              <a:lnSpc>
                <a:spcPct val="120000"/>
              </a:lnSpc>
              <a:spcBef>
                <a:spcPts val="0"/>
              </a:spcBef>
              <a:buNone/>
            </a:pPr>
            <a:endParaRPr lang="en-US" sz="1600" dirty="0"/>
          </a:p>
          <a:p>
            <a:pPr>
              <a:lnSpc>
                <a:spcPct val="120000"/>
              </a:lnSpc>
              <a:spcBef>
                <a:spcPts val="0"/>
              </a:spcBef>
            </a:pPr>
            <a:r>
              <a:rPr lang="en-US" sz="1600" dirty="0"/>
              <a:t>Any incorrect casting will may crash when running the program.</a:t>
            </a:r>
          </a:p>
          <a:p>
            <a:pPr>
              <a:lnSpc>
                <a:spcPct val="120000"/>
              </a:lnSpc>
              <a:spcBef>
                <a:spcPts val="0"/>
              </a:spcBef>
            </a:pPr>
            <a:r>
              <a:rPr lang="en-US" sz="1600" dirty="0"/>
              <a:t>An alternative is “AS” keyword, which attempts to cast but returns null if it can’t case instead of crashing.</a:t>
            </a:r>
          </a:p>
          <a:p>
            <a:pPr>
              <a:lnSpc>
                <a:spcPct val="120000"/>
              </a:lnSpc>
              <a:spcBef>
                <a:spcPts val="0"/>
              </a:spcBef>
            </a:pPr>
            <a:endParaRPr lang="en-US" sz="1600" dirty="0"/>
          </a:p>
          <a:p>
            <a:pPr marL="45720" indent="0">
              <a:lnSpc>
                <a:spcPct val="100000"/>
              </a:lnSpc>
              <a:spcBef>
                <a:spcPts val="0"/>
              </a:spcBef>
              <a:buNone/>
            </a:pPr>
            <a:r>
              <a:rPr lang="en-US" sz="1600" dirty="0"/>
              <a:t>object o1 = 1;</a:t>
            </a:r>
          </a:p>
          <a:p>
            <a:pPr marL="45720" indent="0">
              <a:lnSpc>
                <a:spcPct val="100000"/>
              </a:lnSpc>
              <a:spcBef>
                <a:spcPts val="0"/>
              </a:spcBef>
              <a:buNone/>
            </a:pPr>
            <a:r>
              <a:rPr lang="en-US" sz="1600" dirty="0"/>
              <a:t>ArrayList </a:t>
            </a:r>
            <a:r>
              <a:rPr lang="en-US" sz="1600" dirty="0" err="1"/>
              <a:t>myList</a:t>
            </a:r>
            <a:r>
              <a:rPr lang="en-US" sz="1600" dirty="0"/>
              <a:t> = o1 as ArrayList; // Doesn't cast, but doesn't crash either.</a:t>
            </a:r>
          </a:p>
          <a:p>
            <a:endParaRPr lang="en-US" dirty="0"/>
          </a:p>
        </p:txBody>
      </p:sp>
    </p:spTree>
    <p:extLst>
      <p:ext uri="{BB962C8B-B14F-4D97-AF65-F5344CB8AC3E}">
        <p14:creationId xmlns:p14="http://schemas.microsoft.com/office/powerpoint/2010/main" val="8159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Arrays and Collections</a:t>
            </a:r>
          </a:p>
        </p:txBody>
      </p:sp>
      <p:sp>
        <p:nvSpPr>
          <p:cNvPr id="3" name="Content Placeholder 2"/>
          <p:cNvSpPr>
            <a:spLocks noGrp="1"/>
          </p:cNvSpPr>
          <p:nvPr>
            <p:ph idx="1"/>
          </p:nvPr>
        </p:nvSpPr>
        <p:spPr/>
        <p:txBody>
          <a:bodyPr>
            <a:normAutofit fontScale="92500" lnSpcReduction="20000"/>
          </a:bodyPr>
          <a:lstStyle/>
          <a:p>
            <a:r>
              <a:rPr lang="en-US" dirty="0"/>
              <a:t>An array is essentially a list of the same things that </a:t>
            </a:r>
          </a:p>
          <a:p>
            <a:r>
              <a:rPr lang="en-US" dirty="0"/>
              <a:t>For example, suppose you want to keep a list of roles</a:t>
            </a:r>
          </a:p>
          <a:p>
            <a:pPr marL="45720" indent="0">
              <a:buNone/>
            </a:pPr>
            <a:endParaRPr lang="en-US" dirty="0"/>
          </a:p>
          <a:p>
            <a:pPr marL="45720" indent="0">
              <a:lnSpc>
                <a:spcPct val="100000"/>
              </a:lnSpc>
              <a:spcBef>
                <a:spcPts val="0"/>
              </a:spcBef>
              <a:buNone/>
            </a:pPr>
            <a:r>
              <a:rPr lang="en-US" sz="1600" dirty="0"/>
              <a:t>string[] roles = new string[2];</a:t>
            </a:r>
          </a:p>
          <a:p>
            <a:pPr marL="45720" indent="0">
              <a:lnSpc>
                <a:spcPct val="100000"/>
              </a:lnSpc>
              <a:spcBef>
                <a:spcPts val="0"/>
              </a:spcBef>
              <a:buNone/>
            </a:pPr>
            <a:r>
              <a:rPr lang="en-US" sz="1600" dirty="0"/>
              <a:t>roles[0] = "Administrators";</a:t>
            </a:r>
          </a:p>
          <a:p>
            <a:pPr marL="45720" indent="0">
              <a:lnSpc>
                <a:spcPct val="100000"/>
              </a:lnSpc>
              <a:spcBef>
                <a:spcPts val="0"/>
              </a:spcBef>
              <a:buNone/>
            </a:pPr>
            <a:r>
              <a:rPr lang="en-US" sz="1600" dirty="0"/>
              <a:t>roles[1] = "</a:t>
            </a:r>
            <a:r>
              <a:rPr lang="en-US" sz="1600" dirty="0" err="1"/>
              <a:t>ContentManagers</a:t>
            </a:r>
            <a:r>
              <a:rPr lang="en-US" sz="1600" dirty="0"/>
              <a:t>";</a:t>
            </a:r>
          </a:p>
          <a:p>
            <a:pPr marL="45720" indent="0">
              <a:lnSpc>
                <a:spcPct val="100000"/>
              </a:lnSpc>
              <a:spcBef>
                <a:spcPts val="0"/>
              </a:spcBef>
              <a:buNone/>
            </a:pPr>
            <a:endParaRPr lang="en-US" sz="1600" dirty="0"/>
          </a:p>
          <a:p>
            <a:pPr>
              <a:lnSpc>
                <a:spcPct val="100000"/>
              </a:lnSpc>
              <a:spcBef>
                <a:spcPts val="0"/>
              </a:spcBef>
            </a:pPr>
            <a:r>
              <a:rPr lang="en-US" sz="1800" dirty="0"/>
              <a:t>This is statement creates an Array of size 2. Adding a 3</a:t>
            </a:r>
            <a:r>
              <a:rPr lang="en-US" sz="1800" baseline="30000" dirty="0"/>
              <a:t>rd</a:t>
            </a:r>
            <a:r>
              <a:rPr lang="en-US" sz="1800" dirty="0"/>
              <a:t> element however will throw an error.</a:t>
            </a:r>
          </a:p>
          <a:p>
            <a:pPr>
              <a:lnSpc>
                <a:spcPct val="100000"/>
              </a:lnSpc>
              <a:spcBef>
                <a:spcPts val="0"/>
              </a:spcBef>
            </a:pPr>
            <a:endParaRPr lang="en-US" sz="1800" dirty="0"/>
          </a:p>
          <a:p>
            <a:pPr marL="45720" indent="0">
              <a:lnSpc>
                <a:spcPct val="100000"/>
              </a:lnSpc>
              <a:spcBef>
                <a:spcPts val="0"/>
              </a:spcBef>
              <a:buNone/>
            </a:pPr>
            <a:r>
              <a:rPr lang="en-US" sz="1600" dirty="0"/>
              <a:t>roles[2] = "Members"; // Throws an error</a:t>
            </a:r>
          </a:p>
          <a:p>
            <a:pPr marL="45720" indent="0">
              <a:lnSpc>
                <a:spcPct val="100000"/>
              </a:lnSpc>
              <a:spcBef>
                <a:spcPts val="0"/>
              </a:spcBef>
              <a:buNone/>
            </a:pPr>
            <a:endParaRPr lang="en-US" sz="1600" dirty="0"/>
          </a:p>
          <a:p>
            <a:r>
              <a:rPr lang="en-US" sz="2200" dirty="0"/>
              <a:t>You can resize an array with: </a:t>
            </a:r>
          </a:p>
          <a:p>
            <a:pPr marL="45720" indent="0">
              <a:buNone/>
            </a:pPr>
            <a:r>
              <a:rPr lang="en-US" sz="1700" dirty="0" err="1"/>
              <a:t>Array.Resize</a:t>
            </a:r>
            <a:r>
              <a:rPr lang="en-US" sz="1700" dirty="0"/>
              <a:t>(ref roles, 3); 	// Resize the array so it can</a:t>
            </a:r>
          </a:p>
          <a:p>
            <a:pPr marL="45720" indent="0">
              <a:buNone/>
            </a:pPr>
            <a:r>
              <a:rPr lang="en-US" sz="1700" dirty="0"/>
              <a:t>			// hold three elements</a:t>
            </a:r>
          </a:p>
        </p:txBody>
      </p:sp>
    </p:spTree>
    <p:extLst>
      <p:ext uri="{BB962C8B-B14F-4D97-AF65-F5344CB8AC3E}">
        <p14:creationId xmlns:p14="http://schemas.microsoft.com/office/powerpoint/2010/main" val="402849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Collections</a:t>
            </a:r>
          </a:p>
        </p:txBody>
      </p:sp>
      <p:sp>
        <p:nvSpPr>
          <p:cNvPr id="3" name="Content Placeholder 2"/>
          <p:cNvSpPr>
            <a:spLocks noGrp="1"/>
          </p:cNvSpPr>
          <p:nvPr>
            <p:ph idx="1"/>
          </p:nvPr>
        </p:nvSpPr>
        <p:spPr/>
        <p:txBody>
          <a:bodyPr/>
          <a:lstStyle/>
          <a:p>
            <a:r>
              <a:rPr lang="en-US" dirty="0"/>
              <a:t>Collections allow you to store items in a list but you don’t have to define an initial size and access the elements differently. (ArrayList, </a:t>
            </a:r>
            <a:r>
              <a:rPr lang="en-US" dirty="0" err="1"/>
              <a:t>Hashtables</a:t>
            </a:r>
            <a:r>
              <a:rPr lang="en-US" dirty="0"/>
              <a:t>)</a:t>
            </a:r>
          </a:p>
          <a:p>
            <a:r>
              <a:rPr lang="en-US" dirty="0"/>
              <a:t>Collections have the Add(), Remove() and Clear() methods.</a:t>
            </a:r>
          </a:p>
          <a:p>
            <a:endParaRPr lang="en-US" dirty="0"/>
          </a:p>
          <a:p>
            <a:pPr marL="45720" indent="0">
              <a:lnSpc>
                <a:spcPct val="100000"/>
              </a:lnSpc>
              <a:spcBef>
                <a:spcPts val="0"/>
              </a:spcBef>
              <a:buNone/>
            </a:pPr>
            <a:r>
              <a:rPr lang="en-US" sz="1600" dirty="0"/>
              <a:t>ArrayList roles = new ArrayList(); // Create a new ArrayList. You don't need</a:t>
            </a:r>
          </a:p>
          <a:p>
            <a:pPr marL="45720" indent="0">
              <a:lnSpc>
                <a:spcPct val="100000"/>
              </a:lnSpc>
              <a:spcBef>
                <a:spcPts val="0"/>
              </a:spcBef>
              <a:buNone/>
            </a:pPr>
            <a:r>
              <a:rPr lang="en-US" sz="1600" dirty="0"/>
              <a:t>// to set its size explicitly</a:t>
            </a:r>
          </a:p>
          <a:p>
            <a:pPr marL="45720" indent="0">
              <a:lnSpc>
                <a:spcPct val="100000"/>
              </a:lnSpc>
              <a:spcBef>
                <a:spcPts val="0"/>
              </a:spcBef>
              <a:buNone/>
            </a:pPr>
            <a:r>
              <a:rPr lang="en-US" sz="1600" dirty="0" err="1"/>
              <a:t>roles.Add</a:t>
            </a:r>
            <a:r>
              <a:rPr lang="en-US" sz="1600" dirty="0"/>
              <a:t>("Administrators"); // Add the first role</a:t>
            </a:r>
          </a:p>
          <a:p>
            <a:pPr marL="45720" indent="0">
              <a:lnSpc>
                <a:spcPct val="100000"/>
              </a:lnSpc>
              <a:spcBef>
                <a:spcPts val="0"/>
              </a:spcBef>
              <a:buNone/>
            </a:pPr>
            <a:r>
              <a:rPr lang="en-US" sz="1600" dirty="0" err="1"/>
              <a:t>roles.Add</a:t>
            </a:r>
            <a:r>
              <a:rPr lang="en-US" sz="1600" dirty="0"/>
              <a:t>("</a:t>
            </a:r>
            <a:r>
              <a:rPr lang="en-US" sz="1600" dirty="0" err="1"/>
              <a:t>ContentManagers</a:t>
            </a:r>
            <a:r>
              <a:rPr lang="en-US" sz="1600" dirty="0"/>
              <a:t>"); // Add the second role</a:t>
            </a:r>
          </a:p>
          <a:p>
            <a:pPr marL="45720" indent="0">
              <a:lnSpc>
                <a:spcPct val="100000"/>
              </a:lnSpc>
              <a:spcBef>
                <a:spcPts val="0"/>
              </a:spcBef>
              <a:buNone/>
            </a:pPr>
            <a:r>
              <a:rPr lang="en-US" sz="1600" dirty="0" err="1"/>
              <a:t>roles.Add</a:t>
            </a:r>
            <a:r>
              <a:rPr lang="en-US" sz="1600" dirty="0"/>
              <a:t>("Members"); // Keep adding roles and the ArrayList</a:t>
            </a:r>
          </a:p>
          <a:p>
            <a:pPr marL="45720" indent="0">
              <a:lnSpc>
                <a:spcPct val="100000"/>
              </a:lnSpc>
              <a:spcBef>
                <a:spcPts val="0"/>
              </a:spcBef>
              <a:buNone/>
            </a:pPr>
            <a:endParaRPr lang="en-US" sz="1600" dirty="0"/>
          </a:p>
          <a:p>
            <a:pPr>
              <a:lnSpc>
                <a:spcPct val="100000"/>
              </a:lnSpc>
              <a:spcBef>
                <a:spcPts val="0"/>
              </a:spcBef>
            </a:pPr>
            <a:r>
              <a:rPr lang="en-US" sz="1800" dirty="0"/>
              <a:t>Collections continue to grow as necessary so no resizing needed</a:t>
            </a:r>
          </a:p>
          <a:p>
            <a:pPr marL="45720" indent="0">
              <a:lnSpc>
                <a:spcPct val="100000"/>
              </a:lnSpc>
              <a:spcBef>
                <a:spcPts val="0"/>
              </a:spcBef>
              <a:buNone/>
            </a:pPr>
            <a:endParaRPr lang="en-US" sz="1600" dirty="0"/>
          </a:p>
          <a:p>
            <a:pPr marL="45720" indent="0">
              <a:lnSpc>
                <a:spcPct val="100000"/>
              </a:lnSpc>
              <a:spcBef>
                <a:spcPts val="0"/>
              </a:spcBef>
              <a:buNone/>
            </a:pPr>
            <a:endParaRPr lang="en-US" sz="1600" dirty="0"/>
          </a:p>
          <a:p>
            <a:pPr>
              <a:lnSpc>
                <a:spcPct val="100000"/>
              </a:lnSpc>
              <a:spcBef>
                <a:spcPts val="0"/>
              </a:spcBef>
            </a:pPr>
            <a:endParaRPr lang="en-US" sz="1800" dirty="0"/>
          </a:p>
        </p:txBody>
      </p:sp>
    </p:spTree>
    <p:extLst>
      <p:ext uri="{BB962C8B-B14F-4D97-AF65-F5344CB8AC3E}">
        <p14:creationId xmlns:p14="http://schemas.microsoft.com/office/powerpoint/2010/main" val="10417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 with ArrayList</a:t>
            </a:r>
          </a:p>
        </p:txBody>
      </p:sp>
      <p:sp>
        <p:nvSpPr>
          <p:cNvPr id="3" name="Content Placeholder 2"/>
          <p:cNvSpPr>
            <a:spLocks noGrp="1"/>
          </p:cNvSpPr>
          <p:nvPr>
            <p:ph idx="1"/>
          </p:nvPr>
        </p:nvSpPr>
        <p:spPr/>
        <p:txBody>
          <a:bodyPr/>
          <a:lstStyle/>
          <a:p>
            <a:r>
              <a:rPr lang="en-US" dirty="0" err="1"/>
              <a:t>ArrayLists</a:t>
            </a:r>
            <a:r>
              <a:rPr lang="en-US" dirty="0"/>
              <a:t> are not strongly typed (meaning the compiler doesn’t enforce that you create the list with the same type of Object). </a:t>
            </a:r>
          </a:p>
          <a:p>
            <a:r>
              <a:rPr lang="en-US" dirty="0"/>
              <a:t>An ArrayList will let you add elements of any  type. </a:t>
            </a:r>
          </a:p>
          <a:p>
            <a:r>
              <a:rPr lang="en-US" dirty="0"/>
              <a:t>This causes a problem at run time if not all the elements are the same.</a:t>
            </a:r>
          </a:p>
          <a:p>
            <a:endParaRPr lang="en-US" dirty="0"/>
          </a:p>
          <a:p>
            <a:pPr marL="45720" indent="0">
              <a:spcBef>
                <a:spcPts val="0"/>
              </a:spcBef>
              <a:buNone/>
            </a:pPr>
            <a:r>
              <a:rPr lang="en-US" sz="1600" dirty="0"/>
              <a:t>ArrayList roles = new ArrayList();</a:t>
            </a:r>
          </a:p>
          <a:p>
            <a:pPr marL="45720" indent="0">
              <a:spcBef>
                <a:spcPts val="0"/>
              </a:spcBef>
              <a:buNone/>
            </a:pPr>
            <a:r>
              <a:rPr lang="en-US" sz="1600" dirty="0" err="1"/>
              <a:t>roles.Add</a:t>
            </a:r>
            <a:r>
              <a:rPr lang="en-US" sz="1600" dirty="0"/>
              <a:t>("Administrators");</a:t>
            </a:r>
          </a:p>
          <a:p>
            <a:pPr marL="45720" indent="0">
              <a:spcBef>
                <a:spcPts val="0"/>
              </a:spcBef>
              <a:buNone/>
            </a:pPr>
            <a:r>
              <a:rPr lang="en-US" sz="1600" dirty="0" err="1"/>
              <a:t>roles.Add</a:t>
            </a:r>
            <a:r>
              <a:rPr lang="en-US" sz="1600" dirty="0"/>
              <a:t>("</a:t>
            </a:r>
            <a:r>
              <a:rPr lang="en-US" sz="1600" dirty="0" err="1"/>
              <a:t>ContentManagers</a:t>
            </a:r>
            <a:r>
              <a:rPr lang="en-US" sz="1600" dirty="0"/>
              <a:t>");</a:t>
            </a:r>
          </a:p>
          <a:p>
            <a:pPr marL="45720" indent="0">
              <a:spcBef>
                <a:spcPts val="0"/>
              </a:spcBef>
              <a:buNone/>
            </a:pPr>
            <a:r>
              <a:rPr lang="en-US" sz="1600" dirty="0" err="1"/>
              <a:t>roles.Add</a:t>
            </a:r>
            <a:r>
              <a:rPr lang="en-US" sz="1600" dirty="0"/>
              <a:t>(33); // </a:t>
            </a:r>
            <a:r>
              <a:rPr lang="en-US" sz="1600" dirty="0">
                <a:sym typeface="Wingdings" panose="05000000000000000000" pitchFamily="2" charset="2"/>
              </a:rPr>
              <a:t> This will cause a runtime error because the two types don’t match up</a:t>
            </a:r>
            <a:endParaRPr lang="en-US" sz="1600" dirty="0"/>
          </a:p>
        </p:txBody>
      </p:sp>
    </p:spTree>
    <p:extLst>
      <p:ext uri="{BB962C8B-B14F-4D97-AF65-F5344CB8AC3E}">
        <p14:creationId xmlns:p14="http://schemas.microsoft.com/office/powerpoint/2010/main" val="31795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Introduction to Generics</a:t>
            </a:r>
          </a:p>
        </p:txBody>
      </p:sp>
      <p:sp>
        <p:nvSpPr>
          <p:cNvPr id="3" name="Content Placeholder 2"/>
          <p:cNvSpPr>
            <a:spLocks noGrp="1"/>
          </p:cNvSpPr>
          <p:nvPr>
            <p:ph idx="1"/>
          </p:nvPr>
        </p:nvSpPr>
        <p:spPr>
          <a:xfrm>
            <a:off x="1065212" y="1524000"/>
            <a:ext cx="8686801" cy="4495800"/>
          </a:xfrm>
        </p:spPr>
        <p:txBody>
          <a:bodyPr>
            <a:normAutofit lnSpcReduction="10000"/>
          </a:bodyPr>
          <a:lstStyle/>
          <a:p>
            <a:r>
              <a:rPr lang="en-US" dirty="0"/>
              <a:t>Generics allow you to resolve the disadvantage with collections by allowing you to define a template of the objects you expect, thus making it strongly type.</a:t>
            </a:r>
          </a:p>
          <a:p>
            <a:endParaRPr lang="en-US" dirty="0"/>
          </a:p>
          <a:p>
            <a:pPr marL="45720" indent="0">
              <a:lnSpc>
                <a:spcPct val="100000"/>
              </a:lnSpc>
              <a:spcBef>
                <a:spcPts val="0"/>
              </a:spcBef>
              <a:buNone/>
            </a:pPr>
            <a:r>
              <a:rPr lang="en-US" sz="1600" dirty="0"/>
              <a:t>List&lt;</a:t>
            </a:r>
            <a:r>
              <a:rPr lang="en-US" sz="1600" dirty="0" err="1"/>
              <a:t>int</a:t>
            </a:r>
            <a:r>
              <a:rPr lang="en-US" sz="1600" dirty="0"/>
              <a:t>&gt; </a:t>
            </a:r>
            <a:r>
              <a:rPr lang="en-US" sz="1600" dirty="0" err="1"/>
              <a:t>intList</a:t>
            </a:r>
            <a:r>
              <a:rPr lang="en-US" sz="1600" dirty="0"/>
              <a:t> = new List&lt;</a:t>
            </a:r>
            <a:r>
              <a:rPr lang="en-US" sz="1600" dirty="0" err="1"/>
              <a:t>int</a:t>
            </a:r>
            <a:r>
              <a:rPr lang="en-US" sz="1600" dirty="0"/>
              <a:t>&gt;(); // Can hold </a:t>
            </a:r>
            <a:r>
              <a:rPr lang="en-US" sz="1600" dirty="0" err="1"/>
              <a:t>ints</a:t>
            </a:r>
            <a:r>
              <a:rPr lang="en-US" sz="1600" dirty="0"/>
              <a:t> only</a:t>
            </a:r>
          </a:p>
          <a:p>
            <a:pPr marL="45720" indent="0">
              <a:lnSpc>
                <a:spcPct val="100000"/>
              </a:lnSpc>
              <a:spcBef>
                <a:spcPts val="0"/>
              </a:spcBef>
              <a:buNone/>
            </a:pPr>
            <a:r>
              <a:rPr lang="en-US" sz="1600" dirty="0"/>
              <a:t>List&lt;bool&gt; </a:t>
            </a:r>
            <a:r>
              <a:rPr lang="en-US" sz="1600" dirty="0" err="1"/>
              <a:t>boolList</a:t>
            </a:r>
            <a:r>
              <a:rPr lang="en-US" sz="1600" dirty="0"/>
              <a:t> = new List&lt;bool&gt;(); // Can hold bools only</a:t>
            </a:r>
          </a:p>
          <a:p>
            <a:pPr marL="45720" indent="0">
              <a:lnSpc>
                <a:spcPct val="100000"/>
              </a:lnSpc>
              <a:spcBef>
                <a:spcPts val="0"/>
              </a:spcBef>
              <a:buNone/>
            </a:pPr>
            <a:r>
              <a:rPr lang="en-US" sz="1600" dirty="0"/>
              <a:t>List&lt;Button&gt; </a:t>
            </a:r>
            <a:r>
              <a:rPr lang="en-US" sz="1600" dirty="0" err="1"/>
              <a:t>buttonList</a:t>
            </a:r>
            <a:r>
              <a:rPr lang="en-US" sz="1600" dirty="0"/>
              <a:t> = new List&lt;Button&gt;(); // Can hold Button controls only</a:t>
            </a:r>
          </a:p>
          <a:p>
            <a:pPr marL="45720" indent="0">
              <a:lnSpc>
                <a:spcPct val="100000"/>
              </a:lnSpc>
              <a:spcBef>
                <a:spcPts val="0"/>
              </a:spcBef>
              <a:buNone/>
            </a:pPr>
            <a:endParaRPr lang="en-US" sz="1600" dirty="0"/>
          </a:p>
          <a:p>
            <a:pPr>
              <a:lnSpc>
                <a:spcPct val="100000"/>
              </a:lnSpc>
              <a:spcBef>
                <a:spcPts val="0"/>
              </a:spcBef>
            </a:pPr>
            <a:r>
              <a:rPr lang="en-US" dirty="0"/>
              <a:t>By using Generics with this format, we can limit the type of Object we add. So for example, adding a string </a:t>
            </a:r>
            <a:r>
              <a:rPr lang="en-US" dirty="0" err="1"/>
              <a:t>ti</a:t>
            </a:r>
            <a:r>
              <a:rPr lang="en-US" dirty="0"/>
              <a:t> </a:t>
            </a:r>
            <a:r>
              <a:rPr lang="en-US" dirty="0" err="1"/>
              <a:t>intList</a:t>
            </a:r>
            <a:r>
              <a:rPr lang="en-US" dirty="0"/>
              <a:t> above would cause a compile time error</a:t>
            </a:r>
            <a:r>
              <a:rPr lang="en-US" sz="1600" dirty="0"/>
              <a:t>.</a:t>
            </a:r>
          </a:p>
          <a:p>
            <a:pPr marL="45720" indent="0">
              <a:lnSpc>
                <a:spcPct val="100000"/>
              </a:lnSpc>
              <a:spcBef>
                <a:spcPts val="0"/>
              </a:spcBef>
              <a:buNone/>
            </a:pPr>
            <a:endParaRPr lang="en-US" sz="1600" dirty="0"/>
          </a:p>
          <a:p>
            <a:pPr marL="45720" indent="0">
              <a:lnSpc>
                <a:spcPct val="100000"/>
              </a:lnSpc>
              <a:spcBef>
                <a:spcPts val="0"/>
              </a:spcBef>
              <a:buNone/>
            </a:pPr>
            <a:r>
              <a:rPr lang="en-US" sz="1600" dirty="0" err="1"/>
              <a:t>intList.Add</a:t>
            </a:r>
            <a:r>
              <a:rPr lang="en-US" sz="1600" dirty="0"/>
              <a:t>(“</a:t>
            </a:r>
            <a:r>
              <a:rPr lang="en-US" sz="1600" dirty="0" err="1"/>
              <a:t>aString</a:t>
            </a:r>
            <a:r>
              <a:rPr lang="en-US" sz="1600" dirty="0"/>
              <a:t>”); // </a:t>
            </a:r>
            <a:r>
              <a:rPr lang="en-US" sz="1600" dirty="0">
                <a:sym typeface="Wingdings" panose="05000000000000000000" pitchFamily="2" charset="2"/>
              </a:rPr>
              <a:t> Would cause a compile error</a:t>
            </a:r>
          </a:p>
          <a:p>
            <a:pPr marL="45720" indent="0">
              <a:lnSpc>
                <a:spcPct val="100000"/>
              </a:lnSpc>
              <a:spcBef>
                <a:spcPts val="0"/>
              </a:spcBef>
              <a:buNone/>
            </a:pPr>
            <a:endParaRPr lang="en-US" sz="1600" dirty="0"/>
          </a:p>
          <a:p>
            <a:pPr>
              <a:lnSpc>
                <a:spcPct val="100000"/>
              </a:lnSpc>
              <a:spcBef>
                <a:spcPts val="0"/>
              </a:spcBef>
            </a:pPr>
            <a:r>
              <a:rPr lang="en-US" dirty="0"/>
              <a:t>We  can use a collection initializer to add multiple values.</a:t>
            </a:r>
          </a:p>
          <a:p>
            <a:pPr>
              <a:lnSpc>
                <a:spcPct val="100000"/>
              </a:lnSpc>
              <a:spcBef>
                <a:spcPts val="0"/>
              </a:spcBef>
            </a:pPr>
            <a:endParaRPr lang="en-US" sz="1600" dirty="0"/>
          </a:p>
          <a:p>
            <a:pPr marL="45720" indent="0">
              <a:lnSpc>
                <a:spcPct val="100000"/>
              </a:lnSpc>
              <a:spcBef>
                <a:spcPts val="0"/>
              </a:spcBef>
              <a:buNone/>
            </a:pPr>
            <a:r>
              <a:rPr lang="en-US" sz="1600" dirty="0"/>
              <a:t>List&lt;</a:t>
            </a:r>
            <a:r>
              <a:rPr lang="en-US" sz="1600" dirty="0" err="1"/>
              <a:t>int</a:t>
            </a:r>
            <a:r>
              <a:rPr lang="en-US" sz="1600" dirty="0"/>
              <a:t>&gt; </a:t>
            </a:r>
            <a:r>
              <a:rPr lang="en-US" sz="1600" dirty="0" err="1"/>
              <a:t>myList</a:t>
            </a:r>
            <a:r>
              <a:rPr lang="en-US" sz="1600" dirty="0"/>
              <a:t> = new List&lt;</a:t>
            </a:r>
            <a:r>
              <a:rPr lang="en-US" sz="1600" dirty="0" err="1"/>
              <a:t>int</a:t>
            </a:r>
            <a:r>
              <a:rPr lang="en-US" sz="1600" dirty="0"/>
              <a:t>&gt;() { 1, 2, 3, 4, 5 };</a:t>
            </a:r>
          </a:p>
          <a:p>
            <a:pPr>
              <a:lnSpc>
                <a:spcPct val="100000"/>
              </a:lnSpc>
              <a:spcBef>
                <a:spcPts val="0"/>
              </a:spcBef>
            </a:pPr>
            <a:endParaRPr lang="en-US" sz="1600" dirty="0"/>
          </a:p>
          <a:p>
            <a:pPr>
              <a:lnSpc>
                <a:spcPct val="100000"/>
              </a:lnSpc>
              <a:spcBef>
                <a:spcPts val="0"/>
              </a:spcBef>
            </a:pPr>
            <a:endParaRPr lang="en-US" sz="1600" dirty="0"/>
          </a:p>
        </p:txBody>
      </p:sp>
    </p:spTree>
    <p:extLst>
      <p:ext uri="{BB962C8B-B14F-4D97-AF65-F5344CB8AC3E}">
        <p14:creationId xmlns:p14="http://schemas.microsoft.com/office/powerpoint/2010/main" val="206733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Dictionary</a:t>
            </a:r>
          </a:p>
        </p:txBody>
      </p:sp>
      <p:sp>
        <p:nvSpPr>
          <p:cNvPr id="3" name="Content Placeholder 2"/>
          <p:cNvSpPr>
            <a:spLocks noGrp="1"/>
          </p:cNvSpPr>
          <p:nvPr>
            <p:ph idx="1"/>
          </p:nvPr>
        </p:nvSpPr>
        <p:spPr/>
        <p:txBody>
          <a:bodyPr/>
          <a:lstStyle/>
          <a:p>
            <a:r>
              <a:rPr lang="en-US" dirty="0"/>
              <a:t>Can also grow as needed.</a:t>
            </a:r>
          </a:p>
          <a:p>
            <a:r>
              <a:rPr lang="en-US" dirty="0"/>
              <a:t>Unlike </a:t>
            </a:r>
            <a:r>
              <a:rPr lang="en-US" dirty="0" err="1"/>
              <a:t>ArrayList</a:t>
            </a:r>
            <a:r>
              <a:rPr lang="en-US" dirty="0"/>
              <a:t>, collection contains key and value pairs.</a:t>
            </a:r>
          </a:p>
          <a:p>
            <a:r>
              <a:rPr lang="en-US" dirty="0"/>
              <a:t>Example:</a:t>
            </a:r>
          </a:p>
          <a:p>
            <a:endParaRPr lang="en-US" dirty="0"/>
          </a:p>
          <a:p>
            <a:pPr marL="45720" indent="0">
              <a:spcBef>
                <a:spcPts val="0"/>
              </a:spcBef>
              <a:buNone/>
            </a:pPr>
            <a:r>
              <a:rPr lang="en-US" sz="1400" dirty="0"/>
              <a:t>	Dictionary&lt;string, string&gt; </a:t>
            </a:r>
            <a:r>
              <a:rPr lang="en-US" sz="1400" dirty="0" err="1"/>
              <a:t>myDict</a:t>
            </a:r>
            <a:r>
              <a:rPr lang="en-US" sz="1400" dirty="0"/>
              <a:t> = new Dictionary&lt;string, string&gt;();</a:t>
            </a:r>
          </a:p>
          <a:p>
            <a:pPr marL="45720" indent="0">
              <a:spcBef>
                <a:spcPts val="0"/>
              </a:spcBef>
              <a:buNone/>
            </a:pPr>
            <a:r>
              <a:rPr lang="en-US" sz="1400" dirty="0"/>
              <a:t>	</a:t>
            </a:r>
            <a:r>
              <a:rPr lang="en-US" sz="1400" dirty="0" err="1"/>
              <a:t>myDict.Add</a:t>
            </a:r>
            <a:r>
              <a:rPr lang="en-US" sz="1400" dirty="0"/>
              <a:t>(“1", “Apples”);</a:t>
            </a:r>
          </a:p>
          <a:p>
            <a:pPr marL="45720" indent="0">
              <a:spcBef>
                <a:spcPts val="0"/>
              </a:spcBef>
              <a:buNone/>
            </a:pPr>
            <a:r>
              <a:rPr lang="en-US" sz="1400" dirty="0"/>
              <a:t>        	</a:t>
            </a:r>
            <a:r>
              <a:rPr lang="en-US" sz="1400" dirty="0" err="1"/>
              <a:t>myDict.Add</a:t>
            </a:r>
            <a:r>
              <a:rPr lang="en-US" sz="1400" dirty="0"/>
              <a:t>(“2", “Oranges”);</a:t>
            </a:r>
          </a:p>
          <a:p>
            <a:pPr marL="45720" indent="0">
              <a:spcBef>
                <a:spcPts val="0"/>
              </a:spcBef>
              <a:buNone/>
            </a:pPr>
            <a:r>
              <a:rPr lang="en-US" sz="1400" dirty="0"/>
              <a:t>	</a:t>
            </a:r>
            <a:r>
              <a:rPr lang="en-US" sz="1400" dirty="0" err="1"/>
              <a:t>myDict.Add</a:t>
            </a:r>
            <a:r>
              <a:rPr lang="en-US" sz="1400" dirty="0"/>
              <a:t>(“3”,”Cherries”);</a:t>
            </a:r>
          </a:p>
        </p:txBody>
      </p:sp>
    </p:spTree>
    <p:extLst>
      <p:ext uri="{BB962C8B-B14F-4D97-AF65-F5344CB8AC3E}">
        <p14:creationId xmlns:p14="http://schemas.microsoft.com/office/powerpoint/2010/main" val="24461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Statements and Operators</a:t>
            </a:r>
          </a:p>
        </p:txBody>
      </p:sp>
      <p:sp>
        <p:nvSpPr>
          <p:cNvPr id="3" name="Content Placeholder 2"/>
          <p:cNvSpPr>
            <a:spLocks noGrp="1"/>
          </p:cNvSpPr>
          <p:nvPr>
            <p:ph idx="1"/>
          </p:nvPr>
        </p:nvSpPr>
        <p:spPr/>
        <p:txBody>
          <a:bodyPr/>
          <a:lstStyle/>
          <a:p>
            <a:r>
              <a:rPr lang="en-US" dirty="0"/>
              <a:t>Statements are code expressions which operate on data with operators.</a:t>
            </a:r>
          </a:p>
          <a:p>
            <a:r>
              <a:rPr lang="en-US" dirty="0"/>
              <a:t>Operators available are assignment ( =) and arithmetic (+,-,,*,/,%)</a:t>
            </a:r>
          </a:p>
          <a:p>
            <a:r>
              <a:rPr lang="en-US" dirty="0"/>
              <a:t>Comparison operators are used to compare two variables</a:t>
            </a:r>
          </a:p>
        </p:txBody>
      </p:sp>
      <p:pic>
        <p:nvPicPr>
          <p:cNvPr id="4" name="Picture 3"/>
          <p:cNvPicPr>
            <a:picLocks noChangeAspect="1"/>
          </p:cNvPicPr>
          <p:nvPr/>
        </p:nvPicPr>
        <p:blipFill>
          <a:blip r:embed="rId2"/>
          <a:stretch>
            <a:fillRect/>
          </a:stretch>
        </p:blipFill>
        <p:spPr>
          <a:xfrm>
            <a:off x="1522412" y="3339962"/>
            <a:ext cx="7493385" cy="2679838"/>
          </a:xfrm>
          <a:prstGeom prst="rect">
            <a:avLst/>
          </a:prstGeom>
        </p:spPr>
      </p:pic>
    </p:spTree>
    <p:extLst>
      <p:ext uri="{BB962C8B-B14F-4D97-AF65-F5344CB8AC3E}">
        <p14:creationId xmlns:p14="http://schemas.microsoft.com/office/powerpoint/2010/main" val="343446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Statements and Operators</a:t>
            </a:r>
          </a:p>
        </p:txBody>
      </p:sp>
      <p:sp>
        <p:nvSpPr>
          <p:cNvPr id="3" name="Content Placeholder 2"/>
          <p:cNvSpPr>
            <a:spLocks noGrp="1"/>
          </p:cNvSpPr>
          <p:nvPr>
            <p:ph idx="1"/>
          </p:nvPr>
        </p:nvSpPr>
        <p:spPr/>
        <p:txBody>
          <a:bodyPr/>
          <a:lstStyle/>
          <a:p>
            <a:r>
              <a:rPr lang="en-US" dirty="0"/>
              <a:t>Concatenation Operators: +=, -=</a:t>
            </a:r>
          </a:p>
          <a:p>
            <a:pPr marL="45720" indent="0">
              <a:spcBef>
                <a:spcPts val="0"/>
              </a:spcBef>
              <a:buNone/>
            </a:pPr>
            <a:r>
              <a:rPr lang="en-US" sz="1600" dirty="0"/>
              <a:t>result = </a:t>
            </a:r>
            <a:r>
              <a:rPr lang="en-US" sz="1600" dirty="0" err="1"/>
              <a:t>firstString</a:t>
            </a:r>
            <a:r>
              <a:rPr lang="en-US" sz="1600" dirty="0"/>
              <a:t>;</a:t>
            </a:r>
          </a:p>
          <a:p>
            <a:pPr marL="45720" indent="0">
              <a:spcBef>
                <a:spcPts val="0"/>
              </a:spcBef>
              <a:buNone/>
            </a:pPr>
            <a:r>
              <a:rPr lang="en-US" sz="1600" dirty="0"/>
              <a:t>result = result + </a:t>
            </a:r>
            <a:r>
              <a:rPr lang="en-US" sz="1600" dirty="0" err="1"/>
              <a:t>secondString</a:t>
            </a:r>
            <a:r>
              <a:rPr lang="en-US" sz="1600" dirty="0"/>
              <a:t>;</a:t>
            </a:r>
          </a:p>
          <a:p>
            <a:pPr marL="45720" indent="0">
              <a:spcBef>
                <a:spcPts val="0"/>
              </a:spcBef>
              <a:buNone/>
            </a:pPr>
            <a:endParaRPr lang="en-US" sz="1600" dirty="0"/>
          </a:p>
          <a:p>
            <a:pPr marL="45720" indent="0">
              <a:spcBef>
                <a:spcPts val="0"/>
              </a:spcBef>
              <a:buNone/>
            </a:pPr>
            <a:r>
              <a:rPr lang="en-US" sz="1600" dirty="0"/>
              <a:t>result = </a:t>
            </a:r>
            <a:r>
              <a:rPr lang="en-US" sz="1600" dirty="0" err="1"/>
              <a:t>firstString</a:t>
            </a:r>
            <a:r>
              <a:rPr lang="en-US" sz="1600" dirty="0"/>
              <a:t>;			</a:t>
            </a:r>
          </a:p>
          <a:p>
            <a:pPr marL="45720" indent="0">
              <a:spcBef>
                <a:spcPts val="0"/>
              </a:spcBef>
              <a:buNone/>
            </a:pPr>
            <a:r>
              <a:rPr lang="en-US" sz="1600" dirty="0"/>
              <a:t>result += </a:t>
            </a:r>
            <a:r>
              <a:rPr lang="en-US" sz="1600" dirty="0" err="1"/>
              <a:t>secondString</a:t>
            </a:r>
            <a:r>
              <a:rPr lang="en-US" sz="1600" dirty="0"/>
              <a:t>;		//Same as the statement above</a:t>
            </a:r>
          </a:p>
          <a:p>
            <a:r>
              <a:rPr lang="en-US" dirty="0"/>
              <a:t>Logical Operators</a:t>
            </a:r>
          </a:p>
          <a:p>
            <a:endParaRPr lang="en-US" dirty="0"/>
          </a:p>
        </p:txBody>
      </p:sp>
      <p:pic>
        <p:nvPicPr>
          <p:cNvPr id="4" name="Picture 3"/>
          <p:cNvPicPr>
            <a:picLocks noChangeAspect="1"/>
          </p:cNvPicPr>
          <p:nvPr/>
        </p:nvPicPr>
        <p:blipFill>
          <a:blip r:embed="rId2"/>
          <a:stretch>
            <a:fillRect/>
          </a:stretch>
        </p:blipFill>
        <p:spPr>
          <a:xfrm>
            <a:off x="1674812" y="3733800"/>
            <a:ext cx="7340977" cy="2019404"/>
          </a:xfrm>
          <a:prstGeom prst="rect">
            <a:avLst/>
          </a:prstGeom>
        </p:spPr>
      </p:pic>
    </p:spTree>
    <p:extLst>
      <p:ext uri="{BB962C8B-B14F-4D97-AF65-F5344CB8AC3E}">
        <p14:creationId xmlns:p14="http://schemas.microsoft.com/office/powerpoint/2010/main" val="9958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Decisions</a:t>
            </a:r>
          </a:p>
        </p:txBody>
      </p:sp>
      <p:sp>
        <p:nvSpPr>
          <p:cNvPr id="3" name="Content Placeholder 2"/>
          <p:cNvSpPr>
            <a:spLocks noGrp="1"/>
          </p:cNvSpPr>
          <p:nvPr>
            <p:ph idx="1"/>
          </p:nvPr>
        </p:nvSpPr>
        <p:spPr/>
        <p:txBody>
          <a:bodyPr>
            <a:normAutofit fontScale="92500" lnSpcReduction="10000"/>
          </a:bodyPr>
          <a:lstStyle/>
          <a:p>
            <a:r>
              <a:rPr lang="en-US" dirty="0"/>
              <a:t>If/else, used in logic decision making.</a:t>
            </a:r>
          </a:p>
          <a:p>
            <a:pPr marL="548640" lvl="2" indent="0">
              <a:spcBef>
                <a:spcPts val="0"/>
              </a:spcBef>
              <a:buNone/>
            </a:pPr>
            <a:r>
              <a:rPr lang="en-US" dirty="0"/>
              <a:t>if (</a:t>
            </a:r>
            <a:r>
              <a:rPr lang="en-US" dirty="0" err="1"/>
              <a:t>User.IsInRole</a:t>
            </a:r>
            <a:r>
              <a:rPr lang="en-US" dirty="0"/>
              <a:t>("Administrators"))</a:t>
            </a:r>
          </a:p>
          <a:p>
            <a:pPr marL="548640" lvl="2" indent="0">
              <a:spcBef>
                <a:spcPts val="0"/>
              </a:spcBef>
              <a:buNone/>
            </a:pPr>
            <a:r>
              <a:rPr lang="en-US" dirty="0"/>
              <a:t>{</a:t>
            </a:r>
          </a:p>
          <a:p>
            <a:pPr marL="548640" lvl="2" indent="0">
              <a:spcBef>
                <a:spcPts val="0"/>
              </a:spcBef>
              <a:buNone/>
            </a:pPr>
            <a:r>
              <a:rPr lang="en-US" dirty="0"/>
              <a:t>	</a:t>
            </a:r>
            <a:r>
              <a:rPr lang="en-US" dirty="0" err="1"/>
              <a:t>DeleteButton.Visible</a:t>
            </a:r>
            <a:r>
              <a:rPr lang="en-US" dirty="0"/>
              <a:t> = true;</a:t>
            </a:r>
          </a:p>
          <a:p>
            <a:pPr marL="548640" lvl="2" indent="0">
              <a:spcBef>
                <a:spcPts val="0"/>
              </a:spcBef>
              <a:buNone/>
            </a:pPr>
            <a:r>
              <a:rPr lang="en-US" dirty="0"/>
              <a:t>}</a:t>
            </a:r>
          </a:p>
          <a:p>
            <a:pPr marL="548640" lvl="2" indent="0">
              <a:spcBef>
                <a:spcPts val="0"/>
              </a:spcBef>
              <a:buNone/>
            </a:pPr>
            <a:r>
              <a:rPr lang="en-US" dirty="0"/>
              <a:t>else</a:t>
            </a:r>
          </a:p>
          <a:p>
            <a:pPr marL="548640" lvl="2" indent="0">
              <a:spcBef>
                <a:spcPts val="0"/>
              </a:spcBef>
              <a:buNone/>
            </a:pPr>
            <a:r>
              <a:rPr lang="en-US" dirty="0"/>
              <a:t>{</a:t>
            </a:r>
          </a:p>
          <a:p>
            <a:pPr marL="548640" lvl="2" indent="0">
              <a:spcBef>
                <a:spcPts val="0"/>
              </a:spcBef>
              <a:buNone/>
            </a:pPr>
            <a:r>
              <a:rPr lang="en-US" dirty="0"/>
              <a:t>	</a:t>
            </a:r>
            <a:r>
              <a:rPr lang="en-US" dirty="0" err="1"/>
              <a:t>DeleteButton.Visible</a:t>
            </a:r>
            <a:r>
              <a:rPr lang="en-US" dirty="0"/>
              <a:t> = false;</a:t>
            </a:r>
          </a:p>
          <a:p>
            <a:pPr marL="548640" lvl="2" indent="0">
              <a:spcBef>
                <a:spcPts val="0"/>
              </a:spcBef>
              <a:buNone/>
            </a:pPr>
            <a:r>
              <a:rPr lang="en-US" dirty="0"/>
              <a:t>}</a:t>
            </a:r>
          </a:p>
          <a:p>
            <a:pPr>
              <a:spcBef>
                <a:spcPts val="0"/>
              </a:spcBef>
            </a:pPr>
            <a:r>
              <a:rPr lang="en-US" dirty="0"/>
              <a:t>Select case/switch constructs</a:t>
            </a:r>
          </a:p>
          <a:p>
            <a:pPr marL="365760" lvl="1" indent="0">
              <a:spcBef>
                <a:spcPts val="0"/>
              </a:spcBef>
              <a:buNone/>
            </a:pPr>
            <a:r>
              <a:rPr lang="en-US" sz="1400" dirty="0"/>
              <a:t>switch (</a:t>
            </a:r>
            <a:r>
              <a:rPr lang="en-US" sz="1400" dirty="0" err="1"/>
              <a:t>today.DayOfWeek</a:t>
            </a:r>
            <a:r>
              <a:rPr lang="en-US" sz="1400" dirty="0"/>
              <a:t>)</a:t>
            </a:r>
          </a:p>
          <a:p>
            <a:pPr marL="365760" lvl="1" indent="0">
              <a:spcBef>
                <a:spcPts val="0"/>
              </a:spcBef>
              <a:buNone/>
            </a:pPr>
            <a:r>
              <a:rPr lang="en-US" sz="1400" dirty="0"/>
              <a:t>        {</a:t>
            </a:r>
          </a:p>
          <a:p>
            <a:pPr marL="365760" lvl="1" indent="0">
              <a:spcBef>
                <a:spcPts val="0"/>
              </a:spcBef>
              <a:buNone/>
            </a:pPr>
            <a:r>
              <a:rPr lang="en-US" sz="1400" dirty="0"/>
              <a:t>            case </a:t>
            </a:r>
            <a:r>
              <a:rPr lang="en-US" sz="1400" dirty="0" err="1"/>
              <a:t>DayOfWeek.Monday</a:t>
            </a:r>
            <a:r>
              <a:rPr lang="en-US" sz="1400" dirty="0"/>
              <a:t>:</a:t>
            </a:r>
          </a:p>
          <a:p>
            <a:pPr marL="365760" lvl="1" indent="0">
              <a:spcBef>
                <a:spcPts val="0"/>
              </a:spcBef>
              <a:buNone/>
            </a:pPr>
            <a:r>
              <a:rPr lang="en-US" sz="1400" dirty="0"/>
              <a:t>                </a:t>
            </a:r>
            <a:r>
              <a:rPr lang="en-US" sz="1400" dirty="0" err="1"/>
              <a:t>discountPercentage</a:t>
            </a:r>
            <a:r>
              <a:rPr lang="en-US" sz="1400" dirty="0"/>
              <a:t> = 40;</a:t>
            </a:r>
          </a:p>
          <a:p>
            <a:pPr marL="365760" lvl="1" indent="0">
              <a:spcBef>
                <a:spcPts val="0"/>
              </a:spcBef>
              <a:buNone/>
            </a:pPr>
            <a:r>
              <a:rPr lang="en-US" sz="1400" dirty="0"/>
              <a:t>                break;</a:t>
            </a:r>
          </a:p>
          <a:p>
            <a:pPr marL="365760" lvl="1" indent="0">
              <a:spcBef>
                <a:spcPts val="0"/>
              </a:spcBef>
              <a:buNone/>
            </a:pPr>
            <a:r>
              <a:rPr lang="en-US" sz="1400" dirty="0"/>
              <a:t>            case </a:t>
            </a:r>
            <a:r>
              <a:rPr lang="en-US" sz="1400" dirty="0" err="1"/>
              <a:t>DayOfWeek.Tuesday</a:t>
            </a:r>
            <a:r>
              <a:rPr lang="en-US" sz="1400" dirty="0"/>
              <a:t>:</a:t>
            </a:r>
          </a:p>
          <a:p>
            <a:pPr marL="365760" lvl="1" indent="0">
              <a:spcBef>
                <a:spcPts val="0"/>
              </a:spcBef>
              <a:buNone/>
            </a:pPr>
            <a:r>
              <a:rPr lang="en-US" sz="1400" dirty="0"/>
              <a:t>                </a:t>
            </a:r>
            <a:r>
              <a:rPr lang="en-US" sz="1400" dirty="0" err="1"/>
              <a:t>discountPercentage</a:t>
            </a:r>
            <a:r>
              <a:rPr lang="en-US" sz="1400" dirty="0"/>
              <a:t> = 30;</a:t>
            </a:r>
          </a:p>
          <a:p>
            <a:pPr marL="365760" lvl="1" indent="0">
              <a:spcBef>
                <a:spcPts val="0"/>
              </a:spcBef>
              <a:buNone/>
            </a:pPr>
            <a:r>
              <a:rPr lang="en-US" sz="1400" dirty="0"/>
              <a:t>                break;</a:t>
            </a:r>
          </a:p>
          <a:p>
            <a:pPr marL="365760" lvl="1" indent="0">
              <a:spcBef>
                <a:spcPts val="0"/>
              </a:spcBef>
              <a:buNone/>
            </a:pPr>
            <a:r>
              <a:rPr lang="en-US" sz="1400" dirty="0"/>
              <a:t>            default:	//always use a default</a:t>
            </a:r>
          </a:p>
          <a:p>
            <a:pPr marL="365760" lvl="1" indent="0">
              <a:spcBef>
                <a:spcPts val="0"/>
              </a:spcBef>
              <a:buNone/>
            </a:pPr>
            <a:r>
              <a:rPr lang="en-US" sz="1400" dirty="0"/>
              <a:t>                </a:t>
            </a:r>
            <a:r>
              <a:rPr lang="en-US" sz="1400" dirty="0" err="1"/>
              <a:t>discountPercentage</a:t>
            </a:r>
            <a:r>
              <a:rPr lang="en-US" sz="1400" dirty="0"/>
              <a:t> = 10;</a:t>
            </a:r>
          </a:p>
          <a:p>
            <a:pPr marL="365760" lvl="1" indent="0">
              <a:spcBef>
                <a:spcPts val="0"/>
              </a:spcBef>
              <a:buNone/>
            </a:pPr>
            <a:r>
              <a:rPr lang="en-US" sz="1400" dirty="0"/>
              <a:t>                break;</a:t>
            </a:r>
          </a:p>
          <a:p>
            <a:pPr marL="365760" lvl="1" indent="0">
              <a:spcBef>
                <a:spcPts val="0"/>
              </a:spcBef>
              <a:buNone/>
            </a:pPr>
            <a:r>
              <a:rPr lang="en-US" sz="1400" dirty="0"/>
              <a:t>         }</a:t>
            </a:r>
          </a:p>
          <a:p>
            <a:pPr marL="45720" indent="0">
              <a:spcBef>
                <a:spcPts val="0"/>
              </a:spcBef>
              <a:buNone/>
            </a:pPr>
            <a:endParaRPr lang="en-US" sz="1600" dirty="0"/>
          </a:p>
        </p:txBody>
      </p:sp>
    </p:spTree>
    <p:extLst>
      <p:ext uri="{BB962C8B-B14F-4D97-AF65-F5344CB8AC3E}">
        <p14:creationId xmlns:p14="http://schemas.microsoft.com/office/powerpoint/2010/main" val="391345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a:t>
            </a:r>
          </a:p>
        </p:txBody>
      </p:sp>
      <p:sp>
        <p:nvSpPr>
          <p:cNvPr id="3" name="Content Placeholder 2"/>
          <p:cNvSpPr>
            <a:spLocks noGrp="1"/>
          </p:cNvSpPr>
          <p:nvPr>
            <p:ph idx="1"/>
          </p:nvPr>
        </p:nvSpPr>
        <p:spPr>
          <a:xfrm>
            <a:off x="1065212" y="1828800"/>
            <a:ext cx="8686801" cy="4572000"/>
          </a:xfrm>
        </p:spPr>
        <p:txBody>
          <a:bodyPr>
            <a:normAutofit lnSpcReduction="10000"/>
          </a:bodyPr>
          <a:lstStyle/>
          <a:p>
            <a:r>
              <a:rPr lang="en-US" dirty="0"/>
              <a:t>For Loop: Iterates through the logic a number of predetermined times.</a:t>
            </a:r>
          </a:p>
          <a:p>
            <a:endParaRPr lang="en-US" dirty="0"/>
          </a:p>
          <a:p>
            <a:pPr marL="365760" lvl="1" indent="0">
              <a:spcBef>
                <a:spcPts val="0"/>
              </a:spcBef>
              <a:buNone/>
            </a:pPr>
            <a:r>
              <a:rPr lang="en-US" sz="1400" dirty="0"/>
              <a:t>for (</a:t>
            </a:r>
            <a:r>
              <a:rPr lang="en-US" sz="1400" dirty="0" err="1"/>
              <a:t>int</a:t>
            </a:r>
            <a:r>
              <a:rPr lang="en-US" sz="1400" dirty="0"/>
              <a:t> </a:t>
            </a:r>
            <a:r>
              <a:rPr lang="en-US" sz="1400" dirty="0" err="1"/>
              <a:t>loopCount</a:t>
            </a:r>
            <a:r>
              <a:rPr lang="en-US" sz="1400" dirty="0"/>
              <a:t> = 1; </a:t>
            </a:r>
            <a:r>
              <a:rPr lang="en-US" sz="1400" dirty="0" err="1"/>
              <a:t>loopCount</a:t>
            </a:r>
            <a:r>
              <a:rPr lang="en-US" sz="1400" dirty="0"/>
              <a:t> &lt;= 10; </a:t>
            </a:r>
            <a:r>
              <a:rPr lang="en-US" sz="1400" dirty="0" err="1"/>
              <a:t>loopCount</a:t>
            </a:r>
            <a:r>
              <a:rPr lang="en-US" sz="1400" dirty="0"/>
              <a:t>++)</a:t>
            </a:r>
          </a:p>
          <a:p>
            <a:pPr marL="365760" lvl="1" indent="0">
              <a:spcBef>
                <a:spcPts val="0"/>
              </a:spcBef>
              <a:buNone/>
            </a:pPr>
            <a:r>
              <a:rPr lang="en-US" sz="1400" dirty="0"/>
              <a:t>{</a:t>
            </a:r>
          </a:p>
          <a:p>
            <a:pPr marL="365760" lvl="1" indent="0">
              <a:spcBef>
                <a:spcPts val="0"/>
              </a:spcBef>
              <a:buNone/>
            </a:pPr>
            <a:r>
              <a:rPr lang="en-US" sz="1400" dirty="0"/>
              <a:t>	Label1.Text += </a:t>
            </a:r>
            <a:r>
              <a:rPr lang="en-US" sz="1400" dirty="0" err="1"/>
              <a:t>loopCount.ToString</a:t>
            </a:r>
            <a:r>
              <a:rPr lang="en-US" sz="1400" dirty="0"/>
              <a:t>() + "&lt;</a:t>
            </a:r>
            <a:r>
              <a:rPr lang="en-US" sz="1400" dirty="0" err="1"/>
              <a:t>br</a:t>
            </a:r>
            <a:r>
              <a:rPr lang="en-US" sz="1400" dirty="0"/>
              <a:t> /&gt;";</a:t>
            </a:r>
          </a:p>
          <a:p>
            <a:pPr marL="365760" lvl="1" indent="0">
              <a:spcBef>
                <a:spcPts val="0"/>
              </a:spcBef>
              <a:buNone/>
            </a:pPr>
            <a:r>
              <a:rPr lang="en-US" sz="1400" dirty="0"/>
              <a:t>}</a:t>
            </a:r>
          </a:p>
          <a:p>
            <a:pPr>
              <a:spcBef>
                <a:spcPts val="0"/>
              </a:spcBef>
            </a:pPr>
            <a:r>
              <a:rPr lang="en-US" sz="1800" dirty="0"/>
              <a:t>For Each Loop: Iterates through a collection of items</a:t>
            </a:r>
          </a:p>
          <a:p>
            <a:pPr>
              <a:spcBef>
                <a:spcPts val="0"/>
              </a:spcBef>
            </a:pPr>
            <a:endParaRPr lang="en-US" sz="1600" dirty="0"/>
          </a:p>
          <a:p>
            <a:pPr marL="365760" lvl="1" indent="0">
              <a:spcBef>
                <a:spcPts val="0"/>
              </a:spcBef>
              <a:buNone/>
            </a:pPr>
            <a:r>
              <a:rPr lang="en-US" sz="1400" dirty="0"/>
              <a:t>foreach (string role in roles)</a:t>
            </a:r>
          </a:p>
          <a:p>
            <a:pPr marL="365760" lvl="1" indent="0">
              <a:spcBef>
                <a:spcPts val="0"/>
              </a:spcBef>
              <a:buNone/>
            </a:pPr>
            <a:r>
              <a:rPr lang="en-US" sz="1400" dirty="0"/>
              <a:t>{</a:t>
            </a:r>
          </a:p>
          <a:p>
            <a:pPr marL="365760" lvl="1" indent="0">
              <a:spcBef>
                <a:spcPts val="0"/>
              </a:spcBef>
              <a:buNone/>
            </a:pPr>
            <a:r>
              <a:rPr lang="en-US" sz="1400" dirty="0"/>
              <a:t>	Label1.Text += role + "&lt;</a:t>
            </a:r>
            <a:r>
              <a:rPr lang="en-US" sz="1400" dirty="0" err="1"/>
              <a:t>br</a:t>
            </a:r>
            <a:r>
              <a:rPr lang="en-US" sz="1400" dirty="0"/>
              <a:t> /&gt;";</a:t>
            </a:r>
          </a:p>
          <a:p>
            <a:pPr marL="365760" lvl="1" indent="0">
              <a:spcBef>
                <a:spcPts val="0"/>
              </a:spcBef>
              <a:buNone/>
            </a:pPr>
            <a:r>
              <a:rPr lang="en-US" sz="1400" dirty="0"/>
              <a:t>}</a:t>
            </a:r>
          </a:p>
          <a:p>
            <a:pPr>
              <a:spcBef>
                <a:spcPts val="0"/>
              </a:spcBef>
            </a:pPr>
            <a:r>
              <a:rPr lang="en-US" sz="1800" dirty="0"/>
              <a:t>While Loop, Do While: Continues until exit condition is met</a:t>
            </a:r>
          </a:p>
          <a:p>
            <a:pPr>
              <a:spcBef>
                <a:spcPts val="0"/>
              </a:spcBef>
            </a:pPr>
            <a:endParaRPr lang="en-US" sz="1800" dirty="0"/>
          </a:p>
          <a:p>
            <a:pPr marL="365760" lvl="1" indent="0">
              <a:spcBef>
                <a:spcPts val="0"/>
              </a:spcBef>
              <a:buNone/>
            </a:pPr>
            <a:r>
              <a:rPr lang="en-US" sz="1400" dirty="0"/>
              <a:t>bool success = false;</a:t>
            </a:r>
          </a:p>
          <a:p>
            <a:pPr marL="365760" lvl="1" indent="0">
              <a:spcBef>
                <a:spcPts val="0"/>
              </a:spcBef>
              <a:buNone/>
            </a:pPr>
            <a:r>
              <a:rPr lang="en-US" sz="1400" dirty="0" err="1"/>
              <a:t>int</a:t>
            </a:r>
            <a:r>
              <a:rPr lang="en-US" sz="1400" dirty="0"/>
              <a:t> </a:t>
            </a:r>
            <a:r>
              <a:rPr lang="en-US" sz="1400" dirty="0" err="1"/>
              <a:t>loopCount</a:t>
            </a:r>
            <a:r>
              <a:rPr lang="en-US" sz="1400" dirty="0"/>
              <a:t> = 0;</a:t>
            </a:r>
          </a:p>
          <a:p>
            <a:pPr marL="365760" lvl="1" indent="0">
              <a:spcBef>
                <a:spcPts val="0"/>
              </a:spcBef>
              <a:buNone/>
            </a:pPr>
            <a:r>
              <a:rPr lang="en-US" sz="1400" dirty="0"/>
              <a:t>while (!success &amp;&amp; </a:t>
            </a:r>
            <a:r>
              <a:rPr lang="en-US" sz="1400" dirty="0" err="1"/>
              <a:t>loopCount</a:t>
            </a:r>
            <a:r>
              <a:rPr lang="en-US" sz="1400" dirty="0"/>
              <a:t> &lt; 3) /Always avoid an endless loop</a:t>
            </a:r>
          </a:p>
          <a:p>
            <a:pPr marL="365760" lvl="1" indent="0">
              <a:spcBef>
                <a:spcPts val="0"/>
              </a:spcBef>
              <a:buNone/>
            </a:pPr>
            <a:r>
              <a:rPr lang="en-US" sz="1400" dirty="0"/>
              <a:t>{</a:t>
            </a:r>
          </a:p>
          <a:p>
            <a:pPr marL="365760" lvl="1" indent="0">
              <a:spcBef>
                <a:spcPts val="0"/>
              </a:spcBef>
              <a:buNone/>
            </a:pPr>
            <a:r>
              <a:rPr lang="en-US" sz="1400" dirty="0"/>
              <a:t>	success = </a:t>
            </a:r>
            <a:r>
              <a:rPr lang="en-US" sz="1400" dirty="0" err="1"/>
              <a:t>SendEmailMessage</a:t>
            </a:r>
            <a:r>
              <a:rPr lang="en-US" sz="1400" dirty="0"/>
              <a:t>();</a:t>
            </a:r>
          </a:p>
          <a:p>
            <a:pPr marL="365760" lvl="1" indent="0">
              <a:spcBef>
                <a:spcPts val="0"/>
              </a:spcBef>
              <a:buNone/>
            </a:pPr>
            <a:r>
              <a:rPr lang="en-US" sz="1400" dirty="0"/>
              <a:t>	</a:t>
            </a:r>
            <a:r>
              <a:rPr lang="en-US" sz="1400" dirty="0" err="1"/>
              <a:t>loopCount</a:t>
            </a:r>
            <a:r>
              <a:rPr lang="en-US" sz="1400" dirty="0"/>
              <a:t> = </a:t>
            </a:r>
            <a:r>
              <a:rPr lang="en-US" sz="1400" dirty="0" err="1"/>
              <a:t>loopCount</a:t>
            </a:r>
            <a:r>
              <a:rPr lang="en-US" sz="1400" dirty="0"/>
              <a:t> + 1;	</a:t>
            </a:r>
          </a:p>
          <a:p>
            <a:pPr marL="365760" lvl="1" indent="0">
              <a:spcBef>
                <a:spcPts val="0"/>
              </a:spcBef>
              <a:buNone/>
            </a:pPr>
            <a:r>
              <a:rPr lang="en-US" sz="1400" dirty="0"/>
              <a:t>}</a:t>
            </a:r>
          </a:p>
        </p:txBody>
      </p:sp>
    </p:spTree>
    <p:extLst>
      <p:ext uri="{BB962C8B-B14F-4D97-AF65-F5344CB8AC3E}">
        <p14:creationId xmlns:p14="http://schemas.microsoft.com/office/powerpoint/2010/main" val="223535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912812" y="1828800"/>
            <a:ext cx="8686801" cy="4191000"/>
          </a:xfrm>
        </p:spPr>
        <p:txBody>
          <a:bodyPr/>
          <a:lstStyle/>
          <a:p>
            <a:r>
              <a:rPr lang="en-US" dirty="0"/>
              <a:t>Learn the basics of C# in context with ASP.NET Web pages</a:t>
            </a:r>
          </a:p>
          <a:p>
            <a:r>
              <a:rPr lang="en-US" dirty="0"/>
              <a:t>Different ways to make decisions in your code</a:t>
            </a:r>
          </a:p>
          <a:p>
            <a:r>
              <a:rPr lang="en-US" dirty="0"/>
              <a:t>Write well-organized and documented code</a:t>
            </a:r>
          </a:p>
          <a:p>
            <a:r>
              <a:rPr lang="en-US" dirty="0"/>
              <a:t>What object orientation is and how you can leverage it in your applications</a:t>
            </a:r>
          </a:p>
          <a:p>
            <a:r>
              <a:rPr lang="en-US" dirty="0"/>
              <a:t>How to create statements and work with different data types</a:t>
            </a:r>
          </a:p>
          <a:p>
            <a:endParaRPr lang="en-US" dirty="0"/>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a:t>
            </a:r>
          </a:p>
        </p:txBody>
      </p:sp>
      <p:sp>
        <p:nvSpPr>
          <p:cNvPr id="3" name="Content Placeholder 2"/>
          <p:cNvSpPr>
            <a:spLocks noGrp="1"/>
          </p:cNvSpPr>
          <p:nvPr>
            <p:ph idx="1"/>
          </p:nvPr>
        </p:nvSpPr>
        <p:spPr/>
        <p:txBody>
          <a:bodyPr>
            <a:normAutofit/>
          </a:bodyPr>
          <a:lstStyle/>
          <a:p>
            <a:r>
              <a:rPr lang="en-US" dirty="0"/>
              <a:t>You can devise your logic to exit the loop prematurely with “break”;</a:t>
            </a:r>
          </a:p>
          <a:p>
            <a:endParaRPr lang="en-US" dirty="0"/>
          </a:p>
          <a:p>
            <a:endParaRPr lang="en-US" dirty="0"/>
          </a:p>
          <a:p>
            <a:pPr marL="548640" lvl="2" indent="0">
              <a:spcBef>
                <a:spcPts val="0"/>
              </a:spcBef>
              <a:buNone/>
            </a:pPr>
            <a:r>
              <a:rPr lang="en-US" dirty="0"/>
              <a:t>for (</a:t>
            </a:r>
            <a:r>
              <a:rPr lang="en-US" dirty="0" err="1"/>
              <a:t>int</a:t>
            </a:r>
            <a:r>
              <a:rPr lang="en-US" dirty="0"/>
              <a:t> </a:t>
            </a:r>
            <a:r>
              <a:rPr lang="en-US" dirty="0" err="1"/>
              <a:t>loopCount</a:t>
            </a:r>
            <a:r>
              <a:rPr lang="en-US" dirty="0"/>
              <a:t> = 1; </a:t>
            </a:r>
            <a:r>
              <a:rPr lang="en-US" dirty="0" err="1"/>
              <a:t>loopCount</a:t>
            </a:r>
            <a:r>
              <a:rPr lang="en-US" dirty="0"/>
              <a:t> &lt;= 10; </a:t>
            </a:r>
            <a:r>
              <a:rPr lang="en-US" dirty="0" err="1"/>
              <a:t>loopCount</a:t>
            </a:r>
            <a:r>
              <a:rPr lang="en-US" dirty="0"/>
              <a:t>++)</a:t>
            </a:r>
          </a:p>
          <a:p>
            <a:pPr marL="548640" lvl="2" indent="0">
              <a:spcBef>
                <a:spcPts val="0"/>
              </a:spcBef>
              <a:buNone/>
            </a:pPr>
            <a:r>
              <a:rPr lang="en-US" dirty="0"/>
              <a:t>{</a:t>
            </a:r>
          </a:p>
          <a:p>
            <a:pPr marL="548640" lvl="2" indent="0">
              <a:spcBef>
                <a:spcPts val="0"/>
              </a:spcBef>
              <a:buNone/>
            </a:pPr>
            <a:r>
              <a:rPr lang="en-US" dirty="0"/>
              <a:t>	if (</a:t>
            </a:r>
            <a:r>
              <a:rPr lang="en-US" dirty="0" err="1"/>
              <a:t>loopCount</a:t>
            </a:r>
            <a:r>
              <a:rPr lang="en-US" dirty="0"/>
              <a:t> == 5)</a:t>
            </a:r>
          </a:p>
          <a:p>
            <a:pPr marL="548640" lvl="2" indent="0">
              <a:spcBef>
                <a:spcPts val="0"/>
              </a:spcBef>
              <a:buNone/>
            </a:pPr>
            <a:r>
              <a:rPr lang="en-US" dirty="0"/>
              <a:t>	{</a:t>
            </a:r>
          </a:p>
          <a:p>
            <a:pPr marL="548640" lvl="2" indent="0">
              <a:spcBef>
                <a:spcPts val="0"/>
              </a:spcBef>
              <a:buNone/>
            </a:pPr>
            <a:r>
              <a:rPr lang="en-US" dirty="0"/>
              <a:t>		break;</a:t>
            </a:r>
          </a:p>
          <a:p>
            <a:pPr marL="548640" lvl="2" indent="0">
              <a:spcBef>
                <a:spcPts val="0"/>
              </a:spcBef>
              <a:buNone/>
            </a:pPr>
            <a:r>
              <a:rPr lang="en-US" dirty="0"/>
              <a:t>	}</a:t>
            </a:r>
          </a:p>
          <a:p>
            <a:pPr marL="548640" lvl="2" indent="0">
              <a:spcBef>
                <a:spcPts val="0"/>
              </a:spcBef>
              <a:buNone/>
            </a:pPr>
            <a:r>
              <a:rPr lang="en-US" dirty="0"/>
              <a:t>	Label1.Text += </a:t>
            </a:r>
            <a:r>
              <a:rPr lang="en-US" dirty="0" err="1"/>
              <a:t>loopCount.ToString</a:t>
            </a:r>
            <a:r>
              <a:rPr lang="en-US" dirty="0"/>
              <a:t>() + "&lt;</a:t>
            </a:r>
            <a:r>
              <a:rPr lang="en-US" dirty="0" err="1"/>
              <a:t>br</a:t>
            </a:r>
            <a:r>
              <a:rPr lang="en-US" dirty="0"/>
              <a:t> /&gt;";</a:t>
            </a:r>
          </a:p>
          <a:p>
            <a:pPr marL="548640" lvl="2" indent="0">
              <a:spcBef>
                <a:spcPts val="0"/>
              </a:spcBef>
              <a:buNone/>
            </a:pPr>
            <a:r>
              <a:rPr lang="en-US" dirty="0"/>
              <a:t>}</a:t>
            </a:r>
          </a:p>
        </p:txBody>
      </p:sp>
    </p:spTree>
    <p:extLst>
      <p:ext uri="{BB962C8B-B14F-4D97-AF65-F5344CB8AC3E}">
        <p14:creationId xmlns:p14="http://schemas.microsoft.com/office/powerpoint/2010/main" val="86100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App_Code</a:t>
            </a:r>
            <a:r>
              <a:rPr lang="en-US" dirty="0"/>
              <a:t> Folder</a:t>
            </a:r>
          </a:p>
        </p:txBody>
      </p:sp>
      <p:sp>
        <p:nvSpPr>
          <p:cNvPr id="3" name="Content Placeholder 2"/>
          <p:cNvSpPr>
            <a:spLocks noGrp="1"/>
          </p:cNvSpPr>
          <p:nvPr>
            <p:ph idx="1"/>
          </p:nvPr>
        </p:nvSpPr>
        <p:spPr/>
        <p:txBody>
          <a:bodyPr/>
          <a:lstStyle/>
          <a:p>
            <a:r>
              <a:rPr lang="en-US" dirty="0"/>
              <a:t>When working with the Website project, the </a:t>
            </a:r>
            <a:r>
              <a:rPr lang="en-US" dirty="0" err="1"/>
              <a:t>App_Code</a:t>
            </a:r>
            <a:r>
              <a:rPr lang="en-US" dirty="0"/>
              <a:t> folder is used to create any C# source file for adding functionality to your project.</a:t>
            </a:r>
          </a:p>
          <a:p>
            <a:r>
              <a:rPr lang="en-US" dirty="0"/>
              <a:t>Use this folder to add any functionality that is shared amongst all your web pages, that way you can update the code once and all the pages benefit from the updated code.</a:t>
            </a:r>
          </a:p>
        </p:txBody>
      </p:sp>
      <p:pic>
        <p:nvPicPr>
          <p:cNvPr id="4" name="Picture 3"/>
          <p:cNvPicPr>
            <a:picLocks noChangeAspect="1"/>
          </p:cNvPicPr>
          <p:nvPr/>
        </p:nvPicPr>
        <p:blipFill>
          <a:blip r:embed="rId2"/>
          <a:stretch>
            <a:fillRect/>
          </a:stretch>
        </p:blipFill>
        <p:spPr>
          <a:xfrm>
            <a:off x="4570412" y="3206594"/>
            <a:ext cx="2400423" cy="3041806"/>
          </a:xfrm>
          <a:prstGeom prst="rect">
            <a:avLst/>
          </a:prstGeom>
        </p:spPr>
      </p:pic>
    </p:spTree>
    <p:extLst>
      <p:ext uri="{BB962C8B-B14F-4D97-AF65-F5344CB8AC3E}">
        <p14:creationId xmlns:p14="http://schemas.microsoft.com/office/powerpoint/2010/main" val="60599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Code with Namespaces</a:t>
            </a:r>
          </a:p>
        </p:txBody>
      </p:sp>
      <p:sp>
        <p:nvSpPr>
          <p:cNvPr id="3" name="Content Placeholder 2"/>
          <p:cNvSpPr>
            <a:spLocks noGrp="1"/>
          </p:cNvSpPr>
          <p:nvPr>
            <p:ph idx="1"/>
          </p:nvPr>
        </p:nvSpPr>
        <p:spPr/>
        <p:txBody>
          <a:bodyPr/>
          <a:lstStyle/>
          <a:p>
            <a:r>
              <a:rPr lang="en-US" dirty="0"/>
              <a:t>Namespaces are a way to organize similar functionality (classes) into a logical bucket. A namespace usually contains multiple classes.</a:t>
            </a:r>
          </a:p>
          <a:p>
            <a:r>
              <a:rPr lang="en-US" dirty="0"/>
              <a:t>Also used to avoid class name collisions. (i.e. a class named Page from the .NET framework and a class named Page from Microsoft Word)</a:t>
            </a:r>
          </a:p>
          <a:p>
            <a:r>
              <a:rPr lang="en-US" dirty="0"/>
              <a:t>Think of it as the full name of a class, so you in the example above:</a:t>
            </a:r>
          </a:p>
          <a:p>
            <a:pPr lvl="1"/>
            <a:r>
              <a:rPr lang="en-US" dirty="0" err="1"/>
              <a:t>System.Net.Web.Page</a:t>
            </a:r>
            <a:r>
              <a:rPr lang="en-US" dirty="0"/>
              <a:t>  //Page is the class, </a:t>
            </a:r>
            <a:r>
              <a:rPr lang="en-US" dirty="0" err="1"/>
              <a:t>System.Net.Web</a:t>
            </a:r>
            <a:r>
              <a:rPr lang="en-US" dirty="0"/>
              <a:t> is namespace</a:t>
            </a:r>
          </a:p>
          <a:p>
            <a:pPr lvl="1"/>
            <a:r>
              <a:rPr lang="en-US" dirty="0" err="1"/>
              <a:t>Document.Word.Page</a:t>
            </a:r>
            <a:r>
              <a:rPr lang="en-US" dirty="0"/>
              <a:t> //Page is the class, </a:t>
            </a:r>
            <a:r>
              <a:rPr lang="en-US" dirty="0" err="1"/>
              <a:t>Document.Word</a:t>
            </a:r>
            <a:r>
              <a:rPr lang="en-US" dirty="0"/>
              <a:t> is namespace</a:t>
            </a:r>
          </a:p>
          <a:p>
            <a:r>
              <a:rPr lang="en-US" dirty="0"/>
              <a:t>The namespace may  be different from the .DLL file that gets created.</a:t>
            </a:r>
          </a:p>
          <a:p>
            <a:endParaRPr lang="en-US" dirty="0"/>
          </a:p>
        </p:txBody>
      </p:sp>
    </p:spTree>
    <p:extLst>
      <p:ext uri="{BB962C8B-B14F-4D97-AF65-F5344CB8AC3E}">
        <p14:creationId xmlns:p14="http://schemas.microsoft.com/office/powerpoint/2010/main" val="40888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547261"/>
            <a:ext cx="8686801" cy="701959"/>
          </a:xfrm>
        </p:spPr>
        <p:txBody>
          <a:bodyPr/>
          <a:lstStyle/>
          <a:p>
            <a:r>
              <a:rPr lang="en-US" dirty="0"/>
              <a:t>Namespaces</a:t>
            </a:r>
          </a:p>
        </p:txBody>
      </p:sp>
      <p:sp>
        <p:nvSpPr>
          <p:cNvPr id="3" name="Content Placeholder 2"/>
          <p:cNvSpPr>
            <a:spLocks noGrp="1"/>
          </p:cNvSpPr>
          <p:nvPr>
            <p:ph idx="1"/>
          </p:nvPr>
        </p:nvSpPr>
        <p:spPr>
          <a:xfrm>
            <a:off x="1065212" y="1447800"/>
            <a:ext cx="8686801" cy="4572000"/>
          </a:xfrm>
        </p:spPr>
        <p:txBody>
          <a:bodyPr/>
          <a:lstStyle/>
          <a:p>
            <a:r>
              <a:rPr lang="en-US" dirty="0"/>
              <a:t>Support I wanted to create a helper Class library within my Website.</a:t>
            </a:r>
          </a:p>
          <a:p>
            <a:r>
              <a:rPr lang="en-US" dirty="0"/>
              <a:t>Go to the solution, right click and Add </a:t>
            </a:r>
            <a:r>
              <a:rPr lang="en-US" dirty="0">
                <a:sym typeface="Wingdings" panose="05000000000000000000" pitchFamily="2" charset="2"/>
              </a:rPr>
              <a:t> New </a:t>
            </a:r>
            <a:r>
              <a:rPr lang="en-US" dirty="0"/>
              <a:t>Project of type Class Library.</a:t>
            </a:r>
          </a:p>
          <a:p>
            <a:r>
              <a:rPr lang="en-US" dirty="0"/>
              <a:t>Name it “</a:t>
            </a:r>
            <a:r>
              <a:rPr lang="en-US" dirty="0" err="1"/>
              <a:t>HelperAlgorithms</a:t>
            </a:r>
            <a:r>
              <a:rPr lang="en-US" dirty="0"/>
              <a:t>”. Right click on this project and do properties.</a:t>
            </a:r>
          </a:p>
          <a:p>
            <a:r>
              <a:rPr lang="en-US" dirty="0"/>
              <a:t>You can see that the Assembly name and the namespace can be different.</a:t>
            </a:r>
          </a:p>
          <a:p>
            <a:endParaRPr lang="en-US" dirty="0"/>
          </a:p>
        </p:txBody>
      </p:sp>
      <p:pic>
        <p:nvPicPr>
          <p:cNvPr id="4" name="Picture 3"/>
          <p:cNvPicPr>
            <a:picLocks noChangeAspect="1"/>
          </p:cNvPicPr>
          <p:nvPr/>
        </p:nvPicPr>
        <p:blipFill>
          <a:blip r:embed="rId2"/>
          <a:stretch>
            <a:fillRect/>
          </a:stretch>
        </p:blipFill>
        <p:spPr>
          <a:xfrm>
            <a:off x="2589212" y="3505200"/>
            <a:ext cx="5308790" cy="3081643"/>
          </a:xfrm>
          <a:prstGeom prst="rect">
            <a:avLst/>
          </a:prstGeom>
        </p:spPr>
      </p:pic>
    </p:spTree>
    <p:extLst>
      <p:ext uri="{BB962C8B-B14F-4D97-AF65-F5344CB8AC3E}">
        <p14:creationId xmlns:p14="http://schemas.microsoft.com/office/powerpoint/2010/main" val="328734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Namespaces</a:t>
            </a:r>
          </a:p>
        </p:txBody>
      </p:sp>
      <p:sp>
        <p:nvSpPr>
          <p:cNvPr id="3" name="Content Placeholder 2"/>
          <p:cNvSpPr>
            <a:spLocks noGrp="1"/>
          </p:cNvSpPr>
          <p:nvPr>
            <p:ph idx="1"/>
          </p:nvPr>
        </p:nvSpPr>
        <p:spPr/>
        <p:txBody>
          <a:bodyPr/>
          <a:lstStyle/>
          <a:p>
            <a:r>
              <a:rPr lang="en-US" dirty="0"/>
              <a:t>If you want to use an external library, first you </a:t>
            </a:r>
            <a:r>
              <a:rPr lang="en-US"/>
              <a:t>must add </a:t>
            </a:r>
            <a:r>
              <a:rPr lang="en-US" dirty="0"/>
              <a:t>the reference to the project.</a:t>
            </a:r>
          </a:p>
          <a:p>
            <a:r>
              <a:rPr lang="en-US" dirty="0"/>
              <a:t>Once its available for use in your project, you want to declare that you’ll be using it in your .</a:t>
            </a:r>
            <a:r>
              <a:rPr lang="en-US" dirty="0" err="1"/>
              <a:t>cs</a:t>
            </a:r>
            <a:r>
              <a:rPr lang="en-US" dirty="0"/>
              <a:t> file.</a:t>
            </a:r>
          </a:p>
          <a:p>
            <a:r>
              <a:rPr lang="en-US" dirty="0"/>
              <a:t>You can do this in the beginning with the “using” statement.</a:t>
            </a:r>
          </a:p>
          <a:p>
            <a:r>
              <a:rPr lang="en-US" dirty="0"/>
              <a:t>Once you import the namespace, you can use the classes in your code.</a:t>
            </a:r>
          </a:p>
        </p:txBody>
      </p:sp>
      <p:pic>
        <p:nvPicPr>
          <p:cNvPr id="4" name="Picture 3"/>
          <p:cNvPicPr>
            <a:picLocks noChangeAspect="1"/>
          </p:cNvPicPr>
          <p:nvPr/>
        </p:nvPicPr>
        <p:blipFill>
          <a:blip r:embed="rId2"/>
          <a:stretch>
            <a:fillRect/>
          </a:stretch>
        </p:blipFill>
        <p:spPr>
          <a:xfrm>
            <a:off x="3141545" y="4572000"/>
            <a:ext cx="4534133" cy="1524078"/>
          </a:xfrm>
          <a:prstGeom prst="rect">
            <a:avLst/>
          </a:prstGeom>
        </p:spPr>
      </p:pic>
    </p:spTree>
    <p:extLst>
      <p:ext uri="{BB962C8B-B14F-4D97-AF65-F5344CB8AC3E}">
        <p14:creationId xmlns:p14="http://schemas.microsoft.com/office/powerpoint/2010/main" val="37200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Comments</a:t>
            </a:r>
          </a:p>
        </p:txBody>
      </p:sp>
      <p:sp>
        <p:nvSpPr>
          <p:cNvPr id="3" name="Content Placeholder 2"/>
          <p:cNvSpPr>
            <a:spLocks noGrp="1"/>
          </p:cNvSpPr>
          <p:nvPr>
            <p:ph idx="1"/>
          </p:nvPr>
        </p:nvSpPr>
        <p:spPr>
          <a:xfrm>
            <a:off x="1065212" y="1600200"/>
            <a:ext cx="8686801" cy="4648200"/>
          </a:xfrm>
        </p:spPr>
        <p:txBody>
          <a:bodyPr>
            <a:normAutofit/>
          </a:bodyPr>
          <a:lstStyle/>
          <a:p>
            <a:r>
              <a:rPr lang="en-US" dirty="0"/>
              <a:t>Comments are invaluable to provide insight as to what the code should be doing.</a:t>
            </a:r>
          </a:p>
          <a:p>
            <a:r>
              <a:rPr lang="en-US" dirty="0"/>
              <a:t>Comments can be added one line at a time with //</a:t>
            </a:r>
          </a:p>
          <a:p>
            <a:pPr marL="45720" indent="0">
              <a:spcBef>
                <a:spcPts val="0"/>
              </a:spcBef>
              <a:buNone/>
            </a:pPr>
            <a:r>
              <a:rPr lang="en-US" sz="1600" b="1" dirty="0"/>
              <a:t>// Used to store the number of miles the user has traveled last year.</a:t>
            </a:r>
          </a:p>
          <a:p>
            <a:pPr marL="45720" indent="0">
              <a:spcBef>
                <a:spcPts val="0"/>
              </a:spcBef>
              <a:buNone/>
            </a:pPr>
            <a:r>
              <a:rPr lang="en-US" sz="1600" b="1" dirty="0" err="1"/>
              <a:t>int</a:t>
            </a:r>
            <a:r>
              <a:rPr lang="en-US" sz="1600" b="1" dirty="0"/>
              <a:t> </a:t>
            </a:r>
            <a:r>
              <a:rPr lang="en-US" sz="1600" b="1" dirty="0" err="1"/>
              <a:t>distanceInMiles</a:t>
            </a:r>
            <a:r>
              <a:rPr lang="en-US" sz="1600" b="1" dirty="0"/>
              <a:t>;</a:t>
            </a:r>
            <a:endParaRPr lang="en-US" sz="1600" dirty="0"/>
          </a:p>
          <a:p>
            <a:r>
              <a:rPr lang="en-US" dirty="0"/>
              <a:t>They can be added in block format starting with /* and ends in */</a:t>
            </a:r>
          </a:p>
          <a:p>
            <a:pPr marL="45720" indent="0">
              <a:spcBef>
                <a:spcPts val="0"/>
              </a:spcBef>
              <a:buNone/>
            </a:pPr>
            <a:r>
              <a:rPr lang="en-US" sz="1600" b="1" dirty="0"/>
              <a:t>/*</a:t>
            </a:r>
          </a:p>
          <a:p>
            <a:pPr marL="45720" indent="0">
              <a:spcBef>
                <a:spcPts val="0"/>
              </a:spcBef>
              <a:buNone/>
            </a:pPr>
            <a:r>
              <a:rPr lang="en-US" sz="1600" b="1" dirty="0"/>
              <a:t>* This is a block of comments that is often used to add additional</a:t>
            </a:r>
          </a:p>
          <a:p>
            <a:pPr marL="45720" indent="0">
              <a:spcBef>
                <a:spcPts val="0"/>
              </a:spcBef>
              <a:buNone/>
            </a:pPr>
            <a:r>
              <a:rPr lang="en-US" sz="1600" b="1" dirty="0"/>
              <a:t>* information to your code, for example to explain a difficult loop. You can</a:t>
            </a:r>
          </a:p>
          <a:p>
            <a:pPr marL="45720" indent="0">
              <a:spcBef>
                <a:spcPts val="0"/>
              </a:spcBef>
              <a:buNone/>
            </a:pPr>
            <a:r>
              <a:rPr lang="en-US" sz="1600" b="1" dirty="0"/>
              <a:t>* also use this to (temporarily) comment a whole block of code.</a:t>
            </a:r>
          </a:p>
          <a:p>
            <a:pPr marL="45720" indent="0">
              <a:spcBef>
                <a:spcPts val="0"/>
              </a:spcBef>
              <a:buNone/>
            </a:pPr>
            <a:r>
              <a:rPr lang="en-US" sz="1600" b="1" dirty="0"/>
              <a:t>*/</a:t>
            </a:r>
          </a:p>
          <a:p>
            <a:pPr>
              <a:spcBef>
                <a:spcPts val="0"/>
              </a:spcBef>
            </a:pPr>
            <a:r>
              <a:rPr lang="en-US" sz="1700" b="1" dirty="0"/>
              <a:t>You can also use /// to write XML comments which can be used for documentation</a:t>
            </a:r>
          </a:p>
          <a:p>
            <a:pPr>
              <a:spcBef>
                <a:spcPts val="0"/>
              </a:spcBef>
            </a:pPr>
            <a:endParaRPr lang="en-US" sz="1700" b="1" dirty="0"/>
          </a:p>
          <a:p>
            <a:pPr marL="45720" indent="0">
              <a:spcBef>
                <a:spcPts val="0"/>
              </a:spcBef>
              <a:buNone/>
            </a:pPr>
            <a:r>
              <a:rPr lang="en-US" sz="1600" dirty="0"/>
              <a:t>/// &lt;summary&gt;</a:t>
            </a:r>
          </a:p>
          <a:p>
            <a:pPr marL="45720" indent="0">
              <a:spcBef>
                <a:spcPts val="0"/>
              </a:spcBef>
              <a:buNone/>
            </a:pPr>
            <a:r>
              <a:rPr lang="en-US" sz="1600" dirty="0"/>
              <a:t>/// Sends out an e-mail to the address specified by </a:t>
            </a:r>
            <a:r>
              <a:rPr lang="en-US" sz="1600" dirty="0" err="1"/>
              <a:t>emailAddress</a:t>
            </a:r>
            <a:r>
              <a:rPr lang="en-US" sz="1600" dirty="0"/>
              <a:t>.</a:t>
            </a:r>
          </a:p>
          <a:p>
            <a:pPr marL="45720" indent="0">
              <a:spcBef>
                <a:spcPts val="0"/>
              </a:spcBef>
              <a:buNone/>
            </a:pPr>
            <a:r>
              <a:rPr lang="en-US" sz="1600" dirty="0"/>
              <a:t>/// &lt;/summary&gt;</a:t>
            </a:r>
          </a:p>
        </p:txBody>
      </p:sp>
    </p:spTree>
    <p:extLst>
      <p:ext uri="{BB962C8B-B14F-4D97-AF65-F5344CB8AC3E}">
        <p14:creationId xmlns:p14="http://schemas.microsoft.com/office/powerpoint/2010/main" val="6507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Oriented Paradigm</a:t>
            </a:r>
          </a:p>
        </p:txBody>
      </p:sp>
      <p:sp>
        <p:nvSpPr>
          <p:cNvPr id="3" name="Content Placeholder 2"/>
          <p:cNvSpPr>
            <a:spLocks noGrp="1"/>
          </p:cNvSpPr>
          <p:nvPr>
            <p:ph idx="1"/>
          </p:nvPr>
        </p:nvSpPr>
        <p:spPr/>
        <p:txBody>
          <a:bodyPr>
            <a:normAutofit/>
          </a:bodyPr>
          <a:lstStyle/>
          <a:p>
            <a:r>
              <a:rPr lang="en-US" dirty="0"/>
              <a:t>A class is considered a blueprint of the item we wish to program.</a:t>
            </a:r>
          </a:p>
          <a:p>
            <a:r>
              <a:rPr lang="en-US" dirty="0"/>
              <a:t>An Object is an implementation of a class. We say that we are instantiating an object.</a:t>
            </a:r>
          </a:p>
          <a:p>
            <a:r>
              <a:rPr lang="en-US" dirty="0"/>
              <a:t>We can use fields to hold the data we are working with inside the class.</a:t>
            </a:r>
          </a:p>
          <a:p>
            <a:pPr marL="45720" indent="0">
              <a:spcBef>
                <a:spcPts val="0"/>
              </a:spcBef>
              <a:buNone/>
            </a:pPr>
            <a:endParaRPr lang="en-US" sz="1600" dirty="0"/>
          </a:p>
          <a:p>
            <a:pPr marL="45720" indent="0">
              <a:spcBef>
                <a:spcPts val="0"/>
              </a:spcBef>
              <a:buNone/>
            </a:pPr>
            <a:endParaRPr lang="en-US" sz="1600" dirty="0"/>
          </a:p>
          <a:p>
            <a:pPr marL="45720" indent="0">
              <a:spcBef>
                <a:spcPts val="0"/>
              </a:spcBef>
              <a:buNone/>
            </a:pPr>
            <a:r>
              <a:rPr lang="en-US" sz="1400" dirty="0"/>
              <a:t>public class Customer</a:t>
            </a:r>
          </a:p>
          <a:p>
            <a:pPr marL="45720" indent="0">
              <a:spcBef>
                <a:spcPts val="0"/>
              </a:spcBef>
              <a:buNone/>
            </a:pPr>
            <a:r>
              <a:rPr lang="en-US" sz="1400" dirty="0"/>
              <a:t>{</a:t>
            </a:r>
          </a:p>
          <a:p>
            <a:pPr marL="45720" indent="0">
              <a:spcBef>
                <a:spcPts val="0"/>
              </a:spcBef>
              <a:buNone/>
            </a:pPr>
            <a:r>
              <a:rPr lang="en-US" sz="1400" dirty="0"/>
              <a:t>    private string _</a:t>
            </a:r>
            <a:r>
              <a:rPr lang="en-US" sz="1400" dirty="0" err="1"/>
              <a:t>customerName</a:t>
            </a:r>
            <a:r>
              <a:rPr lang="en-US" sz="1400" dirty="0"/>
              <a:t>;</a:t>
            </a:r>
          </a:p>
          <a:p>
            <a:pPr marL="45720" indent="0">
              <a:spcBef>
                <a:spcPts val="0"/>
              </a:spcBef>
              <a:buNone/>
            </a:pPr>
            <a:r>
              <a:rPr lang="en-US" sz="1400" dirty="0"/>
              <a:t>    public Customer()</a:t>
            </a:r>
          </a:p>
          <a:p>
            <a:pPr marL="45720" indent="0">
              <a:spcBef>
                <a:spcPts val="0"/>
              </a:spcBef>
              <a:buNone/>
            </a:pPr>
            <a:r>
              <a:rPr lang="en-US" sz="1400" dirty="0"/>
              <a:t>    {</a:t>
            </a:r>
          </a:p>
          <a:p>
            <a:pPr marL="45720" indent="0">
              <a:spcBef>
                <a:spcPts val="0"/>
              </a:spcBef>
              <a:buNone/>
            </a:pPr>
            <a:r>
              <a:rPr lang="en-US" sz="1400" dirty="0"/>
              <a:t>    }</a:t>
            </a:r>
          </a:p>
          <a:p>
            <a:pPr marL="45720" indent="0">
              <a:spcBef>
                <a:spcPts val="0"/>
              </a:spcBef>
              <a:buNone/>
            </a:pPr>
            <a:r>
              <a:rPr lang="en-US" sz="1400" dirty="0"/>
              <a:t>}</a:t>
            </a:r>
          </a:p>
          <a:p>
            <a:pPr marL="45720" indent="0">
              <a:spcBef>
                <a:spcPts val="0"/>
              </a:spcBef>
              <a:buNone/>
            </a:pPr>
            <a:endParaRPr lang="en-US" sz="1400" dirty="0"/>
          </a:p>
          <a:p>
            <a:pPr marL="45720" indent="0">
              <a:spcBef>
                <a:spcPts val="0"/>
              </a:spcBef>
              <a:buNone/>
            </a:pPr>
            <a:r>
              <a:rPr lang="en-US" sz="1400" dirty="0"/>
              <a:t>//implementing the object</a:t>
            </a:r>
          </a:p>
          <a:p>
            <a:pPr marL="45720" indent="0">
              <a:spcBef>
                <a:spcPts val="0"/>
              </a:spcBef>
              <a:buNone/>
            </a:pPr>
            <a:r>
              <a:rPr lang="en-US" sz="1400" dirty="0"/>
              <a:t>    Customer </a:t>
            </a:r>
            <a:r>
              <a:rPr lang="en-US" sz="1400" dirty="0" err="1"/>
              <a:t>myCustomer</a:t>
            </a:r>
            <a:r>
              <a:rPr lang="en-US" sz="1400" dirty="0"/>
              <a:t> = new Customer();</a:t>
            </a:r>
          </a:p>
          <a:p>
            <a:pPr marL="45720" indent="0">
              <a:spcBef>
                <a:spcPts val="0"/>
              </a:spcBef>
              <a:buNone/>
            </a:pPr>
            <a:endParaRPr lang="en-US" sz="1600" dirty="0"/>
          </a:p>
        </p:txBody>
      </p:sp>
    </p:spTree>
    <p:extLst>
      <p:ext uri="{BB962C8B-B14F-4D97-AF65-F5344CB8AC3E}">
        <p14:creationId xmlns:p14="http://schemas.microsoft.com/office/powerpoint/2010/main" val="263398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Oriented: Properties</a:t>
            </a:r>
          </a:p>
        </p:txBody>
      </p:sp>
      <p:sp>
        <p:nvSpPr>
          <p:cNvPr id="3" name="Content Placeholder 2"/>
          <p:cNvSpPr>
            <a:spLocks noGrp="1"/>
          </p:cNvSpPr>
          <p:nvPr>
            <p:ph idx="1"/>
          </p:nvPr>
        </p:nvSpPr>
        <p:spPr/>
        <p:txBody>
          <a:bodyPr>
            <a:normAutofit/>
          </a:bodyPr>
          <a:lstStyle/>
          <a:p>
            <a:r>
              <a:rPr lang="en-US" dirty="0"/>
              <a:t>Properties are attributed of the Object that gets instantiated. They can be retrieved and updated via a special convention (getter/ setter).</a:t>
            </a:r>
          </a:p>
          <a:p>
            <a:pPr marL="45720" indent="0">
              <a:buNone/>
            </a:pPr>
            <a:endParaRPr lang="en-US" dirty="0"/>
          </a:p>
          <a:p>
            <a:pPr marL="365760" lvl="1" indent="0">
              <a:spcBef>
                <a:spcPts val="0"/>
              </a:spcBef>
              <a:buNone/>
            </a:pPr>
            <a:r>
              <a:rPr lang="en-US" sz="1400" dirty="0"/>
              <a:t>public class Person</a:t>
            </a:r>
          </a:p>
          <a:p>
            <a:pPr marL="365760" lvl="1" indent="0">
              <a:spcBef>
                <a:spcPts val="0"/>
              </a:spcBef>
              <a:buNone/>
            </a:pPr>
            <a:r>
              <a:rPr lang="en-US" sz="1400" dirty="0"/>
              <a:t>{</a:t>
            </a:r>
          </a:p>
          <a:p>
            <a:pPr marL="365760" lvl="1" indent="0">
              <a:spcBef>
                <a:spcPts val="0"/>
              </a:spcBef>
              <a:buNone/>
            </a:pPr>
            <a:r>
              <a:rPr lang="en-US" sz="1400" b="1" dirty="0"/>
              <a:t>	private string _</a:t>
            </a:r>
            <a:r>
              <a:rPr lang="en-US" sz="1400" b="1" dirty="0" err="1"/>
              <a:t>firstName</a:t>
            </a:r>
            <a:r>
              <a:rPr lang="en-US" sz="1400" b="1" dirty="0"/>
              <a:t>; // This is a backing variable</a:t>
            </a:r>
          </a:p>
          <a:p>
            <a:pPr marL="365760" lvl="1" indent="0">
              <a:spcBef>
                <a:spcPts val="0"/>
              </a:spcBef>
              <a:buNone/>
            </a:pPr>
            <a:r>
              <a:rPr lang="en-US" sz="1400" b="1" dirty="0"/>
              <a:t>	public string </a:t>
            </a:r>
            <a:r>
              <a:rPr lang="en-US" sz="1400" b="1" dirty="0" err="1"/>
              <a:t>FirstName</a:t>
            </a:r>
            <a:endParaRPr lang="en-US" sz="1400" b="1" dirty="0"/>
          </a:p>
          <a:p>
            <a:pPr marL="365760" lvl="1" indent="0">
              <a:spcBef>
                <a:spcPts val="0"/>
              </a:spcBef>
              <a:buNone/>
            </a:pPr>
            <a:r>
              <a:rPr lang="en-US" sz="1400" b="1" dirty="0"/>
              <a:t>	{</a:t>
            </a:r>
          </a:p>
          <a:p>
            <a:pPr marL="365760" lvl="1" indent="0">
              <a:spcBef>
                <a:spcPts val="0"/>
              </a:spcBef>
              <a:buNone/>
            </a:pPr>
            <a:r>
              <a:rPr lang="en-US" sz="1400" b="1" dirty="0"/>
              <a:t>	  get { return _</a:t>
            </a:r>
            <a:r>
              <a:rPr lang="en-US" sz="1400" b="1" dirty="0" err="1"/>
              <a:t>firstName</a:t>
            </a:r>
            <a:r>
              <a:rPr lang="en-US" sz="1400" b="1" dirty="0"/>
              <a:t>; } //This is how we can get/set the values by referring to the class</a:t>
            </a:r>
          </a:p>
          <a:p>
            <a:pPr marL="365760" lvl="1" indent="0">
              <a:spcBef>
                <a:spcPts val="0"/>
              </a:spcBef>
              <a:buNone/>
            </a:pPr>
            <a:r>
              <a:rPr lang="en-US" sz="1400" b="1" dirty="0"/>
              <a:t>	  set { _</a:t>
            </a:r>
            <a:r>
              <a:rPr lang="en-US" sz="1400" b="1" dirty="0" err="1"/>
              <a:t>firstName</a:t>
            </a:r>
            <a:r>
              <a:rPr lang="en-US" sz="1400" b="1" dirty="0"/>
              <a:t> = value; }</a:t>
            </a:r>
          </a:p>
          <a:p>
            <a:pPr marL="365760" lvl="1" indent="0">
              <a:spcBef>
                <a:spcPts val="0"/>
              </a:spcBef>
              <a:buNone/>
            </a:pPr>
            <a:r>
              <a:rPr lang="en-US" sz="1400" b="1" dirty="0"/>
              <a:t>	}</a:t>
            </a:r>
          </a:p>
          <a:p>
            <a:pPr marL="365760" lvl="1" indent="0">
              <a:spcBef>
                <a:spcPts val="0"/>
              </a:spcBef>
              <a:buNone/>
            </a:pPr>
            <a:r>
              <a:rPr lang="en-US" sz="1400" dirty="0"/>
              <a:t>}</a:t>
            </a:r>
          </a:p>
          <a:p>
            <a:pPr marL="365760" lvl="1" indent="0">
              <a:spcBef>
                <a:spcPts val="0"/>
              </a:spcBef>
              <a:buNone/>
            </a:pPr>
            <a:endParaRPr lang="en-US" sz="1200" dirty="0"/>
          </a:p>
          <a:p>
            <a:pPr lvl="1">
              <a:spcBef>
                <a:spcPts val="0"/>
              </a:spcBef>
            </a:pPr>
            <a:r>
              <a:rPr lang="en-US" dirty="0"/>
              <a:t>Accessing the properties</a:t>
            </a:r>
          </a:p>
          <a:p>
            <a:pPr marL="365760" lvl="1" indent="0">
              <a:spcBef>
                <a:spcPts val="0"/>
              </a:spcBef>
              <a:buNone/>
            </a:pPr>
            <a:endParaRPr lang="en-US" dirty="0"/>
          </a:p>
          <a:p>
            <a:pPr marL="365760" lvl="1" indent="0">
              <a:spcBef>
                <a:spcPts val="0"/>
              </a:spcBef>
              <a:buNone/>
            </a:pPr>
            <a:r>
              <a:rPr lang="en-US" sz="1400" dirty="0"/>
              <a:t>Person </a:t>
            </a:r>
            <a:r>
              <a:rPr lang="en-US" sz="1400" dirty="0" err="1"/>
              <a:t>myPerson</a:t>
            </a:r>
            <a:r>
              <a:rPr lang="en-US" sz="1400" dirty="0"/>
              <a:t> = new Person(); // Create a new instance of Person</a:t>
            </a:r>
          </a:p>
          <a:p>
            <a:pPr marL="365760" lvl="1" indent="0">
              <a:spcBef>
                <a:spcPts val="0"/>
              </a:spcBef>
              <a:buNone/>
            </a:pPr>
            <a:r>
              <a:rPr lang="en-US" sz="1400" dirty="0" err="1"/>
              <a:t>myPerson.FirstName</a:t>
            </a:r>
            <a:r>
              <a:rPr lang="en-US" sz="1400" dirty="0"/>
              <a:t> = "</a:t>
            </a:r>
            <a:r>
              <a:rPr lang="en-US" sz="1400" dirty="0" err="1"/>
              <a:t>imar</a:t>
            </a:r>
            <a:r>
              <a:rPr lang="en-US" sz="1400" dirty="0"/>
              <a:t>"; // Accessing setter to change the value</a:t>
            </a:r>
          </a:p>
          <a:p>
            <a:pPr marL="365760" lvl="1" indent="0">
              <a:spcBef>
                <a:spcPts val="0"/>
              </a:spcBef>
              <a:buNone/>
            </a:pPr>
            <a:r>
              <a:rPr lang="en-US" sz="1400" dirty="0"/>
              <a:t>Label1.Text = </a:t>
            </a:r>
            <a:r>
              <a:rPr lang="en-US" sz="1400" dirty="0" err="1"/>
              <a:t>myPerson.FirstName</a:t>
            </a:r>
            <a:r>
              <a:rPr lang="en-US" sz="1400" dirty="0"/>
              <a:t>; // Accessing getter that now returns </a:t>
            </a:r>
            <a:r>
              <a:rPr lang="en-US" sz="1400" dirty="0" err="1"/>
              <a:t>Imar</a:t>
            </a:r>
            <a:endParaRPr lang="en-US" sz="1400" dirty="0"/>
          </a:p>
          <a:p>
            <a:pPr marL="365760" lvl="1" indent="0">
              <a:spcBef>
                <a:spcPts val="0"/>
              </a:spcBef>
              <a:buNone/>
            </a:pPr>
            <a:endParaRPr lang="en-US" sz="1200" dirty="0"/>
          </a:p>
        </p:txBody>
      </p:sp>
    </p:spTree>
    <p:extLst>
      <p:ext uri="{BB962C8B-B14F-4D97-AF65-F5344CB8AC3E}">
        <p14:creationId xmlns:p14="http://schemas.microsoft.com/office/powerpoint/2010/main" val="14279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a:t>Methods: a block of code that encapsulates an action the class can perform</a:t>
            </a:r>
          </a:p>
          <a:p>
            <a:r>
              <a:rPr lang="en-US" dirty="0"/>
              <a:t>A method’s definition is called its signature and is composes of the access modifier, the return type, name of method and parameter(s) that it accepts</a:t>
            </a:r>
          </a:p>
          <a:p>
            <a:endParaRPr lang="en-US" dirty="0"/>
          </a:p>
          <a:p>
            <a:pPr marL="548640" lvl="2" indent="0">
              <a:spcBef>
                <a:spcPts val="0"/>
              </a:spcBef>
              <a:buNone/>
            </a:pPr>
            <a:r>
              <a:rPr lang="en-US" dirty="0"/>
              <a:t>// Define a method</a:t>
            </a:r>
          </a:p>
          <a:p>
            <a:pPr marL="548640" lvl="2" indent="0">
              <a:spcBef>
                <a:spcPts val="0"/>
              </a:spcBef>
              <a:buNone/>
            </a:pPr>
            <a:r>
              <a:rPr lang="en-US" i="1" dirty="0" err="1"/>
              <a:t>accessModifier</a:t>
            </a:r>
            <a:r>
              <a:rPr lang="en-US" dirty="0"/>
              <a:t> </a:t>
            </a:r>
            <a:r>
              <a:rPr lang="en-US" i="1" dirty="0" err="1"/>
              <a:t>DataType</a:t>
            </a:r>
            <a:r>
              <a:rPr lang="en-US" i="1" dirty="0"/>
              <a:t> </a:t>
            </a:r>
            <a:r>
              <a:rPr lang="en-US" i="1" dirty="0" err="1"/>
              <a:t>methodName</a:t>
            </a:r>
            <a:r>
              <a:rPr lang="en-US" dirty="0"/>
              <a:t>([</a:t>
            </a:r>
            <a:r>
              <a:rPr lang="en-US" i="1" dirty="0" err="1"/>
              <a:t>parameterList</a:t>
            </a:r>
            <a:r>
              <a:rPr lang="en-US" dirty="0"/>
              <a:t>])</a:t>
            </a:r>
          </a:p>
          <a:p>
            <a:pPr marL="548640" lvl="2" indent="0">
              <a:spcBef>
                <a:spcPts val="0"/>
              </a:spcBef>
              <a:buNone/>
            </a:pPr>
            <a:r>
              <a:rPr lang="en-US" dirty="0"/>
              <a:t>{</a:t>
            </a:r>
          </a:p>
          <a:p>
            <a:pPr marL="548640" lvl="2" indent="0">
              <a:spcBef>
                <a:spcPts val="0"/>
              </a:spcBef>
              <a:buNone/>
            </a:pPr>
            <a:r>
              <a:rPr lang="en-US" dirty="0"/>
              <a:t>  //Your logic goes here</a:t>
            </a:r>
          </a:p>
          <a:p>
            <a:pPr marL="548640" lvl="2" indent="0">
              <a:spcBef>
                <a:spcPts val="0"/>
              </a:spcBef>
              <a:buNone/>
            </a:pPr>
            <a:r>
              <a:rPr lang="en-US" dirty="0"/>
              <a:t>  //return any values if there is a data type</a:t>
            </a:r>
          </a:p>
          <a:p>
            <a:pPr marL="548640" lvl="2" indent="0">
              <a:spcBef>
                <a:spcPts val="0"/>
              </a:spcBef>
              <a:buNone/>
            </a:pPr>
            <a:r>
              <a:rPr lang="en-US" dirty="0"/>
              <a:t>}</a:t>
            </a:r>
          </a:p>
        </p:txBody>
      </p:sp>
    </p:spTree>
    <p:extLst>
      <p:ext uri="{BB962C8B-B14F-4D97-AF65-F5344CB8AC3E}">
        <p14:creationId xmlns:p14="http://schemas.microsoft.com/office/powerpoint/2010/main" val="8578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a:bodyPr>
          <a:lstStyle/>
          <a:p>
            <a:r>
              <a:rPr lang="en-US" dirty="0"/>
              <a:t>Examples of Methods:</a:t>
            </a:r>
          </a:p>
          <a:p>
            <a:endParaRPr lang="en-US" dirty="0"/>
          </a:p>
          <a:p>
            <a:pPr marL="45720" indent="0">
              <a:spcBef>
                <a:spcPts val="0"/>
              </a:spcBef>
              <a:buNone/>
            </a:pPr>
            <a:r>
              <a:rPr lang="en-US" sz="1600" dirty="0"/>
              <a:t>public </a:t>
            </a:r>
            <a:r>
              <a:rPr lang="en-US" sz="1600" dirty="0" err="1"/>
              <a:t>int</a:t>
            </a:r>
            <a:r>
              <a:rPr lang="en-US" sz="1600" dirty="0"/>
              <a:t> Add(</a:t>
            </a:r>
            <a:r>
              <a:rPr lang="en-US" sz="1600" dirty="0" err="1"/>
              <a:t>int</a:t>
            </a:r>
            <a:r>
              <a:rPr lang="en-US" sz="1600" dirty="0"/>
              <a:t> a, </a:t>
            </a:r>
            <a:r>
              <a:rPr lang="en-US" sz="1600" dirty="0" err="1"/>
              <a:t>int</a:t>
            </a:r>
            <a:r>
              <a:rPr lang="en-US" sz="1600" dirty="0"/>
              <a:t> b)</a:t>
            </a:r>
          </a:p>
          <a:p>
            <a:pPr marL="45720" indent="0">
              <a:spcBef>
                <a:spcPts val="0"/>
              </a:spcBef>
              <a:buNone/>
            </a:pPr>
            <a:r>
              <a:rPr lang="en-US" sz="1600" dirty="0"/>
              <a:t>{</a:t>
            </a:r>
          </a:p>
          <a:p>
            <a:pPr marL="45720" indent="0">
              <a:spcBef>
                <a:spcPts val="0"/>
              </a:spcBef>
              <a:buNone/>
            </a:pPr>
            <a:r>
              <a:rPr lang="en-US" sz="1600" dirty="0"/>
              <a:t>   return a + b; //returns an </a:t>
            </a:r>
            <a:r>
              <a:rPr lang="en-US" sz="1600" dirty="0" err="1"/>
              <a:t>int</a:t>
            </a:r>
            <a:r>
              <a:rPr lang="en-US" sz="1600" dirty="0"/>
              <a:t>, so it must match the data type</a:t>
            </a:r>
          </a:p>
          <a:p>
            <a:pPr marL="45720" indent="0">
              <a:spcBef>
                <a:spcPts val="0"/>
              </a:spcBef>
              <a:buNone/>
            </a:pPr>
            <a:r>
              <a:rPr lang="en-US" sz="1600" dirty="0"/>
              <a:t>}</a:t>
            </a:r>
          </a:p>
          <a:p>
            <a:pPr marL="45720" indent="0">
              <a:spcBef>
                <a:spcPts val="0"/>
              </a:spcBef>
              <a:buNone/>
            </a:pPr>
            <a:endParaRPr lang="en-US" sz="1600" dirty="0"/>
          </a:p>
          <a:p>
            <a:pPr marL="45720" indent="0">
              <a:spcBef>
                <a:spcPts val="0"/>
              </a:spcBef>
              <a:buNone/>
            </a:pPr>
            <a:r>
              <a:rPr lang="en-US" sz="1600" dirty="0"/>
              <a:t>public void </a:t>
            </a:r>
            <a:r>
              <a:rPr lang="en-US" sz="1600" dirty="0" err="1"/>
              <a:t>SendEmailMessage</a:t>
            </a:r>
            <a:r>
              <a:rPr lang="en-US" sz="1600" dirty="0"/>
              <a:t>(string </a:t>
            </a:r>
            <a:r>
              <a:rPr lang="en-US" sz="1600" dirty="0" err="1"/>
              <a:t>emailAddress</a:t>
            </a:r>
            <a:r>
              <a:rPr lang="en-US" sz="1600" dirty="0"/>
              <a:t>)</a:t>
            </a:r>
          </a:p>
          <a:p>
            <a:pPr marL="45720" indent="0">
              <a:spcBef>
                <a:spcPts val="0"/>
              </a:spcBef>
              <a:buNone/>
            </a:pPr>
            <a:r>
              <a:rPr lang="en-US" sz="1600" dirty="0"/>
              <a:t>{</a:t>
            </a:r>
          </a:p>
          <a:p>
            <a:pPr marL="45720" indent="0">
              <a:spcBef>
                <a:spcPts val="0"/>
              </a:spcBef>
              <a:buNone/>
            </a:pPr>
            <a:r>
              <a:rPr lang="en-US" sz="1600" dirty="0"/>
              <a:t>  // Code to send an e-mail goes here</a:t>
            </a:r>
          </a:p>
          <a:p>
            <a:pPr marL="45720" indent="0">
              <a:spcBef>
                <a:spcPts val="0"/>
              </a:spcBef>
              <a:buNone/>
            </a:pPr>
            <a:r>
              <a:rPr lang="en-US" sz="1600" dirty="0"/>
              <a:t>}</a:t>
            </a:r>
          </a:p>
          <a:p>
            <a:pPr marL="45720" indent="0">
              <a:spcBef>
                <a:spcPts val="0"/>
              </a:spcBef>
              <a:buNone/>
            </a:pPr>
            <a:endParaRPr lang="en-US" sz="1600" dirty="0"/>
          </a:p>
          <a:p>
            <a:pPr>
              <a:spcBef>
                <a:spcPts val="0"/>
              </a:spcBef>
            </a:pPr>
            <a:r>
              <a:rPr lang="en-US" dirty="0"/>
              <a:t>If returning a data type out of the method, it must be the same type as the one defined in the signature (in this case </a:t>
            </a:r>
            <a:r>
              <a:rPr lang="en-US" dirty="0" err="1"/>
              <a:t>int</a:t>
            </a:r>
            <a:r>
              <a:rPr lang="en-US" dirty="0"/>
              <a:t>)</a:t>
            </a:r>
          </a:p>
          <a:p>
            <a:pPr>
              <a:spcBef>
                <a:spcPts val="0"/>
              </a:spcBef>
            </a:pPr>
            <a:endParaRPr lang="en-US" sz="1600" dirty="0"/>
          </a:p>
        </p:txBody>
      </p:sp>
    </p:spTree>
    <p:extLst>
      <p:ext uri="{BB962C8B-B14F-4D97-AF65-F5344CB8AC3E}">
        <p14:creationId xmlns:p14="http://schemas.microsoft.com/office/powerpoint/2010/main" val="13739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Programming</a:t>
            </a:r>
          </a:p>
        </p:txBody>
      </p:sp>
      <p:sp>
        <p:nvSpPr>
          <p:cNvPr id="3" name="Content Placeholder 2"/>
          <p:cNvSpPr>
            <a:spLocks noGrp="1"/>
          </p:cNvSpPr>
          <p:nvPr>
            <p:ph idx="1"/>
          </p:nvPr>
        </p:nvSpPr>
        <p:spPr/>
        <p:txBody>
          <a:bodyPr/>
          <a:lstStyle/>
          <a:p>
            <a:r>
              <a:rPr lang="en-US" dirty="0"/>
              <a:t>You can add code to code behind files or class file in the </a:t>
            </a:r>
            <a:r>
              <a:rPr lang="en-US" dirty="0" err="1"/>
              <a:t>App_Code</a:t>
            </a:r>
            <a:r>
              <a:rPr lang="en-US" dirty="0"/>
              <a:t> folder.</a:t>
            </a:r>
          </a:p>
          <a:p>
            <a:r>
              <a:rPr lang="en-US" dirty="0"/>
              <a:t>When the code is compiled it becomes an intermediate language that the .NET framework can consume (MSIL).</a:t>
            </a:r>
          </a:p>
          <a:p>
            <a:r>
              <a:rPr lang="en-US" dirty="0"/>
              <a:t>The website is compile into one or more assemblies (.DLL files).</a:t>
            </a:r>
          </a:p>
          <a:p>
            <a:r>
              <a:rPr lang="en-US" dirty="0"/>
              <a:t>Compilation process occurs during the first  time the site is accessed or when it changes.</a:t>
            </a:r>
          </a:p>
          <a:p>
            <a:r>
              <a:rPr lang="en-US" dirty="0"/>
              <a:t>This whole process occurs automatically, so no user intervention is needed.</a:t>
            </a:r>
          </a:p>
        </p:txBody>
      </p:sp>
    </p:spTree>
    <p:extLst>
      <p:ext uri="{BB962C8B-B14F-4D97-AF65-F5344CB8AC3E}">
        <p14:creationId xmlns:p14="http://schemas.microsoft.com/office/powerpoint/2010/main" val="234548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Constructors</a:t>
            </a:r>
          </a:p>
        </p:txBody>
      </p:sp>
      <p:sp>
        <p:nvSpPr>
          <p:cNvPr id="3" name="Content Placeholder 2"/>
          <p:cNvSpPr>
            <a:spLocks noGrp="1"/>
          </p:cNvSpPr>
          <p:nvPr>
            <p:ph idx="1"/>
          </p:nvPr>
        </p:nvSpPr>
        <p:spPr/>
        <p:txBody>
          <a:bodyPr>
            <a:normAutofit fontScale="92500" lnSpcReduction="10000"/>
          </a:bodyPr>
          <a:lstStyle/>
          <a:p>
            <a:r>
              <a:rPr lang="en-US" dirty="0"/>
              <a:t>Constructors: Constructors are special blocks of code that help you instantiate an object. The are executed when someone instantiates a class with the new keyword. You can add any code that helps you setup the object.</a:t>
            </a:r>
          </a:p>
          <a:p>
            <a:endParaRPr lang="en-US" dirty="0"/>
          </a:p>
          <a:p>
            <a:pPr marL="365760" lvl="1" indent="0">
              <a:lnSpc>
                <a:spcPct val="110000"/>
              </a:lnSpc>
              <a:spcBef>
                <a:spcPts val="0"/>
              </a:spcBef>
              <a:buNone/>
            </a:pPr>
            <a:r>
              <a:rPr lang="en-US" sz="1500" dirty="0"/>
              <a:t>public class Person</a:t>
            </a:r>
          </a:p>
          <a:p>
            <a:pPr marL="365760" lvl="1" indent="0">
              <a:lnSpc>
                <a:spcPct val="110000"/>
              </a:lnSpc>
              <a:spcBef>
                <a:spcPts val="0"/>
              </a:spcBef>
              <a:buNone/>
            </a:pPr>
            <a:r>
              <a:rPr lang="en-US" sz="1500" dirty="0"/>
              <a:t>{</a:t>
            </a:r>
          </a:p>
          <a:p>
            <a:pPr marL="548640" lvl="2" indent="0">
              <a:lnSpc>
                <a:spcPct val="110000"/>
              </a:lnSpc>
              <a:spcBef>
                <a:spcPts val="0"/>
              </a:spcBef>
              <a:buNone/>
            </a:pPr>
            <a:r>
              <a:rPr lang="en-US" sz="1500" dirty="0"/>
              <a:t>public Person() //This is the constructor. Notice there is nothing return</a:t>
            </a:r>
          </a:p>
          <a:p>
            <a:pPr marL="548640" lvl="2" indent="0">
              <a:lnSpc>
                <a:spcPct val="110000"/>
              </a:lnSpc>
              <a:spcBef>
                <a:spcPts val="0"/>
              </a:spcBef>
              <a:buNone/>
            </a:pPr>
            <a:r>
              <a:rPr lang="en-US" sz="1500" dirty="0"/>
              <a:t>{</a:t>
            </a:r>
          </a:p>
          <a:p>
            <a:pPr marL="548640" lvl="2" indent="0">
              <a:lnSpc>
                <a:spcPct val="110000"/>
              </a:lnSpc>
              <a:spcBef>
                <a:spcPts val="0"/>
              </a:spcBef>
              <a:buNone/>
            </a:pPr>
            <a:r>
              <a:rPr lang="en-US" sz="1500" dirty="0"/>
              <a:t>	//your logic could go here or be empty</a:t>
            </a:r>
          </a:p>
          <a:p>
            <a:pPr marL="548640" lvl="2" indent="0">
              <a:lnSpc>
                <a:spcPct val="110000"/>
              </a:lnSpc>
              <a:spcBef>
                <a:spcPts val="0"/>
              </a:spcBef>
              <a:buNone/>
            </a:pPr>
            <a:r>
              <a:rPr lang="en-US" sz="1500" dirty="0"/>
              <a:t>}</a:t>
            </a:r>
          </a:p>
          <a:p>
            <a:pPr marL="365760" lvl="1" indent="0">
              <a:lnSpc>
                <a:spcPct val="110000"/>
              </a:lnSpc>
              <a:spcBef>
                <a:spcPts val="0"/>
              </a:spcBef>
              <a:buNone/>
            </a:pPr>
            <a:r>
              <a:rPr lang="en-US" sz="1500" dirty="0"/>
              <a:t>}</a:t>
            </a:r>
          </a:p>
          <a:p>
            <a:pPr marL="365760" lvl="1" indent="0">
              <a:lnSpc>
                <a:spcPct val="110000"/>
              </a:lnSpc>
              <a:spcBef>
                <a:spcPts val="0"/>
              </a:spcBef>
              <a:buNone/>
            </a:pPr>
            <a:endParaRPr lang="en-US" sz="1500" dirty="0"/>
          </a:p>
          <a:p>
            <a:pPr marL="365760" lvl="1" indent="0">
              <a:lnSpc>
                <a:spcPct val="110000"/>
              </a:lnSpc>
              <a:spcBef>
                <a:spcPts val="0"/>
              </a:spcBef>
              <a:buNone/>
            </a:pPr>
            <a:r>
              <a:rPr lang="en-US" sz="1500" dirty="0"/>
              <a:t>//instantiate the Person class </a:t>
            </a:r>
          </a:p>
          <a:p>
            <a:pPr marL="365760" lvl="1" indent="0">
              <a:lnSpc>
                <a:spcPct val="110000"/>
              </a:lnSpc>
              <a:spcBef>
                <a:spcPts val="0"/>
              </a:spcBef>
              <a:buNone/>
            </a:pPr>
            <a:r>
              <a:rPr lang="en-US" sz="1500" dirty="0"/>
              <a:t>Person </a:t>
            </a:r>
            <a:r>
              <a:rPr lang="en-US" sz="1500" dirty="0" err="1"/>
              <a:t>myVIP</a:t>
            </a:r>
            <a:r>
              <a:rPr lang="en-US" sz="1500" dirty="0"/>
              <a:t> = new Person(); //Calls the constructor defined above.</a:t>
            </a:r>
          </a:p>
          <a:p>
            <a:r>
              <a:rPr lang="en-US" dirty="0"/>
              <a:t>You can create multiple constructors as long as they have a different signature (the parameters are different).</a:t>
            </a:r>
          </a:p>
          <a:p>
            <a:endParaRPr lang="en-US" dirty="0"/>
          </a:p>
        </p:txBody>
      </p:sp>
    </p:spTree>
    <p:extLst>
      <p:ext uri="{BB962C8B-B14F-4D97-AF65-F5344CB8AC3E}">
        <p14:creationId xmlns:p14="http://schemas.microsoft.com/office/powerpoint/2010/main" val="9999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a:t>
            </a:r>
          </a:p>
        </p:txBody>
      </p:sp>
      <p:sp>
        <p:nvSpPr>
          <p:cNvPr id="3" name="Content Placeholder 2"/>
          <p:cNvSpPr>
            <a:spLocks noGrp="1"/>
          </p:cNvSpPr>
          <p:nvPr>
            <p:ph idx="1"/>
          </p:nvPr>
        </p:nvSpPr>
        <p:spPr/>
        <p:txBody>
          <a:bodyPr/>
          <a:lstStyle/>
          <a:p>
            <a:r>
              <a:rPr lang="en-US" dirty="0"/>
              <a:t>Inheritance means that the objects we create in C# can inherit the variables and methods from a parent class, so no duplication of code needs to take place.</a:t>
            </a:r>
          </a:p>
          <a:p>
            <a:r>
              <a:rPr lang="en-US" dirty="0"/>
              <a:t>In .NET everything inherits from an Object.</a:t>
            </a:r>
          </a:p>
          <a:p>
            <a:pPr>
              <a:spcBef>
                <a:spcPts val="0"/>
              </a:spcBef>
            </a:pPr>
            <a:r>
              <a:rPr lang="en-US" dirty="0"/>
              <a:t>If we already had a Person class created, we</a:t>
            </a:r>
          </a:p>
          <a:p>
            <a:pPr marL="45720" indent="0">
              <a:spcBef>
                <a:spcPts val="0"/>
              </a:spcBef>
              <a:buNone/>
            </a:pPr>
            <a:r>
              <a:rPr lang="en-US" dirty="0"/>
              <a:t>Can create a Student class which inherits all of</a:t>
            </a:r>
          </a:p>
          <a:p>
            <a:pPr marL="45720" indent="0">
              <a:spcBef>
                <a:spcPts val="0"/>
              </a:spcBef>
              <a:buNone/>
            </a:pPr>
            <a:r>
              <a:rPr lang="en-US" dirty="0"/>
              <a:t>The Person properties.</a:t>
            </a:r>
          </a:p>
          <a:p>
            <a:pPr marL="45720" indent="0">
              <a:spcBef>
                <a:spcPts val="0"/>
              </a:spcBef>
              <a:buNone/>
            </a:pPr>
            <a:endParaRPr lang="en-US" dirty="0"/>
          </a:p>
          <a:p>
            <a:pPr marL="45720" indent="0">
              <a:spcBef>
                <a:spcPts val="0"/>
              </a:spcBef>
              <a:buNone/>
            </a:pPr>
            <a:r>
              <a:rPr lang="en-US" sz="1400" dirty="0"/>
              <a:t>public class Student : Person</a:t>
            </a:r>
          </a:p>
          <a:p>
            <a:pPr marL="45720" indent="0">
              <a:spcBef>
                <a:spcPts val="0"/>
              </a:spcBef>
              <a:buNone/>
            </a:pPr>
            <a:r>
              <a:rPr lang="en-US" sz="1400" dirty="0"/>
              <a:t>{</a:t>
            </a:r>
          </a:p>
          <a:p>
            <a:pPr marL="45720" indent="0">
              <a:spcBef>
                <a:spcPts val="0"/>
              </a:spcBef>
              <a:buNone/>
            </a:pPr>
            <a:r>
              <a:rPr lang="en-US" sz="1400" dirty="0"/>
              <a:t>  //Inherits the methods and variables from Person</a:t>
            </a:r>
          </a:p>
          <a:p>
            <a:pPr marL="45720" indent="0">
              <a:spcBef>
                <a:spcPts val="0"/>
              </a:spcBef>
              <a:buNone/>
            </a:pPr>
            <a:r>
              <a:rPr lang="en-US" sz="1400" dirty="0"/>
              <a:t>}</a:t>
            </a:r>
          </a:p>
        </p:txBody>
      </p:sp>
      <p:pic>
        <p:nvPicPr>
          <p:cNvPr id="4" name="Picture 3"/>
          <p:cNvPicPr>
            <a:picLocks noChangeAspect="1"/>
          </p:cNvPicPr>
          <p:nvPr/>
        </p:nvPicPr>
        <p:blipFill>
          <a:blip r:embed="rId2"/>
          <a:stretch>
            <a:fillRect/>
          </a:stretch>
        </p:blipFill>
        <p:spPr>
          <a:xfrm>
            <a:off x="6704012" y="2553452"/>
            <a:ext cx="1859448" cy="4304548"/>
          </a:xfrm>
          <a:prstGeom prst="rect">
            <a:avLst/>
          </a:prstGeom>
        </p:spPr>
      </p:pic>
    </p:spTree>
    <p:extLst>
      <p:ext uri="{BB962C8B-B14F-4D97-AF65-F5344CB8AC3E}">
        <p14:creationId xmlns:p14="http://schemas.microsoft.com/office/powerpoint/2010/main" val="5407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 and Overriding Methods</a:t>
            </a:r>
          </a:p>
        </p:txBody>
      </p:sp>
      <p:sp>
        <p:nvSpPr>
          <p:cNvPr id="3" name="Content Placeholder 2"/>
          <p:cNvSpPr>
            <a:spLocks noGrp="1"/>
          </p:cNvSpPr>
          <p:nvPr>
            <p:ph idx="1"/>
          </p:nvPr>
        </p:nvSpPr>
        <p:spPr/>
        <p:txBody>
          <a:bodyPr>
            <a:normAutofit lnSpcReduction="10000"/>
          </a:bodyPr>
          <a:lstStyle/>
          <a:p>
            <a:r>
              <a:rPr lang="en-US" dirty="0"/>
              <a:t>Suppose you inherit a method from the parent class, but you want to change the way the method works. You can do that in the child class by overriding the method.</a:t>
            </a:r>
          </a:p>
          <a:p>
            <a:r>
              <a:rPr lang="en-US" dirty="0"/>
              <a:t>The parent method must allow it, the method must be declared as “virtual”.</a:t>
            </a:r>
          </a:p>
          <a:p>
            <a:pPr marL="45720" indent="0">
              <a:spcBef>
                <a:spcPts val="0"/>
              </a:spcBef>
              <a:buNone/>
            </a:pPr>
            <a:endParaRPr lang="en-US" sz="1400" dirty="0"/>
          </a:p>
          <a:p>
            <a:pPr marL="45720" indent="0">
              <a:spcBef>
                <a:spcPts val="0"/>
              </a:spcBef>
              <a:buNone/>
            </a:pPr>
            <a:r>
              <a:rPr lang="en-US" sz="1400" dirty="0"/>
              <a:t>//Parent class’s original method definition</a:t>
            </a:r>
          </a:p>
          <a:p>
            <a:pPr marL="45720" indent="0">
              <a:spcBef>
                <a:spcPts val="0"/>
              </a:spcBef>
              <a:buNone/>
            </a:pPr>
            <a:r>
              <a:rPr lang="en-US" sz="1400" dirty="0"/>
              <a:t>public virtual string </a:t>
            </a:r>
            <a:r>
              <a:rPr lang="en-US" sz="1400" dirty="0" err="1"/>
              <a:t>ToString</a:t>
            </a:r>
            <a:r>
              <a:rPr lang="en-US" sz="1400" dirty="0"/>
              <a:t>()</a:t>
            </a:r>
          </a:p>
          <a:p>
            <a:pPr marL="45720" indent="0">
              <a:spcBef>
                <a:spcPts val="0"/>
              </a:spcBef>
              <a:buNone/>
            </a:pPr>
            <a:r>
              <a:rPr lang="en-US" sz="1400" dirty="0"/>
              <a:t>{</a:t>
            </a:r>
          </a:p>
          <a:p>
            <a:pPr marL="45720" indent="0">
              <a:spcBef>
                <a:spcPts val="0"/>
              </a:spcBef>
              <a:buNone/>
            </a:pPr>
            <a:r>
              <a:rPr lang="en-US" sz="1400" dirty="0"/>
              <a:t>  return </a:t>
            </a:r>
            <a:r>
              <a:rPr lang="en-US" sz="1400" dirty="0" err="1"/>
              <a:t>theObject.String</a:t>
            </a:r>
            <a:r>
              <a:rPr lang="en-US" sz="1400" dirty="0"/>
              <a:t>();</a:t>
            </a:r>
          </a:p>
          <a:p>
            <a:pPr marL="45720" indent="0">
              <a:spcBef>
                <a:spcPts val="0"/>
              </a:spcBef>
              <a:buNone/>
            </a:pPr>
            <a:r>
              <a:rPr lang="en-US" sz="1400" dirty="0"/>
              <a:t>}</a:t>
            </a:r>
          </a:p>
          <a:p>
            <a:r>
              <a:rPr lang="en-US" dirty="0"/>
              <a:t>The child class must recreate the function with the same parameters and specify “override” in its signature.</a:t>
            </a:r>
          </a:p>
          <a:p>
            <a:pPr marL="45720" indent="0">
              <a:buNone/>
            </a:pPr>
            <a:r>
              <a:rPr lang="en-US" sz="1400" dirty="0"/>
              <a:t>//Child class doing the overriding</a:t>
            </a:r>
          </a:p>
          <a:p>
            <a:pPr marL="45720" indent="0">
              <a:spcBef>
                <a:spcPts val="0"/>
              </a:spcBef>
              <a:buNone/>
            </a:pPr>
            <a:r>
              <a:rPr lang="en-US" sz="1400" dirty="0"/>
              <a:t>public override string </a:t>
            </a:r>
            <a:r>
              <a:rPr lang="en-US" sz="1400" dirty="0" err="1"/>
              <a:t>ToString</a:t>
            </a:r>
            <a:r>
              <a:rPr lang="en-US" sz="1400" dirty="0"/>
              <a:t>()</a:t>
            </a:r>
          </a:p>
          <a:p>
            <a:pPr marL="45720" indent="0">
              <a:spcBef>
                <a:spcPts val="0"/>
              </a:spcBef>
              <a:buNone/>
            </a:pPr>
            <a:r>
              <a:rPr lang="en-US" sz="1400" dirty="0"/>
              <a:t>{</a:t>
            </a:r>
          </a:p>
          <a:p>
            <a:pPr marL="45720" indent="0">
              <a:spcBef>
                <a:spcPts val="0"/>
              </a:spcBef>
              <a:buNone/>
            </a:pPr>
            <a:r>
              <a:rPr lang="en-US" sz="1400" dirty="0"/>
              <a:t>  return </a:t>
            </a:r>
            <a:r>
              <a:rPr lang="en-US" sz="1400" dirty="0" err="1"/>
              <a:t>FullName</a:t>
            </a:r>
            <a:r>
              <a:rPr lang="en-US" sz="1400" dirty="0"/>
              <a:t> + ", born at " + _</a:t>
            </a:r>
            <a:r>
              <a:rPr lang="en-US" sz="1400" dirty="0" err="1"/>
              <a:t>dateOfBirth.ToShortDateString</a:t>
            </a:r>
            <a:r>
              <a:rPr lang="en-US" sz="1400" dirty="0"/>
              <a:t>();</a:t>
            </a:r>
          </a:p>
          <a:p>
            <a:pPr marL="45720" indent="0">
              <a:spcBef>
                <a:spcPts val="0"/>
              </a:spcBef>
              <a:buNone/>
            </a:pPr>
            <a:r>
              <a:rPr lang="en-US" sz="1400" dirty="0"/>
              <a:t>}</a:t>
            </a:r>
          </a:p>
          <a:p>
            <a:endParaRPr lang="en-US" dirty="0"/>
          </a:p>
        </p:txBody>
      </p:sp>
    </p:spTree>
    <p:extLst>
      <p:ext uri="{BB962C8B-B14F-4D97-AF65-F5344CB8AC3E}">
        <p14:creationId xmlns:p14="http://schemas.microsoft.com/office/powerpoint/2010/main" val="27749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 and .NET</a:t>
            </a:r>
          </a:p>
        </p:txBody>
      </p:sp>
      <p:sp>
        <p:nvSpPr>
          <p:cNvPr id="3" name="Content Placeholder 2"/>
          <p:cNvSpPr>
            <a:spLocks noGrp="1"/>
          </p:cNvSpPr>
          <p:nvPr>
            <p:ph idx="1"/>
          </p:nvPr>
        </p:nvSpPr>
        <p:spPr/>
        <p:txBody>
          <a:bodyPr/>
          <a:lstStyle/>
          <a:p>
            <a:r>
              <a:rPr lang="en-US" dirty="0"/>
              <a:t>All the pages inherit from </a:t>
            </a:r>
            <a:r>
              <a:rPr lang="en-US" dirty="0" err="1"/>
              <a:t>System.Web.UI.Page</a:t>
            </a:r>
            <a:endParaRPr lang="en-US" dirty="0"/>
          </a:p>
          <a:p>
            <a:pPr marL="45720" indent="0">
              <a:spcBef>
                <a:spcPts val="0"/>
              </a:spcBef>
              <a:buNone/>
            </a:pPr>
            <a:r>
              <a:rPr lang="en-US" dirty="0"/>
              <a:t>Some classes cannot be instantiated, they exists to serve</a:t>
            </a:r>
          </a:p>
          <a:p>
            <a:pPr marL="45720" indent="0">
              <a:spcBef>
                <a:spcPts val="0"/>
              </a:spcBef>
              <a:buNone/>
            </a:pPr>
            <a:r>
              <a:rPr lang="en-US" dirty="0"/>
              <a:t>solely as a common base class, these are know an </a:t>
            </a:r>
          </a:p>
          <a:p>
            <a:pPr marL="45720" indent="0">
              <a:spcBef>
                <a:spcPts val="0"/>
              </a:spcBef>
              <a:buNone/>
            </a:pPr>
            <a:r>
              <a:rPr lang="en-US" dirty="0"/>
              <a:t>“Abstract” class.</a:t>
            </a:r>
          </a:p>
        </p:txBody>
      </p:sp>
      <p:pic>
        <p:nvPicPr>
          <p:cNvPr id="4" name="Picture 3"/>
          <p:cNvPicPr>
            <a:picLocks noChangeAspect="1"/>
          </p:cNvPicPr>
          <p:nvPr/>
        </p:nvPicPr>
        <p:blipFill>
          <a:blip r:embed="rId2"/>
          <a:stretch>
            <a:fillRect/>
          </a:stretch>
        </p:blipFill>
        <p:spPr>
          <a:xfrm>
            <a:off x="8304212" y="838200"/>
            <a:ext cx="1699407" cy="4900085"/>
          </a:xfrm>
          <a:prstGeom prst="rect">
            <a:avLst/>
          </a:prstGeom>
        </p:spPr>
      </p:pic>
    </p:spTree>
    <p:extLst>
      <p:ext uri="{BB962C8B-B14F-4D97-AF65-F5344CB8AC3E}">
        <p14:creationId xmlns:p14="http://schemas.microsoft.com/office/powerpoint/2010/main" val="19997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Modifiers</a:t>
            </a:r>
          </a:p>
        </p:txBody>
      </p:sp>
      <p:sp>
        <p:nvSpPr>
          <p:cNvPr id="3" name="Content Placeholder 2"/>
          <p:cNvSpPr>
            <a:spLocks noGrp="1"/>
          </p:cNvSpPr>
          <p:nvPr>
            <p:ph idx="1"/>
          </p:nvPr>
        </p:nvSpPr>
        <p:spPr/>
        <p:txBody>
          <a:bodyPr/>
          <a:lstStyle/>
          <a:p>
            <a:r>
              <a:rPr lang="en-US" dirty="0"/>
              <a:t>Core concept to enforce encapsulation.</a:t>
            </a:r>
          </a:p>
          <a:p>
            <a:r>
              <a:rPr lang="en-US" dirty="0"/>
              <a:t>Access modifiers specify how other programming entities have access with the class/method/property. Internal is default if none is specified.</a:t>
            </a:r>
          </a:p>
          <a:p>
            <a:endParaRPr lang="en-US" dirty="0"/>
          </a:p>
        </p:txBody>
      </p:sp>
      <p:pic>
        <p:nvPicPr>
          <p:cNvPr id="4" name="Picture 3"/>
          <p:cNvPicPr>
            <a:picLocks noChangeAspect="1"/>
          </p:cNvPicPr>
          <p:nvPr/>
        </p:nvPicPr>
        <p:blipFill>
          <a:blip r:embed="rId2"/>
          <a:stretch>
            <a:fillRect/>
          </a:stretch>
        </p:blipFill>
        <p:spPr>
          <a:xfrm>
            <a:off x="2055812" y="3124200"/>
            <a:ext cx="6604375" cy="3589834"/>
          </a:xfrm>
          <a:prstGeom prst="rect">
            <a:avLst/>
          </a:prstGeom>
        </p:spPr>
      </p:pic>
    </p:spTree>
    <p:extLst>
      <p:ext uri="{BB962C8B-B14F-4D97-AF65-F5344CB8AC3E}">
        <p14:creationId xmlns:p14="http://schemas.microsoft.com/office/powerpoint/2010/main" val="306279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a:t>
            </a:r>
          </a:p>
        </p:txBody>
      </p:sp>
      <p:sp>
        <p:nvSpPr>
          <p:cNvPr id="3" name="Content Placeholder 2"/>
          <p:cNvSpPr>
            <a:spLocks noGrp="1"/>
          </p:cNvSpPr>
          <p:nvPr>
            <p:ph idx="1"/>
          </p:nvPr>
        </p:nvSpPr>
        <p:spPr/>
        <p:txBody>
          <a:bodyPr/>
          <a:lstStyle/>
          <a:p>
            <a:r>
              <a:rPr lang="en-US" dirty="0"/>
              <a:t>Certain controls, such as buttons can raise an event.</a:t>
            </a:r>
          </a:p>
          <a:p>
            <a:r>
              <a:rPr lang="en-US" dirty="0"/>
              <a:t>Event Handlers are special methods written to intercept these events and do something in response</a:t>
            </a:r>
          </a:p>
          <a:p>
            <a:r>
              <a:rPr lang="en-US" dirty="0"/>
              <a:t>You can look at a control’s properties and see what actions are available, clicking on the lightning bolt.</a:t>
            </a:r>
          </a:p>
          <a:p>
            <a:endParaRPr lang="en-US" dirty="0"/>
          </a:p>
          <a:p>
            <a:endParaRPr lang="en-US" dirty="0"/>
          </a:p>
        </p:txBody>
      </p:sp>
      <p:pic>
        <p:nvPicPr>
          <p:cNvPr id="4" name="Picture 3"/>
          <p:cNvPicPr>
            <a:picLocks noChangeAspect="1"/>
          </p:cNvPicPr>
          <p:nvPr/>
        </p:nvPicPr>
        <p:blipFill>
          <a:blip r:embed="rId2"/>
          <a:stretch>
            <a:fillRect/>
          </a:stretch>
        </p:blipFill>
        <p:spPr>
          <a:xfrm>
            <a:off x="4799012" y="3505200"/>
            <a:ext cx="3383573" cy="2377646"/>
          </a:xfrm>
          <a:prstGeom prst="rect">
            <a:avLst/>
          </a:prstGeom>
        </p:spPr>
      </p:pic>
    </p:spTree>
    <p:extLst>
      <p:ext uri="{BB962C8B-B14F-4D97-AF65-F5344CB8AC3E}">
        <p14:creationId xmlns:p14="http://schemas.microsoft.com/office/powerpoint/2010/main" val="19264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a:t>
            </a:r>
          </a:p>
        </p:txBody>
      </p:sp>
      <p:sp>
        <p:nvSpPr>
          <p:cNvPr id="3" name="Content Placeholder 2"/>
          <p:cNvSpPr>
            <a:spLocks noGrp="1"/>
          </p:cNvSpPr>
          <p:nvPr>
            <p:ph idx="1"/>
          </p:nvPr>
        </p:nvSpPr>
        <p:spPr/>
        <p:txBody>
          <a:bodyPr/>
          <a:lstStyle/>
          <a:p>
            <a:r>
              <a:rPr lang="en-US" dirty="0"/>
              <a:t>We can double click on a button control in design mode for example, and it will auto generate the event handler.</a:t>
            </a:r>
          </a:p>
          <a:p>
            <a:r>
              <a:rPr lang="en-US" dirty="0"/>
              <a:t>Parameters used are an Object called sender and </a:t>
            </a:r>
            <a:r>
              <a:rPr lang="en-US" dirty="0" err="1"/>
              <a:t>EventArgs</a:t>
            </a:r>
            <a:r>
              <a:rPr lang="en-US" dirty="0"/>
              <a:t> e. Sender contains a reference to the object that triggered the event and </a:t>
            </a:r>
            <a:r>
              <a:rPr lang="en-US" dirty="0" err="1"/>
              <a:t>EventArgs</a:t>
            </a:r>
            <a:r>
              <a:rPr lang="en-US" dirty="0"/>
              <a:t> supplies additional arguments to the event if needed.</a:t>
            </a:r>
          </a:p>
          <a:p>
            <a:r>
              <a:rPr lang="en-US" dirty="0"/>
              <a:t>Markup:</a:t>
            </a:r>
          </a:p>
          <a:p>
            <a:pPr marL="548640" lvl="2" indent="0">
              <a:spcBef>
                <a:spcPts val="0"/>
              </a:spcBef>
              <a:buNone/>
            </a:pPr>
            <a:r>
              <a:rPr lang="en-US" sz="1400" dirty="0"/>
              <a:t>&lt;</a:t>
            </a:r>
            <a:r>
              <a:rPr lang="en-US" sz="1400" dirty="0" err="1"/>
              <a:t>asp:Button</a:t>
            </a:r>
            <a:r>
              <a:rPr lang="en-US" sz="1400" dirty="0"/>
              <a:t> ID="Button1" </a:t>
            </a:r>
            <a:r>
              <a:rPr lang="en-US" sz="1400" dirty="0" err="1"/>
              <a:t>runat</a:t>
            </a:r>
            <a:r>
              <a:rPr lang="en-US" sz="1400" dirty="0"/>
              <a:t>="server" Text="Button" </a:t>
            </a:r>
            <a:r>
              <a:rPr lang="en-US" sz="1400" b="1" dirty="0" err="1"/>
              <a:t>OnClick</a:t>
            </a:r>
            <a:r>
              <a:rPr lang="en-US" sz="1400" b="1" dirty="0"/>
              <a:t>=</a:t>
            </a:r>
            <a:r>
              <a:rPr lang="en-US" sz="1400" dirty="0"/>
              <a:t>"</a:t>
            </a:r>
            <a:r>
              <a:rPr lang="en-US" sz="1400" b="1" dirty="0"/>
              <a:t>Button1_Click</a:t>
            </a:r>
            <a:r>
              <a:rPr lang="en-US" sz="1400" dirty="0"/>
              <a:t>" /&gt;</a:t>
            </a:r>
          </a:p>
          <a:p>
            <a:pPr marL="45720" indent="0">
              <a:spcBef>
                <a:spcPts val="0"/>
              </a:spcBef>
              <a:buNone/>
            </a:pPr>
            <a:endParaRPr lang="en-US" sz="1200" dirty="0"/>
          </a:p>
          <a:p>
            <a:pPr>
              <a:spcBef>
                <a:spcPts val="0"/>
              </a:spcBef>
            </a:pPr>
            <a:r>
              <a:rPr lang="en-US" sz="1800" dirty="0"/>
              <a:t>Code Behind</a:t>
            </a:r>
          </a:p>
          <a:p>
            <a:pPr marL="548640" lvl="2" indent="0">
              <a:spcBef>
                <a:spcPts val="0"/>
              </a:spcBef>
              <a:buNone/>
            </a:pPr>
            <a:r>
              <a:rPr lang="en-US" sz="1200" dirty="0"/>
              <a:t>protected void Button1_Click(object sender, </a:t>
            </a:r>
            <a:r>
              <a:rPr lang="en-US" sz="1200" dirty="0" err="1"/>
              <a:t>EventArgs</a:t>
            </a:r>
            <a:r>
              <a:rPr lang="en-US" sz="1200" dirty="0"/>
              <a:t> e)</a:t>
            </a:r>
          </a:p>
          <a:p>
            <a:pPr marL="548640" lvl="2" indent="0">
              <a:spcBef>
                <a:spcPts val="0"/>
              </a:spcBef>
              <a:buNone/>
            </a:pPr>
            <a:r>
              <a:rPr lang="en-US" sz="1200" dirty="0"/>
              <a:t>{</a:t>
            </a:r>
          </a:p>
          <a:p>
            <a:pPr marL="548640" lvl="2" indent="0">
              <a:spcBef>
                <a:spcPts val="0"/>
              </a:spcBef>
              <a:buNone/>
            </a:pPr>
            <a:r>
              <a:rPr lang="en-US" sz="1200" dirty="0"/>
              <a:t>	//Do Something to handle controls.</a:t>
            </a:r>
          </a:p>
          <a:p>
            <a:pPr marL="548640" lvl="2" indent="0">
              <a:spcBef>
                <a:spcPts val="0"/>
              </a:spcBef>
              <a:buNone/>
            </a:pPr>
            <a:r>
              <a:rPr lang="en-US" sz="1200" dirty="0"/>
              <a:t>	</a:t>
            </a:r>
            <a:r>
              <a:rPr lang="en-US" sz="1200" dirty="0" err="1"/>
              <a:t>TextBox</a:t>
            </a:r>
            <a:r>
              <a:rPr lang="en-US" sz="1200" dirty="0"/>
              <a:t> myTextBox1 = (</a:t>
            </a:r>
            <a:r>
              <a:rPr lang="en-US" sz="1200" dirty="0" err="1"/>
              <a:t>TextBox</a:t>
            </a:r>
            <a:r>
              <a:rPr lang="en-US" sz="1200" dirty="0"/>
              <a:t>) form1.FindControl(“myTextBox1");</a:t>
            </a:r>
          </a:p>
          <a:p>
            <a:pPr marL="548640" lvl="2" indent="0">
              <a:spcBef>
                <a:spcPts val="0"/>
              </a:spcBef>
              <a:buNone/>
            </a:pPr>
            <a:r>
              <a:rPr lang="en-US" sz="1200" dirty="0"/>
              <a:t>}</a:t>
            </a:r>
          </a:p>
          <a:p>
            <a:endParaRPr lang="en-US" dirty="0"/>
          </a:p>
        </p:txBody>
      </p:sp>
    </p:spTree>
    <p:extLst>
      <p:ext uri="{BB962C8B-B14F-4D97-AF65-F5344CB8AC3E}">
        <p14:creationId xmlns:p14="http://schemas.microsoft.com/office/powerpoint/2010/main" val="3816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3" name="Content Placeholder 2"/>
          <p:cNvSpPr>
            <a:spLocks noGrp="1"/>
          </p:cNvSpPr>
          <p:nvPr>
            <p:ph idx="1"/>
          </p:nvPr>
        </p:nvSpPr>
        <p:spPr/>
        <p:txBody>
          <a:bodyPr/>
          <a:lstStyle/>
          <a:p>
            <a:r>
              <a:rPr lang="en-US" dirty="0"/>
              <a:t>Pg. 159</a:t>
            </a:r>
          </a:p>
          <a:p>
            <a:r>
              <a:rPr lang="en-US" dirty="0"/>
              <a:t>Pg. 170</a:t>
            </a:r>
          </a:p>
        </p:txBody>
      </p:sp>
    </p:spTree>
    <p:extLst>
      <p:ext uri="{BB962C8B-B14F-4D97-AF65-F5344CB8AC3E}">
        <p14:creationId xmlns:p14="http://schemas.microsoft.com/office/powerpoint/2010/main" val="17766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Learned the basics of C# in context with ASP.NET Web pages</a:t>
            </a:r>
          </a:p>
          <a:p>
            <a:r>
              <a:rPr lang="en-US" dirty="0"/>
              <a:t>Understood different ways to make decisions in your code</a:t>
            </a:r>
          </a:p>
          <a:p>
            <a:r>
              <a:rPr lang="en-US" dirty="0"/>
              <a:t>Learned to write well-organized and documented code</a:t>
            </a:r>
          </a:p>
          <a:p>
            <a:r>
              <a:rPr lang="en-US" dirty="0"/>
              <a:t>Discovered what object orientation is and how you can leverage it in your applications</a:t>
            </a:r>
          </a:p>
          <a:p>
            <a:r>
              <a:rPr lang="en-US" dirty="0"/>
              <a:t>Learned how to create statements and work with different data types</a:t>
            </a:r>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 and Variables</a:t>
            </a:r>
          </a:p>
        </p:txBody>
      </p:sp>
      <p:sp>
        <p:nvSpPr>
          <p:cNvPr id="3" name="Content Placeholder 2"/>
          <p:cNvSpPr>
            <a:spLocks noGrp="1"/>
          </p:cNvSpPr>
          <p:nvPr>
            <p:ph idx="1"/>
          </p:nvPr>
        </p:nvSpPr>
        <p:spPr/>
        <p:txBody>
          <a:bodyPr/>
          <a:lstStyle/>
          <a:p>
            <a:r>
              <a:rPr lang="en-US" dirty="0"/>
              <a:t>Every Data that we operation within our programming belongs to a data type. </a:t>
            </a:r>
          </a:p>
          <a:p>
            <a:pPr lvl="1"/>
            <a:r>
              <a:rPr lang="en-US" dirty="0"/>
              <a:t>Numbers : Int16, Int32, Double,</a:t>
            </a:r>
          </a:p>
          <a:p>
            <a:pPr lvl="1"/>
            <a:r>
              <a:rPr lang="en-US" dirty="0"/>
              <a:t>Strings: Char, String</a:t>
            </a:r>
          </a:p>
          <a:p>
            <a:pPr lvl="1"/>
            <a:r>
              <a:rPr lang="en-US" dirty="0"/>
              <a:t>Dates: </a:t>
            </a:r>
            <a:r>
              <a:rPr lang="en-US" dirty="0" err="1"/>
              <a:t>DateTime</a:t>
            </a:r>
            <a:endParaRPr lang="en-US" dirty="0"/>
          </a:p>
          <a:p>
            <a:r>
              <a:rPr lang="en-US" dirty="0"/>
              <a:t>To work with Data inside the scope of a program, you can create a variable to store the data.</a:t>
            </a:r>
          </a:p>
          <a:p>
            <a:r>
              <a:rPr lang="en-US" dirty="0"/>
              <a:t>A variable must start with a letter or an underscore and can contain letters, numbers and underscores.</a:t>
            </a:r>
          </a:p>
        </p:txBody>
      </p:sp>
    </p:spTree>
    <p:extLst>
      <p:ext uri="{BB962C8B-B14F-4D97-AF65-F5344CB8AC3E}">
        <p14:creationId xmlns:p14="http://schemas.microsoft.com/office/powerpoint/2010/main" val="26203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a:xfrm>
            <a:off x="1065212" y="1828800"/>
            <a:ext cx="8686801" cy="4572000"/>
          </a:xfrm>
        </p:spPr>
        <p:txBody>
          <a:bodyPr>
            <a:normAutofit/>
          </a:bodyPr>
          <a:lstStyle/>
          <a:p>
            <a:r>
              <a:rPr lang="en-US" dirty="0"/>
              <a:t>First you declare your variable….</a:t>
            </a:r>
          </a:p>
          <a:p>
            <a:endParaRPr lang="en-US" dirty="0"/>
          </a:p>
          <a:p>
            <a:pPr>
              <a:spcBef>
                <a:spcPts val="0"/>
              </a:spcBef>
            </a:pPr>
            <a:r>
              <a:rPr lang="en-US" sz="1600" dirty="0"/>
              <a:t>// Declare a variable of type </a:t>
            </a:r>
            <a:r>
              <a:rPr lang="en-US" sz="1600" dirty="0" err="1"/>
              <a:t>int</a:t>
            </a:r>
            <a:r>
              <a:rPr lang="en-US" sz="1600" dirty="0"/>
              <a:t> to hold medium sized whole numbers.</a:t>
            </a:r>
          </a:p>
          <a:p>
            <a:pPr marL="45720" indent="0">
              <a:spcBef>
                <a:spcPts val="0"/>
              </a:spcBef>
              <a:buNone/>
            </a:pPr>
            <a:r>
              <a:rPr lang="en-US" sz="1600" dirty="0" err="1"/>
              <a:t>int</a:t>
            </a:r>
            <a:r>
              <a:rPr lang="en-US" sz="1600" dirty="0"/>
              <a:t> </a:t>
            </a:r>
            <a:r>
              <a:rPr lang="en-US" sz="1600" dirty="0" err="1"/>
              <a:t>distanceInMiles</a:t>
            </a:r>
            <a:r>
              <a:rPr lang="en-US" sz="1600" dirty="0"/>
              <a:t>;</a:t>
            </a:r>
          </a:p>
          <a:p>
            <a:pPr marL="45720" indent="0">
              <a:spcBef>
                <a:spcPts val="0"/>
              </a:spcBef>
              <a:buNone/>
            </a:pPr>
            <a:endParaRPr lang="en-US" sz="1600" dirty="0"/>
          </a:p>
          <a:p>
            <a:pPr marL="45720" indent="0">
              <a:spcBef>
                <a:spcPts val="0"/>
              </a:spcBef>
              <a:buNone/>
            </a:pPr>
            <a:r>
              <a:rPr lang="en-US" sz="1600" dirty="0"/>
              <a:t>// Declare a variable to hold some text like a first name.</a:t>
            </a:r>
          </a:p>
          <a:p>
            <a:pPr marL="45720" indent="0">
              <a:spcBef>
                <a:spcPts val="0"/>
              </a:spcBef>
              <a:buNone/>
            </a:pPr>
            <a:r>
              <a:rPr lang="en-US" sz="1600" dirty="0"/>
              <a:t>string </a:t>
            </a:r>
            <a:r>
              <a:rPr lang="en-US" sz="1600" dirty="0" err="1"/>
              <a:t>firstName</a:t>
            </a:r>
            <a:r>
              <a:rPr lang="en-US" sz="1600" dirty="0"/>
              <a:t>;</a:t>
            </a:r>
          </a:p>
          <a:p>
            <a:pPr>
              <a:spcBef>
                <a:spcPts val="0"/>
              </a:spcBef>
            </a:pPr>
            <a:endParaRPr lang="en-US" sz="1600" dirty="0"/>
          </a:p>
          <a:p>
            <a:pPr>
              <a:spcBef>
                <a:spcPts val="0"/>
              </a:spcBef>
            </a:pPr>
            <a:r>
              <a:rPr lang="en-US" dirty="0"/>
              <a:t>Then you assign data into the variable…</a:t>
            </a:r>
          </a:p>
          <a:p>
            <a:pPr marL="45720" indent="0">
              <a:spcBef>
                <a:spcPts val="0"/>
              </a:spcBef>
              <a:buNone/>
            </a:pPr>
            <a:endParaRPr lang="en-US" dirty="0"/>
          </a:p>
          <a:p>
            <a:pPr marL="45720" indent="0">
              <a:spcBef>
                <a:spcPts val="0"/>
              </a:spcBef>
              <a:buNone/>
            </a:pPr>
            <a:r>
              <a:rPr lang="en-US" sz="1600" dirty="0" err="1"/>
              <a:t>distanceInMiles</a:t>
            </a:r>
            <a:r>
              <a:rPr lang="en-US" sz="1600" dirty="0"/>
              <a:t> = “22”;</a:t>
            </a:r>
          </a:p>
          <a:p>
            <a:pPr marL="45720" indent="0">
              <a:spcBef>
                <a:spcPts val="0"/>
              </a:spcBef>
              <a:buNone/>
            </a:pPr>
            <a:r>
              <a:rPr lang="en-US" sz="1600" dirty="0" err="1"/>
              <a:t>firstName</a:t>
            </a:r>
            <a:r>
              <a:rPr lang="en-US" sz="1600" dirty="0"/>
              <a:t> = “Bob”;</a:t>
            </a:r>
          </a:p>
          <a:p>
            <a:pPr>
              <a:spcBef>
                <a:spcPts val="0"/>
              </a:spcBef>
            </a:pPr>
            <a:endParaRPr lang="en-US" dirty="0"/>
          </a:p>
          <a:p>
            <a:r>
              <a:rPr lang="en-US" dirty="0"/>
              <a:t>Or you can do it all at once</a:t>
            </a:r>
          </a:p>
          <a:p>
            <a:pPr marL="45720" indent="0">
              <a:buNone/>
            </a:pPr>
            <a:r>
              <a:rPr lang="en-US" sz="1600" dirty="0"/>
              <a:t>String </a:t>
            </a:r>
            <a:r>
              <a:rPr lang="en-US" sz="1600" dirty="0" err="1"/>
              <a:t>firstName</a:t>
            </a:r>
            <a:r>
              <a:rPr lang="en-US" sz="1600" dirty="0"/>
              <a:t> = “Bob”;</a:t>
            </a:r>
          </a:p>
        </p:txBody>
      </p:sp>
    </p:spTree>
    <p:extLst>
      <p:ext uri="{BB962C8B-B14F-4D97-AF65-F5344CB8AC3E}">
        <p14:creationId xmlns:p14="http://schemas.microsoft.com/office/powerpoint/2010/main" val="18470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 and Variables</a:t>
            </a:r>
          </a:p>
        </p:txBody>
      </p:sp>
      <p:sp>
        <p:nvSpPr>
          <p:cNvPr id="3" name="Content Placeholder 2"/>
          <p:cNvSpPr>
            <a:spLocks noGrp="1"/>
          </p:cNvSpPr>
          <p:nvPr>
            <p:ph idx="1"/>
          </p:nvPr>
        </p:nvSpPr>
        <p:spPr/>
        <p:txBody>
          <a:bodyPr/>
          <a:lstStyle/>
          <a:p>
            <a:r>
              <a:rPr lang="en-US" dirty="0"/>
              <a:t>When naming variables use </a:t>
            </a:r>
            <a:r>
              <a:rPr lang="en-US" dirty="0" err="1"/>
              <a:t>CamelCase</a:t>
            </a:r>
            <a:r>
              <a:rPr lang="en-US" dirty="0"/>
              <a:t>. There is no need to prefix the variable with the data type (Hungarian Notation)</a:t>
            </a:r>
          </a:p>
          <a:p>
            <a:r>
              <a:rPr lang="en-US" dirty="0"/>
              <a:t>Example : String </a:t>
            </a:r>
            <a:r>
              <a:rPr lang="en-US" dirty="0" err="1"/>
              <a:t>CustomerFirstName</a:t>
            </a:r>
            <a:endParaRPr lang="en-US" dirty="0"/>
          </a:p>
          <a:p>
            <a:r>
              <a:rPr lang="en-US" dirty="0"/>
              <a:t>All .NET Frameworks work with the Common Type System, a system that defines the data types across the .NET Framework.</a:t>
            </a:r>
          </a:p>
          <a:p>
            <a:r>
              <a:rPr lang="en-US" dirty="0"/>
              <a:t>The language that supports .NET then implements it’s version of the CTS type known as a primitive.</a:t>
            </a:r>
          </a:p>
          <a:p>
            <a:endParaRPr lang="en-US" dirty="0"/>
          </a:p>
        </p:txBody>
      </p:sp>
    </p:spTree>
    <p:extLst>
      <p:ext uri="{BB962C8B-B14F-4D97-AF65-F5344CB8AC3E}">
        <p14:creationId xmlns:p14="http://schemas.microsoft.com/office/powerpoint/2010/main" val="16125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3412" y="1060195"/>
            <a:ext cx="7245722" cy="4959605"/>
          </a:xfrm>
          <a:prstGeom prst="rect">
            <a:avLst/>
          </a:prstGeom>
        </p:spPr>
      </p:pic>
    </p:spTree>
    <p:extLst>
      <p:ext uri="{BB962C8B-B14F-4D97-AF65-F5344CB8AC3E}">
        <p14:creationId xmlns:p14="http://schemas.microsoft.com/office/powerpoint/2010/main" val="14952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and Casting Data Types</a:t>
            </a:r>
          </a:p>
        </p:txBody>
      </p:sp>
      <p:sp>
        <p:nvSpPr>
          <p:cNvPr id="3" name="Content Placeholder 2"/>
          <p:cNvSpPr>
            <a:spLocks noGrp="1"/>
          </p:cNvSpPr>
          <p:nvPr>
            <p:ph idx="1"/>
          </p:nvPr>
        </p:nvSpPr>
        <p:spPr/>
        <p:txBody>
          <a:bodyPr/>
          <a:lstStyle/>
          <a:p>
            <a:r>
              <a:rPr lang="en-US" dirty="0"/>
              <a:t>Data in .NET can convert from one data type to another. </a:t>
            </a:r>
          </a:p>
          <a:p>
            <a:r>
              <a:rPr lang="en-US" dirty="0"/>
              <a:t>Most common conversion is to a String data type. Objects usually have a .</a:t>
            </a:r>
            <a:r>
              <a:rPr lang="en-US" dirty="0" err="1"/>
              <a:t>ToString</a:t>
            </a:r>
            <a:r>
              <a:rPr lang="en-US" dirty="0"/>
              <a:t>() which converts the Object to a type of String.</a:t>
            </a:r>
          </a:p>
          <a:p>
            <a:r>
              <a:rPr lang="en-US" dirty="0"/>
              <a:t>An Object is a representation of particular item that you are working with. The HTML Asp .NET controls are represented as an Object.</a:t>
            </a:r>
          </a:p>
          <a:p>
            <a:r>
              <a:rPr lang="en-US" dirty="0" err="1"/>
              <a:t>ToString</a:t>
            </a:r>
            <a:r>
              <a:rPr lang="en-US" dirty="0"/>
              <a:t>() is a method, an “action” that can be invoked on that Object</a:t>
            </a:r>
          </a:p>
          <a:p>
            <a:r>
              <a:rPr lang="en-US" dirty="0"/>
              <a:t>For Example, here we are using the Now Object and converting to a string and assigning it to the label Object’s Text property.</a:t>
            </a:r>
          </a:p>
          <a:p>
            <a:pPr lvl="1"/>
            <a:r>
              <a:rPr lang="en-US" dirty="0"/>
              <a:t>Label1.Text = </a:t>
            </a:r>
            <a:r>
              <a:rPr lang="en-US" dirty="0" err="1"/>
              <a:t>System.DateTime.Now.ToString</a:t>
            </a:r>
            <a:r>
              <a:rPr lang="en-US" dirty="0"/>
              <a:t>();.</a:t>
            </a:r>
          </a:p>
        </p:txBody>
      </p:sp>
    </p:spTree>
    <p:extLst>
      <p:ext uri="{BB962C8B-B14F-4D97-AF65-F5344CB8AC3E}">
        <p14:creationId xmlns:p14="http://schemas.microsoft.com/office/powerpoint/2010/main" val="19309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and Casting Data Types</a:t>
            </a:r>
          </a:p>
        </p:txBody>
      </p:sp>
      <p:sp>
        <p:nvSpPr>
          <p:cNvPr id="3" name="Content Placeholder 2"/>
          <p:cNvSpPr>
            <a:spLocks noGrp="1"/>
          </p:cNvSpPr>
          <p:nvPr>
            <p:ph idx="1"/>
          </p:nvPr>
        </p:nvSpPr>
        <p:spPr/>
        <p:txBody>
          <a:bodyPr>
            <a:normAutofit/>
          </a:bodyPr>
          <a:lstStyle/>
          <a:p>
            <a:r>
              <a:rPr lang="en-US" dirty="0"/>
              <a:t>To Convert, you can also use the Convert class, which has methods to help you convert such as </a:t>
            </a:r>
            <a:r>
              <a:rPr lang="en-US" dirty="0" err="1"/>
              <a:t>ToBoolean</a:t>
            </a:r>
            <a:r>
              <a:rPr lang="en-US" dirty="0"/>
              <a:t>(), ToInt32(), </a:t>
            </a:r>
            <a:r>
              <a:rPr lang="en-US" dirty="0" err="1"/>
              <a:t>ToDateTime</a:t>
            </a:r>
            <a:r>
              <a:rPr lang="en-US" dirty="0"/>
              <a:t>(), and </a:t>
            </a:r>
            <a:r>
              <a:rPr lang="en-US" dirty="0" err="1"/>
              <a:t>ToString</a:t>
            </a:r>
            <a:r>
              <a:rPr lang="en-US" dirty="0"/>
              <a:t>().</a:t>
            </a:r>
          </a:p>
          <a:p>
            <a:r>
              <a:rPr lang="en-US" dirty="0"/>
              <a:t>By passing an argument you convert to the desired type.</a:t>
            </a:r>
          </a:p>
          <a:p>
            <a:pPr marL="45720" indent="0">
              <a:spcBef>
                <a:spcPts val="0"/>
              </a:spcBef>
              <a:buNone/>
            </a:pPr>
            <a:r>
              <a:rPr lang="en-US" sz="1600" dirty="0"/>
              <a:t>bool myBoolean1 = </a:t>
            </a:r>
            <a:r>
              <a:rPr lang="en-US" sz="1600" dirty="0" err="1"/>
              <a:t>Convert.ToBoolean</a:t>
            </a:r>
            <a:r>
              <a:rPr lang="en-US" sz="1600" dirty="0"/>
              <a:t>("True"); // Results in true</a:t>
            </a:r>
          </a:p>
          <a:p>
            <a:pPr marL="45720" indent="0">
              <a:spcBef>
                <a:spcPts val="0"/>
              </a:spcBef>
              <a:buNone/>
            </a:pPr>
            <a:r>
              <a:rPr lang="en-US" sz="1600" dirty="0"/>
              <a:t>bool myBoolean2 = </a:t>
            </a:r>
            <a:r>
              <a:rPr lang="en-US" sz="1600" dirty="0" err="1"/>
              <a:t>Convert.ToBoolean</a:t>
            </a:r>
            <a:r>
              <a:rPr lang="en-US" sz="1600" dirty="0"/>
              <a:t>("False"); // Results in false</a:t>
            </a:r>
          </a:p>
          <a:p>
            <a:pPr marL="45720" indent="0">
              <a:spcBef>
                <a:spcPts val="0"/>
              </a:spcBef>
              <a:buNone/>
            </a:pPr>
            <a:endParaRPr lang="en-US" sz="1600" dirty="0"/>
          </a:p>
          <a:p>
            <a:pPr>
              <a:spcBef>
                <a:spcPts val="0"/>
              </a:spcBef>
            </a:pPr>
            <a:r>
              <a:rPr lang="en-US" dirty="0"/>
              <a:t>You can also Cast  by expressing the desired data type in Parenthesis. However, to do this the data type  must be able to converted into the desired type. For example, you can cast a number into a string, but you can’t cast a string into a number if the string contains nonnumeric characters.</a:t>
            </a:r>
          </a:p>
          <a:p>
            <a:pPr marL="45720" indent="0">
              <a:spcBef>
                <a:spcPts val="0"/>
              </a:spcBef>
              <a:buNone/>
            </a:pPr>
            <a:endParaRPr lang="en-US" sz="1600" dirty="0"/>
          </a:p>
          <a:p>
            <a:pPr marL="45720" indent="0">
              <a:spcBef>
                <a:spcPts val="0"/>
              </a:spcBef>
              <a:buNone/>
            </a:pPr>
            <a:endParaRPr lang="en-US" sz="1600" dirty="0"/>
          </a:p>
        </p:txBody>
      </p:sp>
    </p:spTree>
    <p:extLst>
      <p:ext uri="{BB962C8B-B14F-4D97-AF65-F5344CB8AC3E}">
        <p14:creationId xmlns:p14="http://schemas.microsoft.com/office/powerpoint/2010/main" val="19177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2488</Words>
  <Application>Microsoft Office PowerPoint</Application>
  <PresentationFormat>Custom</PresentationFormat>
  <Paragraphs>364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Franklin Gothic Medium</vt:lpstr>
      <vt:lpstr>Wingdings</vt:lpstr>
      <vt:lpstr>Business Contrast 16x9</vt:lpstr>
      <vt:lpstr>Chapter 5</vt:lpstr>
      <vt:lpstr>Objectives</vt:lpstr>
      <vt:lpstr>Introduction to Programming</vt:lpstr>
      <vt:lpstr>Data Types and Variables</vt:lpstr>
      <vt:lpstr>Variables</vt:lpstr>
      <vt:lpstr>Data Type and Variables</vt:lpstr>
      <vt:lpstr>PowerPoint Presentation</vt:lpstr>
      <vt:lpstr>Converting and Casting Data Types</vt:lpstr>
      <vt:lpstr>Convert and Casting Data Types</vt:lpstr>
      <vt:lpstr>Casting Examples</vt:lpstr>
      <vt:lpstr>Using Arrays and Collections</vt:lpstr>
      <vt:lpstr>Collections</vt:lpstr>
      <vt:lpstr>Disadvantage with ArrayList</vt:lpstr>
      <vt:lpstr>An Introduction to Generics</vt:lpstr>
      <vt:lpstr>Dictionary</vt:lpstr>
      <vt:lpstr>Statements and Operators</vt:lpstr>
      <vt:lpstr>Statements and Operators</vt:lpstr>
      <vt:lpstr>Making Decisions</vt:lpstr>
      <vt:lpstr>Loops</vt:lpstr>
      <vt:lpstr>Loops</vt:lpstr>
      <vt:lpstr>App_Code Folder</vt:lpstr>
      <vt:lpstr>Organizing Code with Namespaces</vt:lpstr>
      <vt:lpstr>Namespaces</vt:lpstr>
      <vt:lpstr>Namespaces</vt:lpstr>
      <vt:lpstr>Writing Comments</vt:lpstr>
      <vt:lpstr>Object Oriented Paradigm</vt:lpstr>
      <vt:lpstr>Object Oriented: Properties</vt:lpstr>
      <vt:lpstr>Methods</vt:lpstr>
      <vt:lpstr>Methods</vt:lpstr>
      <vt:lpstr>Constructors</vt:lpstr>
      <vt:lpstr>Inheritance</vt:lpstr>
      <vt:lpstr>Inheritance and Overriding Methods</vt:lpstr>
      <vt:lpstr>Inheritance and .NET</vt:lpstr>
      <vt:lpstr>Access Modifiers</vt:lpstr>
      <vt:lpstr>Events</vt:lpstr>
      <vt:lpstr>Events</vt:lpstr>
      <vt:lpstr>Try it Out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2016-07-10T16:33:00Z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