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75" r:id="rId4"/>
    <p:sldId id="294" r:id="rId5"/>
    <p:sldId id="295" r:id="rId6"/>
    <p:sldId id="296" r:id="rId7"/>
    <p:sldId id="297" r:id="rId8"/>
    <p:sldId id="298" r:id="rId9"/>
    <p:sldId id="300" r:id="rId10"/>
    <p:sldId id="299" r:id="rId11"/>
    <p:sldId id="301" r:id="rId12"/>
    <p:sldId id="302" r:id="rId13"/>
    <p:sldId id="303" r:id="rId14"/>
    <p:sldId id="305" r:id="rId15"/>
    <p:sldId id="304" r:id="rId16"/>
    <p:sldId id="306" r:id="rId17"/>
    <p:sldId id="307" r:id="rId18"/>
    <p:sldId id="308" r:id="rId19"/>
    <p:sldId id="309" r:id="rId20"/>
    <p:sldId id="310" r:id="rId21"/>
    <p:sldId id="311" r:id="rId22"/>
    <p:sldId id="313" r:id="rId23"/>
    <p:sldId id="314" r:id="rId24"/>
    <p:sldId id="315" r:id="rId25"/>
    <p:sldId id="316" r:id="rId26"/>
    <p:sldId id="317" r:id="rId27"/>
    <p:sldId id="312" r:id="rId28"/>
    <p:sldId id="293"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296"/>
            <p14:sldId id="297"/>
            <p14:sldId id="298"/>
            <p14:sldId id="300"/>
            <p14:sldId id="299"/>
            <p14:sldId id="301"/>
            <p14:sldId id="302"/>
            <p14:sldId id="303"/>
            <p14:sldId id="305"/>
            <p14:sldId id="304"/>
            <p14:sldId id="306"/>
            <p14:sldId id="307"/>
            <p14:sldId id="308"/>
            <p14:sldId id="309"/>
            <p14:sldId id="310"/>
            <p14:sldId id="311"/>
            <p14:sldId id="313"/>
            <p14:sldId id="314"/>
            <p14:sldId id="315"/>
            <p14:sldId id="316"/>
            <p14:sldId id="317"/>
            <p14:sldId id="312"/>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68" d="100"/>
          <a:sy n="68" d="100"/>
        </p:scale>
        <p:origin x="616" y="5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7/11/2016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7/11/2016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7/11/2016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a:t>
            </a:r>
          </a:p>
        </p:txBody>
      </p:sp>
      <p:sp>
        <p:nvSpPr>
          <p:cNvPr id="3" name="Subtitle 2"/>
          <p:cNvSpPr>
            <a:spLocks noGrp="1"/>
          </p:cNvSpPr>
          <p:nvPr>
            <p:ph type="subTitle" idx="1"/>
          </p:nvPr>
        </p:nvSpPr>
        <p:spPr/>
        <p:txBody>
          <a:bodyPr/>
          <a:lstStyle/>
          <a:p>
            <a:r>
              <a:rPr lang="en-US" dirty="0"/>
              <a:t>Creating Consistent Looking Websites</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Pages- Default Content</a:t>
            </a:r>
          </a:p>
        </p:txBody>
      </p:sp>
      <p:sp>
        <p:nvSpPr>
          <p:cNvPr id="3" name="Content Placeholder 2"/>
          <p:cNvSpPr>
            <a:spLocks noGrp="1"/>
          </p:cNvSpPr>
          <p:nvPr>
            <p:ph idx="1"/>
          </p:nvPr>
        </p:nvSpPr>
        <p:spPr/>
        <p:txBody>
          <a:bodyPr/>
          <a:lstStyle/>
          <a:p>
            <a:r>
              <a:rPr lang="en-US" dirty="0"/>
              <a:t>You can create default content to a master page, which will serve as the default content as long as it’s not overriding by a content page.</a:t>
            </a:r>
          </a:p>
          <a:p>
            <a:endParaRPr lang="en-US" dirty="0"/>
          </a:p>
          <a:p>
            <a:pPr marL="45720" indent="0">
              <a:spcBef>
                <a:spcPts val="0"/>
              </a:spcBef>
              <a:buNone/>
            </a:pPr>
            <a:r>
              <a:rPr lang="en-US" sz="1400" dirty="0"/>
              <a:t>&lt;</a:t>
            </a:r>
            <a:r>
              <a:rPr lang="en-US" sz="1400" dirty="0" err="1"/>
              <a:t>asp:ContentPlaceHolder</a:t>
            </a:r>
            <a:r>
              <a:rPr lang="en-US" sz="1400" dirty="0"/>
              <a:t> ID="</a:t>
            </a:r>
            <a:r>
              <a:rPr lang="en-US" sz="1400" dirty="0" err="1"/>
              <a:t>cpMainContent</a:t>
            </a:r>
            <a:r>
              <a:rPr lang="en-US" sz="1400" dirty="0"/>
              <a:t>" </a:t>
            </a:r>
            <a:r>
              <a:rPr lang="en-US" sz="1400" dirty="0" err="1"/>
              <a:t>runat</a:t>
            </a:r>
            <a:r>
              <a:rPr lang="en-US" sz="1400" dirty="0"/>
              <a:t>="server"&gt;</a:t>
            </a:r>
          </a:p>
          <a:p>
            <a:pPr marL="45720" indent="0">
              <a:spcBef>
                <a:spcPts val="0"/>
              </a:spcBef>
              <a:buNone/>
            </a:pPr>
            <a:r>
              <a:rPr lang="en-US" sz="1400" dirty="0"/>
              <a:t>  This is default text that shows up in content pages that don't</a:t>
            </a:r>
          </a:p>
          <a:p>
            <a:pPr marL="45720" indent="0">
              <a:spcBef>
                <a:spcPts val="0"/>
              </a:spcBef>
              <a:buNone/>
            </a:pPr>
            <a:r>
              <a:rPr lang="en-US" sz="1400" dirty="0"/>
              <a:t>  explicitly override it.</a:t>
            </a:r>
          </a:p>
          <a:p>
            <a:pPr marL="45720" indent="0">
              <a:spcBef>
                <a:spcPts val="0"/>
              </a:spcBef>
              <a:buNone/>
            </a:pPr>
            <a:r>
              <a:rPr lang="en-US" sz="1400" dirty="0"/>
              <a:t>&lt;/</a:t>
            </a:r>
            <a:r>
              <a:rPr lang="en-US" sz="1400" dirty="0" err="1"/>
              <a:t>asp:ContentPlaceHolder</a:t>
            </a:r>
            <a:r>
              <a:rPr lang="en-US" sz="1400" dirty="0"/>
              <a:t>&gt;</a:t>
            </a:r>
          </a:p>
          <a:p>
            <a:pPr marL="45720" indent="0">
              <a:spcBef>
                <a:spcPts val="0"/>
              </a:spcBef>
              <a:buNone/>
            </a:pPr>
            <a:endParaRPr lang="en-US" sz="1400" dirty="0"/>
          </a:p>
          <a:p>
            <a:pPr>
              <a:spcBef>
                <a:spcPts val="0"/>
              </a:spcBef>
            </a:pPr>
            <a:r>
              <a:rPr lang="en-US" dirty="0"/>
              <a:t>Choose on the Content Control’s smart task panel to “Default to Master’s Content” and it will overwrite with the master content</a:t>
            </a:r>
          </a:p>
          <a:p>
            <a:pPr>
              <a:spcBef>
                <a:spcPts val="0"/>
              </a:spcBef>
            </a:pPr>
            <a:endParaRPr lang="en-US" sz="1400" dirty="0"/>
          </a:p>
          <a:p>
            <a:pPr>
              <a:spcBef>
                <a:spcPts val="0"/>
              </a:spcBef>
            </a:pPr>
            <a:endParaRPr lang="en-US" sz="1400" dirty="0"/>
          </a:p>
        </p:txBody>
      </p:sp>
      <p:pic>
        <p:nvPicPr>
          <p:cNvPr id="4" name="Picture 3"/>
          <p:cNvPicPr>
            <a:picLocks noChangeAspect="1"/>
          </p:cNvPicPr>
          <p:nvPr/>
        </p:nvPicPr>
        <p:blipFill>
          <a:blip r:embed="rId2"/>
          <a:stretch>
            <a:fillRect/>
          </a:stretch>
        </p:blipFill>
        <p:spPr>
          <a:xfrm>
            <a:off x="1484312" y="4554364"/>
            <a:ext cx="7848600" cy="1465436"/>
          </a:xfrm>
          <a:prstGeom prst="rect">
            <a:avLst/>
          </a:prstGeom>
        </p:spPr>
      </p:pic>
    </p:spTree>
    <p:extLst>
      <p:ext uri="{BB962C8B-B14F-4D97-AF65-F5344CB8AC3E}">
        <p14:creationId xmlns:p14="http://schemas.microsoft.com/office/powerpoint/2010/main" val="26292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Pages</a:t>
            </a:r>
          </a:p>
        </p:txBody>
      </p:sp>
      <p:sp>
        <p:nvSpPr>
          <p:cNvPr id="3" name="Content Placeholder 2"/>
          <p:cNvSpPr>
            <a:spLocks noGrp="1"/>
          </p:cNvSpPr>
          <p:nvPr>
            <p:ph idx="1"/>
          </p:nvPr>
        </p:nvSpPr>
        <p:spPr/>
        <p:txBody>
          <a:bodyPr/>
          <a:lstStyle/>
          <a:p>
            <a:r>
              <a:rPr lang="en-US" dirty="0"/>
              <a:t>You can nest master pages, by selecting a master page when adding a new master page.</a:t>
            </a:r>
          </a:p>
          <a:p>
            <a:r>
              <a:rPr lang="en-US" dirty="0"/>
              <a:t>Controls inside a content page end up having different Id’s and names because they are part of a master page.</a:t>
            </a:r>
          </a:p>
          <a:p>
            <a:r>
              <a:rPr lang="en-US" dirty="0"/>
              <a:t>If  we have a button inside a </a:t>
            </a:r>
            <a:r>
              <a:rPr lang="en-US" dirty="0" err="1"/>
              <a:t>ContentPlaceHolder</a:t>
            </a:r>
            <a:r>
              <a:rPr lang="en-US" dirty="0"/>
              <a:t> control (&lt;</a:t>
            </a:r>
            <a:r>
              <a:rPr lang="en-US" dirty="0" err="1"/>
              <a:t>asp:Content</a:t>
            </a:r>
            <a:r>
              <a:rPr lang="en-US" dirty="0"/>
              <a:t>&gt;)</a:t>
            </a:r>
          </a:p>
          <a:p>
            <a:pPr marL="45720" indent="0">
              <a:buNone/>
            </a:pPr>
            <a:r>
              <a:rPr lang="en-US" sz="1400" dirty="0"/>
              <a:t>&lt;</a:t>
            </a:r>
            <a:r>
              <a:rPr lang="en-US" sz="1400" dirty="0" err="1"/>
              <a:t>asp:Button</a:t>
            </a:r>
            <a:r>
              <a:rPr lang="en-US" sz="1400" dirty="0"/>
              <a:t> ID="Button1" </a:t>
            </a:r>
            <a:r>
              <a:rPr lang="en-US" sz="1400" dirty="0" err="1"/>
              <a:t>runat</a:t>
            </a:r>
            <a:r>
              <a:rPr lang="en-US" sz="1400" dirty="0"/>
              <a:t>="server" Text="Click Me" /&gt;</a:t>
            </a:r>
          </a:p>
          <a:p>
            <a:r>
              <a:rPr lang="en-US" dirty="0"/>
              <a:t>This would be rendered in the browser as:</a:t>
            </a:r>
          </a:p>
          <a:p>
            <a:pPr marL="45720" indent="0">
              <a:buNone/>
            </a:pPr>
            <a:r>
              <a:rPr lang="en-US" sz="1400" dirty="0"/>
              <a:t>&lt;input type="submit" name="ctl00$cpMainContent$Button1“ value="Click Me" id="cpMainContent_Button1" /&gt;</a:t>
            </a:r>
          </a:p>
          <a:p>
            <a:endParaRPr lang="en-US" dirty="0"/>
          </a:p>
        </p:txBody>
      </p:sp>
    </p:spTree>
    <p:extLst>
      <p:ext uri="{BB962C8B-B14F-4D97-AF65-F5344CB8AC3E}">
        <p14:creationId xmlns:p14="http://schemas.microsoft.com/office/powerpoint/2010/main" val="15340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Centralized Page</a:t>
            </a:r>
          </a:p>
        </p:txBody>
      </p:sp>
      <p:sp>
        <p:nvSpPr>
          <p:cNvPr id="3" name="Content Placeholder 2"/>
          <p:cNvSpPr>
            <a:spLocks noGrp="1"/>
          </p:cNvSpPr>
          <p:nvPr>
            <p:ph idx="1"/>
          </p:nvPr>
        </p:nvSpPr>
        <p:spPr/>
        <p:txBody>
          <a:bodyPr/>
          <a:lstStyle/>
          <a:p>
            <a:r>
              <a:rPr lang="en-US" dirty="0"/>
              <a:t>All .NET pages derived from </a:t>
            </a:r>
            <a:r>
              <a:rPr lang="en-US" dirty="0" err="1"/>
              <a:t>System.Web.UI.Page</a:t>
            </a:r>
            <a:r>
              <a:rPr lang="en-US" dirty="0"/>
              <a:t> and that provides some functionality.</a:t>
            </a:r>
          </a:p>
          <a:p>
            <a:r>
              <a:rPr lang="en-US" dirty="0"/>
              <a:t>However, you can create your own page to derive from using inheritance by creating a common base page.</a:t>
            </a:r>
          </a:p>
          <a:p>
            <a:r>
              <a:rPr lang="en-US" dirty="0" err="1"/>
              <a:t>MyWebPage</a:t>
            </a:r>
            <a:r>
              <a:rPr lang="en-US" dirty="0"/>
              <a:t> can inherit from Page or </a:t>
            </a:r>
          </a:p>
          <a:p>
            <a:pPr marL="45720" indent="0">
              <a:buNone/>
            </a:pPr>
            <a:r>
              <a:rPr lang="en-US" dirty="0"/>
              <a:t>It can inherit from your own </a:t>
            </a:r>
            <a:r>
              <a:rPr lang="en-US" dirty="0" err="1"/>
              <a:t>BasePage</a:t>
            </a:r>
            <a:r>
              <a:rPr lang="en-US" dirty="0"/>
              <a:t>.</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760726" y="3124199"/>
            <a:ext cx="3569861" cy="3090179"/>
          </a:xfrm>
          <a:prstGeom prst="rect">
            <a:avLst/>
          </a:prstGeom>
        </p:spPr>
      </p:pic>
    </p:spTree>
    <p:extLst>
      <p:ext uri="{BB962C8B-B14F-4D97-AF65-F5344CB8AC3E}">
        <p14:creationId xmlns:p14="http://schemas.microsoft.com/office/powerpoint/2010/main" val="343830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Centralized Page</a:t>
            </a:r>
          </a:p>
        </p:txBody>
      </p:sp>
      <p:sp>
        <p:nvSpPr>
          <p:cNvPr id="3" name="Content Placeholder 2"/>
          <p:cNvSpPr>
            <a:spLocks noGrp="1"/>
          </p:cNvSpPr>
          <p:nvPr>
            <p:ph idx="1"/>
          </p:nvPr>
        </p:nvSpPr>
        <p:spPr/>
        <p:txBody>
          <a:bodyPr/>
          <a:lstStyle/>
          <a:p>
            <a:r>
              <a:rPr lang="en-US" dirty="0"/>
              <a:t>If you want your pages to inherit from a common </a:t>
            </a:r>
            <a:r>
              <a:rPr lang="en-US" dirty="0" err="1"/>
              <a:t>BasePage</a:t>
            </a:r>
            <a:endParaRPr lang="en-US" dirty="0"/>
          </a:p>
          <a:p>
            <a:pPr lvl="1"/>
            <a:r>
              <a:rPr lang="en-US" dirty="0"/>
              <a:t>Create a class that inherits from </a:t>
            </a:r>
            <a:r>
              <a:rPr lang="en-US" dirty="0" err="1"/>
              <a:t>System.Web.UI.Page</a:t>
            </a:r>
            <a:r>
              <a:rPr lang="en-US" dirty="0"/>
              <a:t> in the </a:t>
            </a:r>
            <a:r>
              <a:rPr lang="en-US" dirty="0" err="1"/>
              <a:t>App_Code</a:t>
            </a:r>
            <a:r>
              <a:rPr lang="en-US" dirty="0"/>
              <a:t> folder of your website.</a:t>
            </a:r>
          </a:p>
          <a:p>
            <a:pPr lvl="1"/>
            <a:r>
              <a:rPr lang="en-US" dirty="0"/>
              <a:t>Make the web pages in your site inherit from this base page instead of the standard Page class.</a:t>
            </a:r>
          </a:p>
        </p:txBody>
      </p:sp>
    </p:spTree>
    <p:extLst>
      <p:ext uri="{BB962C8B-B14F-4D97-AF65-F5344CB8AC3E}">
        <p14:creationId xmlns:p14="http://schemas.microsoft.com/office/powerpoint/2010/main" val="31351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Page Lifecycle</a:t>
            </a:r>
          </a:p>
        </p:txBody>
      </p:sp>
      <p:sp>
        <p:nvSpPr>
          <p:cNvPr id="3" name="Content Placeholder 2"/>
          <p:cNvSpPr>
            <a:spLocks noGrp="1"/>
          </p:cNvSpPr>
          <p:nvPr>
            <p:ph idx="1"/>
          </p:nvPr>
        </p:nvSpPr>
        <p:spPr/>
        <p:txBody>
          <a:bodyPr/>
          <a:lstStyle/>
          <a:p>
            <a:r>
              <a:rPr lang="en-US" dirty="0"/>
              <a:t>Any .NET page goes through several phases in its life which raise events that the developer can program against.</a:t>
            </a:r>
          </a:p>
          <a:p>
            <a:r>
              <a:rPr lang="en-US" dirty="0"/>
              <a:t>These lifecycle phases only occur at the server side.</a:t>
            </a:r>
          </a:p>
          <a:p>
            <a:endParaRPr lang="en-US" dirty="0"/>
          </a:p>
          <a:p>
            <a:endParaRPr lang="en-US" dirty="0"/>
          </a:p>
        </p:txBody>
      </p:sp>
      <p:pic>
        <p:nvPicPr>
          <p:cNvPr id="4" name="Picture 3"/>
          <p:cNvPicPr>
            <a:picLocks noChangeAspect="1"/>
          </p:cNvPicPr>
          <p:nvPr/>
        </p:nvPicPr>
        <p:blipFill>
          <a:blip r:embed="rId2"/>
          <a:stretch>
            <a:fillRect/>
          </a:stretch>
        </p:blipFill>
        <p:spPr>
          <a:xfrm>
            <a:off x="1293812" y="2971800"/>
            <a:ext cx="7696200" cy="3111653"/>
          </a:xfrm>
          <a:prstGeom prst="rect">
            <a:avLst/>
          </a:prstGeom>
        </p:spPr>
      </p:pic>
    </p:spTree>
    <p:extLst>
      <p:ext uri="{BB962C8B-B14F-4D97-AF65-F5344CB8AC3E}">
        <p14:creationId xmlns:p14="http://schemas.microsoft.com/office/powerpoint/2010/main" val="6912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Page Lifecycle</a:t>
            </a:r>
          </a:p>
        </p:txBody>
      </p:sp>
      <p:pic>
        <p:nvPicPr>
          <p:cNvPr id="4" name="Content Placeholder 3"/>
          <p:cNvPicPr>
            <a:picLocks noGrp="1" noChangeAspect="1"/>
          </p:cNvPicPr>
          <p:nvPr>
            <p:ph idx="1"/>
          </p:nvPr>
        </p:nvPicPr>
        <p:blipFill>
          <a:blip r:embed="rId2"/>
          <a:stretch>
            <a:fillRect/>
          </a:stretch>
        </p:blipFill>
        <p:spPr>
          <a:xfrm>
            <a:off x="760412" y="2057400"/>
            <a:ext cx="10375309" cy="2703489"/>
          </a:xfrm>
          <a:prstGeom prst="rect">
            <a:avLst/>
          </a:prstGeom>
        </p:spPr>
      </p:pic>
    </p:spTree>
    <p:extLst>
      <p:ext uri="{BB962C8B-B14F-4D97-AF65-F5344CB8AC3E}">
        <p14:creationId xmlns:p14="http://schemas.microsoft.com/office/powerpoint/2010/main" val="110141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Page Lifecycle</a:t>
            </a:r>
          </a:p>
        </p:txBody>
      </p:sp>
      <p:pic>
        <p:nvPicPr>
          <p:cNvPr id="4" name="Content Placeholder 3"/>
          <p:cNvPicPr>
            <a:picLocks noGrp="1" noChangeAspect="1"/>
          </p:cNvPicPr>
          <p:nvPr>
            <p:ph idx="1"/>
          </p:nvPr>
        </p:nvPicPr>
        <p:blipFill>
          <a:blip r:embed="rId2"/>
          <a:stretch>
            <a:fillRect/>
          </a:stretch>
        </p:blipFill>
        <p:spPr>
          <a:xfrm>
            <a:off x="1522412" y="1828800"/>
            <a:ext cx="7994838" cy="4046083"/>
          </a:xfrm>
          <a:prstGeom prst="rect">
            <a:avLst/>
          </a:prstGeom>
        </p:spPr>
      </p:pic>
    </p:spTree>
    <p:extLst>
      <p:ext uri="{BB962C8B-B14F-4D97-AF65-F5344CB8AC3E}">
        <p14:creationId xmlns:p14="http://schemas.microsoft.com/office/powerpoint/2010/main" val="21698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Base Page</a:t>
            </a:r>
          </a:p>
        </p:txBody>
      </p:sp>
      <p:sp>
        <p:nvSpPr>
          <p:cNvPr id="3" name="Content Placeholder 2"/>
          <p:cNvSpPr>
            <a:spLocks noGrp="1"/>
          </p:cNvSpPr>
          <p:nvPr>
            <p:ph idx="1"/>
          </p:nvPr>
        </p:nvSpPr>
        <p:spPr/>
        <p:txBody>
          <a:bodyPr>
            <a:normAutofit lnSpcReduction="10000"/>
          </a:bodyPr>
          <a:lstStyle/>
          <a:p>
            <a:r>
              <a:rPr lang="en-US" dirty="0"/>
              <a:t>Create a class file in the </a:t>
            </a:r>
            <a:r>
              <a:rPr lang="en-US" dirty="0" err="1"/>
              <a:t>app_code</a:t>
            </a:r>
            <a:r>
              <a:rPr lang="en-US" dirty="0"/>
              <a:t> folder called </a:t>
            </a:r>
            <a:r>
              <a:rPr lang="en-US" dirty="0" err="1"/>
              <a:t>BasePage</a:t>
            </a:r>
            <a:endParaRPr lang="en-US" dirty="0"/>
          </a:p>
          <a:p>
            <a:endParaRPr lang="en-US" dirty="0"/>
          </a:p>
          <a:p>
            <a:pPr marL="45720" indent="0">
              <a:spcBef>
                <a:spcPts val="0"/>
              </a:spcBef>
              <a:buNone/>
            </a:pPr>
            <a:r>
              <a:rPr lang="en-US" sz="1500" dirty="0"/>
              <a:t>using System;</a:t>
            </a:r>
          </a:p>
          <a:p>
            <a:pPr marL="45720" indent="0">
              <a:spcBef>
                <a:spcPts val="0"/>
              </a:spcBef>
              <a:buNone/>
            </a:pPr>
            <a:r>
              <a:rPr lang="en-US" sz="1500" dirty="0"/>
              <a:t>public class </a:t>
            </a:r>
            <a:r>
              <a:rPr lang="en-US" sz="1500" dirty="0" err="1"/>
              <a:t>BasePage</a:t>
            </a:r>
            <a:r>
              <a:rPr lang="en-US" sz="1500" dirty="0"/>
              <a:t> : </a:t>
            </a:r>
            <a:r>
              <a:rPr lang="en-US" sz="1500" dirty="0" err="1"/>
              <a:t>System.Web.UI.Page</a:t>
            </a:r>
            <a:endParaRPr lang="en-US" sz="1500" dirty="0"/>
          </a:p>
          <a:p>
            <a:pPr marL="45720" indent="0">
              <a:spcBef>
                <a:spcPts val="0"/>
              </a:spcBef>
              <a:buNone/>
            </a:pPr>
            <a:r>
              <a:rPr lang="en-US" sz="1500" dirty="0"/>
              <a:t>{</a:t>
            </a:r>
          </a:p>
          <a:p>
            <a:pPr marL="45720" indent="0">
              <a:spcBef>
                <a:spcPts val="0"/>
              </a:spcBef>
              <a:buNone/>
            </a:pPr>
            <a:r>
              <a:rPr lang="en-US" sz="1500" dirty="0"/>
              <a:t>  private void </a:t>
            </a:r>
            <a:r>
              <a:rPr lang="en-US" sz="1500" dirty="0" err="1"/>
              <a:t>Page_PreRender</a:t>
            </a:r>
            <a:r>
              <a:rPr lang="en-US" sz="1500" dirty="0"/>
              <a:t>(object sender, </a:t>
            </a:r>
            <a:r>
              <a:rPr lang="en-US" sz="1500" dirty="0" err="1"/>
              <a:t>EventArgs</a:t>
            </a:r>
            <a:r>
              <a:rPr lang="en-US" sz="1500" dirty="0"/>
              <a:t> e)</a:t>
            </a:r>
          </a:p>
          <a:p>
            <a:pPr marL="45720" indent="0">
              <a:spcBef>
                <a:spcPts val="0"/>
              </a:spcBef>
              <a:buNone/>
            </a:pPr>
            <a:r>
              <a:rPr lang="en-US" sz="1500" dirty="0"/>
              <a:t>  {</a:t>
            </a:r>
          </a:p>
          <a:p>
            <a:pPr marL="45720" indent="0">
              <a:spcBef>
                <a:spcPts val="0"/>
              </a:spcBef>
              <a:buNone/>
            </a:pPr>
            <a:r>
              <a:rPr lang="en-US" sz="1500" dirty="0"/>
              <a:t>    if (</a:t>
            </a:r>
            <a:r>
              <a:rPr lang="en-US" sz="1500" dirty="0" err="1"/>
              <a:t>string.IsNullOrEmpty</a:t>
            </a:r>
            <a:r>
              <a:rPr lang="en-US" sz="1500" dirty="0"/>
              <a:t>(</a:t>
            </a:r>
            <a:r>
              <a:rPr lang="en-US" sz="1500" dirty="0" err="1"/>
              <a:t>this.Title</a:t>
            </a:r>
            <a:r>
              <a:rPr lang="en-US" sz="1500" dirty="0"/>
              <a:t>) || </a:t>
            </a:r>
            <a:r>
              <a:rPr lang="en-US" sz="1500" dirty="0" err="1"/>
              <a:t>this.Title.Equals</a:t>
            </a:r>
            <a:r>
              <a:rPr lang="en-US" sz="1500" dirty="0"/>
              <a:t>("Untitled Page",</a:t>
            </a:r>
          </a:p>
          <a:p>
            <a:pPr marL="45720" indent="0">
              <a:spcBef>
                <a:spcPts val="0"/>
              </a:spcBef>
              <a:buNone/>
            </a:pPr>
            <a:r>
              <a:rPr lang="en-US" sz="1500" dirty="0"/>
              <a:t>    </a:t>
            </a:r>
            <a:r>
              <a:rPr lang="en-US" sz="1500" dirty="0" err="1"/>
              <a:t>StringComparison.CurrentCultureIgnoreCase</a:t>
            </a:r>
            <a:r>
              <a:rPr lang="en-US" sz="1500" dirty="0"/>
              <a:t>))</a:t>
            </a:r>
          </a:p>
          <a:p>
            <a:pPr marL="45720" indent="0">
              <a:spcBef>
                <a:spcPts val="0"/>
              </a:spcBef>
              <a:buNone/>
            </a:pPr>
            <a:r>
              <a:rPr lang="en-US" sz="1500" dirty="0"/>
              <a:t>    {</a:t>
            </a:r>
          </a:p>
          <a:p>
            <a:pPr marL="45720" indent="0">
              <a:spcBef>
                <a:spcPts val="0"/>
              </a:spcBef>
              <a:buNone/>
            </a:pPr>
            <a:r>
              <a:rPr lang="en-US" sz="1500" dirty="0"/>
              <a:t>    throw new Exception(</a:t>
            </a:r>
          </a:p>
          <a:p>
            <a:pPr marL="45720" indent="0">
              <a:spcBef>
                <a:spcPts val="0"/>
              </a:spcBef>
              <a:buNone/>
            </a:pPr>
            <a:r>
              <a:rPr lang="en-US" sz="1500" dirty="0"/>
              <a:t>      "Page title cannot be \"Untitled Page\" or an empty string.");</a:t>
            </a:r>
          </a:p>
          <a:p>
            <a:pPr marL="45720" indent="0">
              <a:spcBef>
                <a:spcPts val="0"/>
              </a:spcBef>
              <a:buNone/>
            </a:pPr>
            <a:r>
              <a:rPr lang="en-US" sz="1500" dirty="0"/>
              <a:t>    }</a:t>
            </a:r>
          </a:p>
          <a:p>
            <a:pPr marL="45720" indent="0">
              <a:spcBef>
                <a:spcPts val="0"/>
              </a:spcBef>
              <a:buNone/>
            </a:pPr>
            <a:r>
              <a:rPr lang="en-US" sz="1500" dirty="0"/>
              <a:t>  }</a:t>
            </a:r>
          </a:p>
          <a:p>
            <a:pPr marL="45720" indent="0">
              <a:spcBef>
                <a:spcPts val="0"/>
              </a:spcBef>
              <a:buNone/>
            </a:pPr>
            <a:r>
              <a:rPr lang="en-US" sz="1500" dirty="0"/>
              <a:t>  public </a:t>
            </a:r>
            <a:r>
              <a:rPr lang="en-US" sz="1500" dirty="0" err="1"/>
              <a:t>BasePage</a:t>
            </a:r>
            <a:r>
              <a:rPr lang="en-US" sz="1500" dirty="0"/>
              <a:t>()</a:t>
            </a:r>
          </a:p>
          <a:p>
            <a:pPr marL="45720" indent="0">
              <a:spcBef>
                <a:spcPts val="0"/>
              </a:spcBef>
              <a:buNone/>
            </a:pPr>
            <a:r>
              <a:rPr lang="en-US" sz="1500" dirty="0"/>
              <a:t>  {</a:t>
            </a:r>
          </a:p>
          <a:p>
            <a:pPr marL="45720" indent="0">
              <a:spcBef>
                <a:spcPts val="0"/>
              </a:spcBef>
              <a:buNone/>
            </a:pPr>
            <a:r>
              <a:rPr lang="en-US" sz="1500" dirty="0"/>
              <a:t>    </a:t>
            </a:r>
            <a:r>
              <a:rPr lang="en-US" sz="1500" dirty="0" err="1"/>
              <a:t>this.PreRender</a:t>
            </a:r>
            <a:r>
              <a:rPr lang="en-US" sz="1500" dirty="0"/>
              <a:t> += </a:t>
            </a:r>
            <a:r>
              <a:rPr lang="en-US" sz="1500" dirty="0" err="1"/>
              <a:t>Page_PreRender</a:t>
            </a:r>
            <a:r>
              <a:rPr lang="en-US" sz="1500" dirty="0"/>
              <a:t>;</a:t>
            </a:r>
          </a:p>
          <a:p>
            <a:pPr marL="45720" indent="0">
              <a:spcBef>
                <a:spcPts val="0"/>
              </a:spcBef>
              <a:buNone/>
            </a:pPr>
            <a:r>
              <a:rPr lang="en-US" sz="1500" dirty="0"/>
              <a:t>  }</a:t>
            </a:r>
          </a:p>
          <a:p>
            <a:pPr marL="45720" indent="0">
              <a:spcBef>
                <a:spcPts val="0"/>
              </a:spcBef>
              <a:buNone/>
            </a:pPr>
            <a:r>
              <a:rPr lang="en-US" sz="1500" dirty="0"/>
              <a:t>}</a:t>
            </a:r>
          </a:p>
        </p:txBody>
      </p:sp>
    </p:spTree>
    <p:extLst>
      <p:ext uri="{BB962C8B-B14F-4D97-AF65-F5344CB8AC3E}">
        <p14:creationId xmlns:p14="http://schemas.microsoft.com/office/powerpoint/2010/main" val="12572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Base Page</a:t>
            </a:r>
          </a:p>
        </p:txBody>
      </p:sp>
      <p:sp>
        <p:nvSpPr>
          <p:cNvPr id="3" name="Content Placeholder 2"/>
          <p:cNvSpPr>
            <a:spLocks noGrp="1"/>
          </p:cNvSpPr>
          <p:nvPr>
            <p:ph idx="1"/>
          </p:nvPr>
        </p:nvSpPr>
        <p:spPr>
          <a:xfrm>
            <a:off x="1065212" y="1828800"/>
            <a:ext cx="8686801" cy="4572000"/>
          </a:xfrm>
        </p:spPr>
        <p:txBody>
          <a:bodyPr/>
          <a:lstStyle/>
          <a:p>
            <a:r>
              <a:rPr lang="en-US" dirty="0"/>
              <a:t>Now, we can create a new web form page and have inherit from our page</a:t>
            </a:r>
          </a:p>
          <a:p>
            <a:r>
              <a:rPr lang="en-US" dirty="0"/>
              <a:t>This page will inherit our own </a:t>
            </a:r>
            <a:r>
              <a:rPr lang="en-US" dirty="0" err="1"/>
              <a:t>BasePage</a:t>
            </a:r>
            <a:r>
              <a:rPr lang="en-US" dirty="0"/>
              <a:t> functionality</a:t>
            </a:r>
          </a:p>
          <a:p>
            <a:endParaRPr lang="en-US" dirty="0"/>
          </a:p>
          <a:p>
            <a:pPr marL="365760" lvl="1" indent="0">
              <a:spcBef>
                <a:spcPts val="0"/>
              </a:spcBef>
              <a:buNone/>
            </a:pPr>
            <a:r>
              <a:rPr lang="en-US" sz="2000" dirty="0"/>
              <a:t>public partial class Login : </a:t>
            </a:r>
            <a:r>
              <a:rPr lang="en-US" sz="2000" b="1" dirty="0" err="1"/>
              <a:t>BasePage</a:t>
            </a:r>
            <a:endParaRPr lang="en-US" sz="2000" b="1" dirty="0"/>
          </a:p>
          <a:p>
            <a:pPr marL="365760" lvl="1" indent="0">
              <a:spcBef>
                <a:spcPts val="0"/>
              </a:spcBef>
              <a:buNone/>
            </a:pPr>
            <a:r>
              <a:rPr lang="en-US" sz="2000" dirty="0"/>
              <a:t>{</a:t>
            </a:r>
          </a:p>
          <a:p>
            <a:pPr marL="365760" lvl="1" indent="0">
              <a:spcBef>
                <a:spcPts val="0"/>
              </a:spcBef>
              <a:buNone/>
            </a:pPr>
            <a:r>
              <a:rPr lang="en-US" sz="2000" dirty="0"/>
              <a:t>...</a:t>
            </a:r>
          </a:p>
          <a:p>
            <a:pPr marL="365760" lvl="1" indent="0">
              <a:spcBef>
                <a:spcPts val="0"/>
              </a:spcBef>
              <a:buNone/>
            </a:pPr>
            <a:r>
              <a:rPr lang="en-US" sz="2000" dirty="0"/>
              <a:t>}</a:t>
            </a:r>
          </a:p>
          <a:p>
            <a:pPr marL="365760" lvl="1" indent="0">
              <a:spcBef>
                <a:spcPts val="0"/>
              </a:spcBef>
              <a:buNone/>
            </a:pPr>
            <a:endParaRPr lang="en-US" sz="2000" dirty="0"/>
          </a:p>
          <a:p>
            <a:pPr>
              <a:spcBef>
                <a:spcPts val="0"/>
              </a:spcBef>
            </a:pPr>
            <a:r>
              <a:rPr lang="en-US" sz="2200" dirty="0"/>
              <a:t>The page’s </a:t>
            </a:r>
            <a:r>
              <a:rPr lang="en-US" sz="2200" dirty="0" err="1"/>
              <a:t>preRender</a:t>
            </a:r>
            <a:r>
              <a:rPr lang="en-US" sz="2200" dirty="0"/>
              <a:t> is executed and then the </a:t>
            </a:r>
            <a:r>
              <a:rPr lang="en-US" sz="2200" dirty="0" err="1"/>
              <a:t>BasePage’s</a:t>
            </a:r>
            <a:r>
              <a:rPr lang="en-US" sz="2200" dirty="0"/>
              <a:t> </a:t>
            </a:r>
            <a:r>
              <a:rPr lang="en-US" sz="2200" dirty="0" err="1"/>
              <a:t>PreRender</a:t>
            </a:r>
            <a:r>
              <a:rPr lang="en-US" sz="2200" dirty="0"/>
              <a:t> is also executed.</a:t>
            </a:r>
          </a:p>
        </p:txBody>
      </p:sp>
    </p:spTree>
    <p:extLst>
      <p:ext uri="{BB962C8B-B14F-4D97-AF65-F5344CB8AC3E}">
        <p14:creationId xmlns:p14="http://schemas.microsoft.com/office/powerpoint/2010/main" val="13256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a:xfrm>
            <a:off x="1065212" y="1600200"/>
            <a:ext cx="8686801" cy="4724400"/>
          </a:xfrm>
        </p:spPr>
        <p:txBody>
          <a:bodyPr>
            <a:normAutofit/>
          </a:bodyPr>
          <a:lstStyle/>
          <a:p>
            <a:r>
              <a:rPr lang="en-US" dirty="0"/>
              <a:t>Visual Studio provides a mechanism to export a template of different file types (.aspx.,.css, .class).</a:t>
            </a:r>
          </a:p>
          <a:p>
            <a:r>
              <a:rPr lang="en-US" dirty="0"/>
              <a:t>By creating a custom template, you define the code or markup that you need in every file once and then create new files based on this template, giving you a jump start with the file and minimizing the code you need to type.</a:t>
            </a:r>
          </a:p>
          <a:p>
            <a:r>
              <a:rPr lang="en-US" dirty="0"/>
              <a:t>Visual Studio creates a zip file with the necessary files. This zip file is then stored in the </a:t>
            </a:r>
            <a:r>
              <a:rPr lang="en-US" dirty="0" err="1"/>
              <a:t>ItemTemplates</a:t>
            </a:r>
            <a:r>
              <a:rPr lang="en-US" dirty="0"/>
              <a:t> subfolder of the Visual Studio folder under your Documents folder. Some of the files in the zip file contain the placeholders $</a:t>
            </a:r>
            <a:r>
              <a:rPr lang="en-US" dirty="0" err="1"/>
              <a:t>relurlnamespace</a:t>
            </a:r>
            <a:r>
              <a:rPr lang="en-US" dirty="0"/>
              <a:t>$ and $</a:t>
            </a:r>
            <a:r>
              <a:rPr lang="en-US" dirty="0" err="1"/>
              <a:t>safeitemname</a:t>
            </a:r>
            <a:r>
              <a:rPr lang="en-US" dirty="0"/>
              <a:t>$.</a:t>
            </a:r>
          </a:p>
          <a:p>
            <a:r>
              <a:rPr lang="en-US" dirty="0"/>
              <a:t>When you add a new file to the site that is based on your template using the Add New Item dialog box, VS replaces $</a:t>
            </a:r>
            <a:r>
              <a:rPr lang="en-US" dirty="0" err="1"/>
              <a:t>relurlnamespace</a:t>
            </a:r>
            <a:r>
              <a:rPr lang="en-US" dirty="0"/>
              <a:t>$ with the name of the folder (nothing, in the case of a file added to the root of the site) and $</a:t>
            </a:r>
            <a:r>
              <a:rPr lang="en-US" dirty="0" err="1"/>
              <a:t>safeitemname</a:t>
            </a:r>
            <a:r>
              <a:rPr lang="en-US" dirty="0"/>
              <a:t>$ with the actual name of the page.</a:t>
            </a:r>
          </a:p>
        </p:txBody>
      </p:sp>
    </p:spTree>
    <p:extLst>
      <p:ext uri="{BB962C8B-B14F-4D97-AF65-F5344CB8AC3E}">
        <p14:creationId xmlns:p14="http://schemas.microsoft.com/office/powerpoint/2010/main" val="42589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How to use master and content pages that enable you to define the global look and feel of a web page</a:t>
            </a:r>
          </a:p>
          <a:p>
            <a:r>
              <a:rPr lang="en-US" dirty="0"/>
              <a:t>How to work with a centralized base page that enables you to define common behavior for all pages in your site</a:t>
            </a:r>
          </a:p>
          <a:p>
            <a:r>
              <a:rPr lang="en-US" dirty="0"/>
              <a:t>How to create themes to define the look and feel of your </a:t>
            </a:r>
            <a:r>
              <a:rPr lang="en-US"/>
              <a:t>site with an </a:t>
            </a:r>
            <a:r>
              <a:rPr lang="en-US" dirty="0"/>
              <a:t>option for the user to choose a theme at run time</a:t>
            </a:r>
          </a:p>
          <a:p>
            <a:r>
              <a:rPr lang="en-US" dirty="0"/>
              <a:t>How to create skins to make site-wide changes to control layout</a:t>
            </a:r>
          </a:p>
          <a:p>
            <a:r>
              <a:rPr lang="en-US" dirty="0"/>
              <a:t>What the ASP.NET page life cycle is and why it’s important</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p>
        </p:txBody>
      </p:sp>
      <p:sp>
        <p:nvSpPr>
          <p:cNvPr id="3" name="Content Placeholder 2"/>
          <p:cNvSpPr>
            <a:spLocks noGrp="1"/>
          </p:cNvSpPr>
          <p:nvPr>
            <p:ph idx="1"/>
          </p:nvPr>
        </p:nvSpPr>
        <p:spPr/>
        <p:txBody>
          <a:bodyPr/>
          <a:lstStyle/>
          <a:p>
            <a:r>
              <a:rPr lang="en-US" dirty="0"/>
              <a:t>A collection of files that defined the look and feel of a page.                          It includes skins files, CSS files and images.</a:t>
            </a:r>
          </a:p>
          <a:p>
            <a:r>
              <a:rPr lang="en-US" dirty="0"/>
              <a:t>They are added to a special folder named  “</a:t>
            </a:r>
            <a:r>
              <a:rPr lang="en-US" dirty="0" err="1"/>
              <a:t>App_Themes</a:t>
            </a:r>
            <a:r>
              <a:rPr lang="en-US" dirty="0"/>
              <a:t>”</a:t>
            </a:r>
          </a:p>
          <a:p>
            <a:pPr marL="45720" indent="0">
              <a:buNone/>
            </a:pPr>
            <a:endParaRPr lang="en-US" dirty="0"/>
          </a:p>
          <a:p>
            <a:pPr>
              <a:spcBef>
                <a:spcPts val="0"/>
              </a:spcBef>
            </a:pPr>
            <a:r>
              <a:rPr lang="en-US" dirty="0"/>
              <a:t>A link to each CSS file in the theme folder is added to your </a:t>
            </a:r>
          </a:p>
          <a:p>
            <a:pPr marL="45720" indent="0">
              <a:spcBef>
                <a:spcPts val="0"/>
              </a:spcBef>
              <a:buNone/>
            </a:pPr>
            <a:r>
              <a:rPr lang="en-US" dirty="0"/>
              <a:t>page’s &lt;head&gt; section automatically whenever the </a:t>
            </a:r>
          </a:p>
          <a:p>
            <a:pPr marL="45720" indent="0">
              <a:spcBef>
                <a:spcPts val="0"/>
              </a:spcBef>
              <a:buNone/>
            </a:pPr>
            <a:r>
              <a:rPr lang="en-US" dirty="0"/>
              <a:t>theme is active.</a:t>
            </a:r>
          </a:p>
          <a:p>
            <a:pPr marL="45720" indent="0">
              <a:spcBef>
                <a:spcPts val="0"/>
              </a:spcBef>
              <a:buNone/>
            </a:pPr>
            <a:endParaRPr lang="en-US" dirty="0"/>
          </a:p>
          <a:p>
            <a:pPr>
              <a:spcBef>
                <a:spcPts val="0"/>
              </a:spcBef>
            </a:pPr>
            <a:r>
              <a:rPr lang="en-US" dirty="0"/>
              <a:t>Two different type of Themes:</a:t>
            </a:r>
          </a:p>
          <a:p>
            <a:pPr lvl="1">
              <a:spcBef>
                <a:spcPts val="0"/>
              </a:spcBef>
            </a:pPr>
            <a:r>
              <a:rPr lang="en-US" dirty="0"/>
              <a:t>Theme Property</a:t>
            </a:r>
          </a:p>
          <a:p>
            <a:pPr lvl="1">
              <a:spcBef>
                <a:spcPts val="0"/>
              </a:spcBef>
            </a:pPr>
            <a:r>
              <a:rPr lang="en-US" dirty="0" err="1"/>
              <a:t>StyleSheetTheme</a:t>
            </a:r>
            <a:r>
              <a:rPr lang="en-US" dirty="0"/>
              <a:t> Property</a:t>
            </a:r>
          </a:p>
        </p:txBody>
      </p:sp>
      <p:pic>
        <p:nvPicPr>
          <p:cNvPr id="4" name="Picture 3"/>
          <p:cNvPicPr>
            <a:picLocks noChangeAspect="1"/>
          </p:cNvPicPr>
          <p:nvPr/>
        </p:nvPicPr>
        <p:blipFill>
          <a:blip r:embed="rId2"/>
          <a:stretch>
            <a:fillRect/>
          </a:stretch>
        </p:blipFill>
        <p:spPr>
          <a:xfrm>
            <a:off x="8151812" y="914400"/>
            <a:ext cx="2069247" cy="4435592"/>
          </a:xfrm>
          <a:prstGeom prst="rect">
            <a:avLst/>
          </a:prstGeom>
        </p:spPr>
      </p:pic>
    </p:spTree>
    <p:extLst>
      <p:ext uri="{BB962C8B-B14F-4D97-AF65-F5344CB8AC3E}">
        <p14:creationId xmlns:p14="http://schemas.microsoft.com/office/powerpoint/2010/main" val="31700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p>
        </p:txBody>
      </p:sp>
      <p:sp>
        <p:nvSpPr>
          <p:cNvPr id="3" name="Content Placeholder 2"/>
          <p:cNvSpPr>
            <a:spLocks noGrp="1"/>
          </p:cNvSpPr>
          <p:nvPr>
            <p:ph idx="1"/>
          </p:nvPr>
        </p:nvSpPr>
        <p:spPr/>
        <p:txBody>
          <a:bodyPr/>
          <a:lstStyle/>
          <a:p>
            <a:r>
              <a:rPr lang="en-US" dirty="0" err="1"/>
              <a:t>StyleSheetTheme</a:t>
            </a:r>
            <a:r>
              <a:rPr lang="en-US" dirty="0"/>
              <a:t> property:</a:t>
            </a:r>
          </a:p>
          <a:p>
            <a:pPr lvl="1"/>
            <a:r>
              <a:rPr lang="en-US" dirty="0"/>
              <a:t>Applied very early in the page’s life cycle, shortly after the page instance has been created. This means that an individual page can override the settings from the theme by applying inline attributes on the controls</a:t>
            </a:r>
          </a:p>
          <a:p>
            <a:pPr lvl="1"/>
            <a:r>
              <a:rPr lang="en-US" dirty="0"/>
              <a:t>Use if you want to set default, but can be overwritten.</a:t>
            </a:r>
          </a:p>
          <a:p>
            <a:r>
              <a:rPr lang="en-US" dirty="0"/>
              <a:t>Example, </a:t>
            </a:r>
            <a:r>
              <a:rPr lang="en-US" dirty="0" err="1"/>
              <a:t>BackColor</a:t>
            </a:r>
            <a:r>
              <a:rPr lang="en-US" dirty="0"/>
              <a:t> overwrites theme:</a:t>
            </a:r>
          </a:p>
          <a:p>
            <a:pPr marL="365760" lvl="1" indent="0">
              <a:buNone/>
            </a:pPr>
            <a:r>
              <a:rPr lang="en-US" sz="1400" dirty="0"/>
              <a:t>&lt;</a:t>
            </a:r>
            <a:r>
              <a:rPr lang="en-US" sz="1400" dirty="0" err="1"/>
              <a:t>asp:Button</a:t>
            </a:r>
            <a:r>
              <a:rPr lang="en-US" sz="1400" dirty="0"/>
              <a:t> ID="Button1" </a:t>
            </a:r>
            <a:r>
              <a:rPr lang="en-US" sz="1400" dirty="0" err="1"/>
              <a:t>runat</a:t>
            </a:r>
            <a:r>
              <a:rPr lang="en-US" sz="1400" dirty="0"/>
              <a:t>="server" Text="Button" </a:t>
            </a:r>
            <a:r>
              <a:rPr lang="en-US" sz="1400" dirty="0" err="1"/>
              <a:t>BackColor</a:t>
            </a:r>
            <a:r>
              <a:rPr lang="en-US" sz="1400" dirty="0"/>
              <a:t>="Red" /&gt;</a:t>
            </a:r>
          </a:p>
          <a:p>
            <a:r>
              <a:rPr lang="en-US" dirty="0"/>
              <a:t>Theme property: </a:t>
            </a:r>
          </a:p>
          <a:p>
            <a:pPr lvl="1"/>
            <a:r>
              <a:rPr lang="en-US" dirty="0"/>
              <a:t>Applied late in the page’s life cycle, effectively overriding any customization you may have for individual controls.</a:t>
            </a:r>
          </a:p>
          <a:p>
            <a:pPr lvl="1"/>
            <a:r>
              <a:rPr lang="en-US" dirty="0"/>
              <a:t>Used to enforce a style.</a:t>
            </a:r>
          </a:p>
        </p:txBody>
      </p:sp>
    </p:spTree>
    <p:extLst>
      <p:ext uri="{BB962C8B-B14F-4D97-AF65-F5344CB8AC3E}">
        <p14:creationId xmlns:p14="http://schemas.microsoft.com/office/powerpoint/2010/main" val="29630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p>
        </p:txBody>
      </p:sp>
      <p:sp>
        <p:nvSpPr>
          <p:cNvPr id="3" name="Content Placeholder 2"/>
          <p:cNvSpPr>
            <a:spLocks noGrp="1"/>
          </p:cNvSpPr>
          <p:nvPr>
            <p:ph idx="1"/>
          </p:nvPr>
        </p:nvSpPr>
        <p:spPr>
          <a:xfrm>
            <a:off x="1065212" y="1828800"/>
            <a:ext cx="9067800" cy="4191000"/>
          </a:xfrm>
        </p:spPr>
        <p:txBody>
          <a:bodyPr>
            <a:normAutofit/>
          </a:bodyPr>
          <a:lstStyle/>
          <a:p>
            <a:r>
              <a:rPr lang="en-US" dirty="0"/>
              <a:t>Where can themes be applied:</a:t>
            </a:r>
          </a:p>
          <a:p>
            <a:pPr lvl="1"/>
            <a:r>
              <a:rPr lang="en-US" dirty="0"/>
              <a:t>Page Level (Populate Theme or </a:t>
            </a:r>
            <a:r>
              <a:rPr lang="en-US" dirty="0" err="1"/>
              <a:t>StyleSheetTheme</a:t>
            </a:r>
            <a:r>
              <a:rPr lang="en-US" dirty="0"/>
              <a:t> property):</a:t>
            </a:r>
          </a:p>
          <a:p>
            <a:pPr lvl="1"/>
            <a:endParaRPr lang="en-US" dirty="0"/>
          </a:p>
          <a:p>
            <a:pPr marL="548640" lvl="2" indent="0">
              <a:buNone/>
            </a:pPr>
            <a:r>
              <a:rPr lang="en-US" sz="1400" dirty="0"/>
              <a:t>&lt;%@ Page Language="VB" </a:t>
            </a:r>
            <a:r>
              <a:rPr lang="en-US" sz="1400" dirty="0" err="1"/>
              <a:t>AutoEventWireup</a:t>
            </a:r>
            <a:r>
              <a:rPr lang="en-US" sz="1400" dirty="0"/>
              <a:t>="false" </a:t>
            </a:r>
            <a:r>
              <a:rPr lang="en-US" sz="1400" dirty="0" err="1"/>
              <a:t>CodeFile</a:t>
            </a:r>
            <a:r>
              <a:rPr lang="en-US" sz="1400" dirty="0"/>
              <a:t>="</a:t>
            </a:r>
            <a:r>
              <a:rPr lang="en-US" sz="1400" dirty="0" err="1"/>
              <a:t>Default.aspx.vb</a:t>
            </a:r>
            <a:r>
              <a:rPr lang="en-US" sz="1400" dirty="0"/>
              <a:t>“ Inherits="_Default" </a:t>
            </a:r>
            <a:r>
              <a:rPr lang="en-US" sz="1400" b="1" dirty="0"/>
              <a:t>Theme="</a:t>
            </a:r>
            <a:r>
              <a:rPr lang="en-US" sz="1400" b="1" dirty="0" err="1"/>
              <a:t>DarkGrey</a:t>
            </a:r>
            <a:r>
              <a:rPr lang="en-US" sz="1400" b="1" dirty="0"/>
              <a:t>" </a:t>
            </a:r>
            <a:r>
              <a:rPr lang="en-US" sz="1400" dirty="0"/>
              <a:t>%&gt;</a:t>
            </a:r>
          </a:p>
          <a:p>
            <a:pPr lvl="1"/>
            <a:r>
              <a:rPr lang="en-US" dirty="0"/>
              <a:t>Site Level:</a:t>
            </a:r>
          </a:p>
          <a:p>
            <a:pPr lvl="2"/>
            <a:r>
              <a:rPr lang="en-US" dirty="0"/>
              <a:t>Find the &lt;pages&gt; section in the </a:t>
            </a:r>
            <a:r>
              <a:rPr lang="en-US" dirty="0" err="1"/>
              <a:t>web.config</a:t>
            </a:r>
            <a:r>
              <a:rPr lang="en-US" dirty="0"/>
              <a:t> under </a:t>
            </a:r>
            <a:r>
              <a:rPr lang="en-US" dirty="0" err="1"/>
              <a:t>system.web</a:t>
            </a:r>
            <a:endParaRPr lang="en-US" dirty="0"/>
          </a:p>
          <a:p>
            <a:pPr marL="594360" lvl="2" indent="0">
              <a:buNone/>
            </a:pPr>
            <a:endParaRPr lang="en-US" dirty="0"/>
          </a:p>
          <a:p>
            <a:pPr marL="731520" lvl="3" indent="0">
              <a:spcBef>
                <a:spcPts val="0"/>
              </a:spcBef>
              <a:buNone/>
            </a:pPr>
            <a:r>
              <a:rPr lang="en-US" dirty="0"/>
              <a:t>&lt;pages theme="</a:t>
            </a:r>
            <a:r>
              <a:rPr lang="en-US" dirty="0" err="1"/>
              <a:t>DarkGrey</a:t>
            </a:r>
            <a:r>
              <a:rPr lang="en-US" dirty="0"/>
              <a:t>" </a:t>
            </a:r>
            <a:r>
              <a:rPr lang="en-US" dirty="0" err="1"/>
              <a:t>styleSheetTheme</a:t>
            </a:r>
            <a:r>
              <a:rPr lang="en-US" dirty="0"/>
              <a:t>="</a:t>
            </a:r>
            <a:r>
              <a:rPr lang="en-US" dirty="0" err="1"/>
              <a:t>DarkGrey</a:t>
            </a:r>
            <a:r>
              <a:rPr lang="en-US" dirty="0"/>
              <a:t>"&gt;</a:t>
            </a:r>
          </a:p>
          <a:p>
            <a:pPr marL="731520" lvl="3" indent="0">
              <a:spcBef>
                <a:spcPts val="0"/>
              </a:spcBef>
              <a:buNone/>
            </a:pPr>
            <a:r>
              <a:rPr lang="en-US" dirty="0"/>
              <a:t>...</a:t>
            </a:r>
          </a:p>
          <a:p>
            <a:pPr marL="731520" lvl="3" indent="0">
              <a:spcBef>
                <a:spcPts val="0"/>
              </a:spcBef>
              <a:buNone/>
            </a:pPr>
            <a:r>
              <a:rPr lang="en-US" dirty="0"/>
              <a:t>&lt;/pages&gt;</a:t>
            </a:r>
          </a:p>
          <a:p>
            <a:pPr lvl="2"/>
            <a:endParaRPr lang="en-US" dirty="0"/>
          </a:p>
          <a:p>
            <a:pPr lvl="1"/>
            <a:r>
              <a:rPr lang="en-US" dirty="0"/>
              <a:t>Programmatically:</a:t>
            </a:r>
          </a:p>
          <a:p>
            <a:pPr lvl="2"/>
            <a:r>
              <a:rPr lang="en-US" dirty="0"/>
              <a:t>Via </a:t>
            </a:r>
            <a:r>
              <a:rPr lang="en-US"/>
              <a:t>Page.Theme</a:t>
            </a:r>
            <a:endParaRPr lang="en-US" dirty="0"/>
          </a:p>
          <a:p>
            <a:pPr lvl="1"/>
            <a:endParaRPr lang="en-US" dirty="0"/>
          </a:p>
        </p:txBody>
      </p:sp>
    </p:spTree>
    <p:extLst>
      <p:ext uri="{BB962C8B-B14F-4D97-AF65-F5344CB8AC3E}">
        <p14:creationId xmlns:p14="http://schemas.microsoft.com/office/powerpoint/2010/main" val="295939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Skins</a:t>
            </a:r>
          </a:p>
        </p:txBody>
      </p:sp>
      <p:sp>
        <p:nvSpPr>
          <p:cNvPr id="3" name="Content Placeholder 2"/>
          <p:cNvSpPr>
            <a:spLocks noGrp="1"/>
          </p:cNvSpPr>
          <p:nvPr>
            <p:ph idx="1"/>
          </p:nvPr>
        </p:nvSpPr>
        <p:spPr/>
        <p:txBody>
          <a:bodyPr/>
          <a:lstStyle/>
          <a:p>
            <a:r>
              <a:rPr lang="en-US" dirty="0"/>
              <a:t>Skins are files which detail the appearance of  controls. They appear just like the control itself, except they do not allow the ID attribute (runtime error will occur).</a:t>
            </a:r>
          </a:p>
          <a:p>
            <a:r>
              <a:rPr lang="en-US" dirty="0"/>
              <a:t>Example of skin content which will affect all Buttons:</a:t>
            </a:r>
          </a:p>
          <a:p>
            <a:pPr marL="365760" lvl="1" indent="0">
              <a:buNone/>
            </a:pPr>
            <a:r>
              <a:rPr lang="en-US" dirty="0"/>
              <a:t>&lt;</a:t>
            </a:r>
            <a:r>
              <a:rPr lang="en-US" dirty="0" err="1"/>
              <a:t>asp:Button</a:t>
            </a:r>
            <a:r>
              <a:rPr lang="en-US" dirty="0"/>
              <a:t> </a:t>
            </a:r>
            <a:r>
              <a:rPr lang="en-US" dirty="0" err="1"/>
              <a:t>BackColor</a:t>
            </a:r>
            <a:r>
              <a:rPr lang="en-US" dirty="0"/>
              <a:t>="#</a:t>
            </a:r>
            <a:r>
              <a:rPr lang="en-US" dirty="0" err="1"/>
              <a:t>cccccc</a:t>
            </a:r>
            <a:r>
              <a:rPr lang="en-US" dirty="0"/>
              <a:t>" </a:t>
            </a:r>
            <a:r>
              <a:rPr lang="en-US" dirty="0" err="1"/>
              <a:t>ForeColor</a:t>
            </a:r>
            <a:r>
              <a:rPr lang="en-US" dirty="0"/>
              <a:t>="#308462" </a:t>
            </a:r>
            <a:r>
              <a:rPr lang="en-US" dirty="0" err="1"/>
              <a:t>runat</a:t>
            </a:r>
            <a:r>
              <a:rPr lang="en-US" dirty="0"/>
              <a:t>="server" /&gt;</a:t>
            </a:r>
          </a:p>
          <a:p>
            <a:r>
              <a:rPr lang="en-US" dirty="0"/>
              <a:t>The attributes allowed on skins usually affect the appearance only.</a:t>
            </a:r>
          </a:p>
          <a:p>
            <a:r>
              <a:rPr lang="en-US" dirty="0"/>
              <a:t>They are separate files of type .skin extension and are stored in the Themes folder directly.</a:t>
            </a:r>
          </a:p>
          <a:p>
            <a:r>
              <a:rPr lang="en-US" dirty="0"/>
              <a:t>You should create .skin files for each element that you want to skin, such as Button, Label, etc.</a:t>
            </a:r>
          </a:p>
          <a:p>
            <a:endParaRPr lang="en-US" dirty="0"/>
          </a:p>
        </p:txBody>
      </p:sp>
    </p:spTree>
    <p:extLst>
      <p:ext uri="{BB962C8B-B14F-4D97-AF65-F5344CB8AC3E}">
        <p14:creationId xmlns:p14="http://schemas.microsoft.com/office/powerpoint/2010/main" val="17143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Skins</a:t>
            </a:r>
          </a:p>
        </p:txBody>
      </p:sp>
      <p:sp>
        <p:nvSpPr>
          <p:cNvPr id="3" name="Content Placeholder 2"/>
          <p:cNvSpPr>
            <a:spLocks noGrp="1"/>
          </p:cNvSpPr>
          <p:nvPr>
            <p:ph idx="1"/>
          </p:nvPr>
        </p:nvSpPr>
        <p:spPr/>
        <p:txBody>
          <a:bodyPr>
            <a:normAutofit/>
          </a:bodyPr>
          <a:lstStyle/>
          <a:p>
            <a:r>
              <a:rPr lang="en-US" dirty="0"/>
              <a:t>Instead of applying formatting elements directly to the control’s properties in the skin and thus to the final markup in the page, it’s often better to use the </a:t>
            </a:r>
            <a:r>
              <a:rPr lang="en-US" dirty="0" err="1"/>
              <a:t>CssClass</a:t>
            </a:r>
            <a:r>
              <a:rPr lang="en-US" dirty="0"/>
              <a:t> property to point to a CSS class in one of your CSS files. </a:t>
            </a:r>
          </a:p>
          <a:p>
            <a:r>
              <a:rPr lang="en-US" dirty="0"/>
              <a:t>Example:</a:t>
            </a:r>
          </a:p>
          <a:p>
            <a:endParaRPr lang="en-US" dirty="0"/>
          </a:p>
          <a:p>
            <a:pPr marL="365760" lvl="1" indent="0">
              <a:spcBef>
                <a:spcPts val="0"/>
              </a:spcBef>
              <a:buNone/>
            </a:pPr>
            <a:r>
              <a:rPr lang="en-US" sz="1600" dirty="0"/>
              <a:t>&lt;</a:t>
            </a:r>
            <a:r>
              <a:rPr lang="en-US" sz="1600" dirty="0" err="1"/>
              <a:t>asp:Button</a:t>
            </a:r>
            <a:r>
              <a:rPr lang="en-US" sz="1600" dirty="0"/>
              <a:t> </a:t>
            </a:r>
            <a:r>
              <a:rPr lang="en-US" sz="1600" dirty="0" err="1"/>
              <a:t>CssClass</a:t>
            </a:r>
            <a:r>
              <a:rPr lang="en-US" sz="1600" dirty="0"/>
              <a:t>="</a:t>
            </a:r>
            <a:r>
              <a:rPr lang="en-US" sz="1600" dirty="0" err="1"/>
              <a:t>MyButton</a:t>
            </a:r>
            <a:r>
              <a:rPr lang="en-US" sz="1600" dirty="0"/>
              <a:t>" </a:t>
            </a:r>
            <a:r>
              <a:rPr lang="en-US" sz="1600" dirty="0" err="1"/>
              <a:t>runat</a:t>
            </a:r>
            <a:r>
              <a:rPr lang="en-US" sz="1600" dirty="0"/>
              <a:t>="server" /&gt;</a:t>
            </a:r>
          </a:p>
          <a:p>
            <a:pPr marL="365760" lvl="1" indent="0">
              <a:spcBef>
                <a:spcPts val="0"/>
              </a:spcBef>
              <a:buNone/>
            </a:pPr>
            <a:endParaRPr lang="en-US" sz="1600" dirty="0"/>
          </a:p>
          <a:p>
            <a:pPr marL="365760" lvl="1" indent="0">
              <a:spcBef>
                <a:spcPts val="0"/>
              </a:spcBef>
              <a:buNone/>
            </a:pPr>
            <a:r>
              <a:rPr lang="en-US" sz="1600" dirty="0"/>
              <a:t>.</a:t>
            </a:r>
            <a:r>
              <a:rPr lang="en-US" sz="1600" dirty="0" err="1"/>
              <a:t>MyButton</a:t>
            </a:r>
            <a:endParaRPr lang="en-US" sz="1600" dirty="0"/>
          </a:p>
          <a:p>
            <a:pPr marL="365760" lvl="1" indent="0">
              <a:spcBef>
                <a:spcPts val="0"/>
              </a:spcBef>
              <a:buNone/>
            </a:pPr>
            <a:r>
              <a:rPr lang="en-US" sz="1600" dirty="0"/>
              <a:t>{</a:t>
            </a:r>
          </a:p>
          <a:p>
            <a:pPr marL="365760" lvl="1" indent="0">
              <a:spcBef>
                <a:spcPts val="0"/>
              </a:spcBef>
              <a:buNone/>
            </a:pPr>
            <a:r>
              <a:rPr lang="en-US" sz="1600" dirty="0"/>
              <a:t>  color: #308462;</a:t>
            </a:r>
          </a:p>
          <a:p>
            <a:pPr marL="365760" lvl="1" indent="0">
              <a:spcBef>
                <a:spcPts val="0"/>
              </a:spcBef>
              <a:buNone/>
            </a:pPr>
            <a:r>
              <a:rPr lang="en-US" sz="1600" dirty="0"/>
              <a:t>  background-color: #</a:t>
            </a:r>
            <a:r>
              <a:rPr lang="en-US" sz="1600" dirty="0" err="1"/>
              <a:t>cccccc</a:t>
            </a:r>
            <a:r>
              <a:rPr lang="en-US" sz="1600" dirty="0"/>
              <a:t>;</a:t>
            </a:r>
          </a:p>
          <a:p>
            <a:pPr marL="365760" lvl="1" indent="0">
              <a:spcBef>
                <a:spcPts val="0"/>
              </a:spcBef>
              <a:buNone/>
            </a:pPr>
            <a:r>
              <a:rPr lang="en-US" sz="1600" dirty="0"/>
              <a:t>}</a:t>
            </a:r>
          </a:p>
        </p:txBody>
      </p:sp>
    </p:spTree>
    <p:extLst>
      <p:ext uri="{BB962C8B-B14F-4D97-AF65-F5344CB8AC3E}">
        <p14:creationId xmlns:p14="http://schemas.microsoft.com/office/powerpoint/2010/main" val="274002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Named Skins</a:t>
            </a:r>
          </a:p>
        </p:txBody>
      </p:sp>
      <p:sp>
        <p:nvSpPr>
          <p:cNvPr id="3" name="Content Placeholder 2"/>
          <p:cNvSpPr>
            <a:spLocks noGrp="1"/>
          </p:cNvSpPr>
          <p:nvPr>
            <p:ph idx="1"/>
          </p:nvPr>
        </p:nvSpPr>
        <p:spPr/>
        <p:txBody>
          <a:bodyPr/>
          <a:lstStyle/>
          <a:p>
            <a:r>
              <a:rPr lang="en-US" dirty="0"/>
              <a:t>Named Skins are skins that have </a:t>
            </a:r>
            <a:r>
              <a:rPr lang="en-US" dirty="0" err="1"/>
              <a:t>SkinID</a:t>
            </a:r>
            <a:r>
              <a:rPr lang="en-US" dirty="0"/>
              <a:t> attribute. This attribute identifies them so that they can be placed on specific elements.</a:t>
            </a:r>
          </a:p>
          <a:p>
            <a:r>
              <a:rPr lang="en-US" dirty="0"/>
              <a:t>For example, on the </a:t>
            </a:r>
            <a:r>
              <a:rPr lang="en-US" dirty="0" err="1"/>
              <a:t>Button.skin</a:t>
            </a:r>
            <a:r>
              <a:rPr lang="en-US" dirty="0"/>
              <a:t> file you would create</a:t>
            </a:r>
          </a:p>
          <a:p>
            <a:pPr marL="45720" indent="0">
              <a:buNone/>
            </a:pPr>
            <a:r>
              <a:rPr lang="en-US" sz="1600" dirty="0"/>
              <a:t>&lt;</a:t>
            </a:r>
            <a:r>
              <a:rPr lang="en-US" sz="1600" dirty="0" err="1"/>
              <a:t>asp:Button</a:t>
            </a:r>
            <a:r>
              <a:rPr lang="en-US" sz="1600" dirty="0"/>
              <a:t> </a:t>
            </a:r>
            <a:r>
              <a:rPr lang="en-US" sz="1600" dirty="0" err="1"/>
              <a:t>BackColor</a:t>
            </a:r>
            <a:r>
              <a:rPr lang="en-US" sz="1600" dirty="0"/>
              <a:t>="Red" </a:t>
            </a:r>
            <a:r>
              <a:rPr lang="en-US" sz="1600" dirty="0" err="1"/>
              <a:t>ForeColor</a:t>
            </a:r>
            <a:r>
              <a:rPr lang="en-US" sz="1600" dirty="0"/>
              <a:t>="Black" </a:t>
            </a:r>
            <a:r>
              <a:rPr lang="en-US" sz="1600" dirty="0" err="1"/>
              <a:t>SkinID</a:t>
            </a:r>
            <a:r>
              <a:rPr lang="en-US" sz="1600" dirty="0"/>
              <a:t>="</a:t>
            </a:r>
            <a:r>
              <a:rPr lang="en-US" sz="1600" dirty="0" err="1"/>
              <a:t>RedButton</a:t>
            </a:r>
            <a:r>
              <a:rPr lang="en-US" sz="1600" dirty="0"/>
              <a:t>" </a:t>
            </a:r>
            <a:r>
              <a:rPr lang="en-US" sz="1600" dirty="0" err="1"/>
              <a:t>runat</a:t>
            </a:r>
            <a:r>
              <a:rPr lang="en-US" sz="1600" dirty="0"/>
              <a:t>="server" /&gt;</a:t>
            </a:r>
          </a:p>
          <a:p>
            <a:r>
              <a:rPr lang="en-US" dirty="0"/>
              <a:t>Then on the .</a:t>
            </a:r>
            <a:r>
              <a:rPr lang="en-US" dirty="0" err="1"/>
              <a:t>aspx</a:t>
            </a:r>
            <a:r>
              <a:rPr lang="en-US" dirty="0"/>
              <a:t> page, you would reference this by</a:t>
            </a:r>
          </a:p>
          <a:p>
            <a:pPr marL="45720" indent="0">
              <a:buNone/>
            </a:pPr>
            <a:r>
              <a:rPr lang="en-US" sz="1600" dirty="0"/>
              <a:t>&lt;</a:t>
            </a:r>
            <a:r>
              <a:rPr lang="en-US" sz="1600" dirty="0" err="1"/>
              <a:t>asp:Button</a:t>
            </a:r>
            <a:r>
              <a:rPr lang="en-US" sz="1600" dirty="0"/>
              <a:t> ID="Button2" </a:t>
            </a:r>
            <a:r>
              <a:rPr lang="en-US" sz="1600" dirty="0" err="1"/>
              <a:t>runat</a:t>
            </a:r>
            <a:r>
              <a:rPr lang="en-US" sz="1600" dirty="0"/>
              <a:t>="server" Text="Button" </a:t>
            </a:r>
            <a:r>
              <a:rPr lang="en-US" sz="1600" dirty="0" err="1"/>
              <a:t>SkinID</a:t>
            </a:r>
            <a:r>
              <a:rPr lang="en-US" sz="1600" dirty="0"/>
              <a:t>="</a:t>
            </a:r>
            <a:r>
              <a:rPr lang="en-US" sz="1600" dirty="0" err="1"/>
              <a:t>RedButton</a:t>
            </a:r>
            <a:r>
              <a:rPr lang="en-US" sz="1600" dirty="0"/>
              <a:t>" /&gt;</a:t>
            </a:r>
          </a:p>
          <a:p>
            <a:r>
              <a:rPr lang="en-US" sz="1600" dirty="0"/>
              <a:t>If you want one of your controls NOT to be affected by a skin, you can disable skinning at the control level by setting </a:t>
            </a:r>
            <a:r>
              <a:rPr lang="en-US" sz="1600" dirty="0" err="1"/>
              <a:t>EnableTheming</a:t>
            </a:r>
            <a:r>
              <a:rPr lang="en-US" sz="1600" dirty="0"/>
              <a:t>=“False”</a:t>
            </a:r>
          </a:p>
          <a:p>
            <a:pPr marL="45720" indent="0">
              <a:buNone/>
            </a:pPr>
            <a:r>
              <a:rPr lang="en-US" sz="1400" dirty="0"/>
              <a:t>&lt;</a:t>
            </a:r>
            <a:r>
              <a:rPr lang="en-US" sz="1400" dirty="0" err="1"/>
              <a:t>asp:Button</a:t>
            </a:r>
            <a:r>
              <a:rPr lang="en-US" sz="1400" dirty="0"/>
              <a:t> ID="Button1" </a:t>
            </a:r>
            <a:r>
              <a:rPr lang="en-US" sz="1400" dirty="0" err="1"/>
              <a:t>runat</a:t>
            </a:r>
            <a:r>
              <a:rPr lang="en-US" sz="1400" dirty="0"/>
              <a:t>="server" </a:t>
            </a:r>
            <a:r>
              <a:rPr lang="en-US" sz="1400" b="1" dirty="0" err="1"/>
              <a:t>EnableTheming</a:t>
            </a:r>
            <a:r>
              <a:rPr lang="en-US" sz="1400" b="1" dirty="0"/>
              <a:t>="False" </a:t>
            </a:r>
            <a:r>
              <a:rPr lang="en-US" sz="1400" dirty="0"/>
              <a:t>Text="Button" /&gt;</a:t>
            </a:r>
          </a:p>
        </p:txBody>
      </p:sp>
    </p:spTree>
    <p:extLst>
      <p:ext uri="{BB962C8B-B14F-4D97-AF65-F5344CB8AC3E}">
        <p14:creationId xmlns:p14="http://schemas.microsoft.com/office/powerpoint/2010/main" val="4888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3" name="Content Placeholder 2"/>
          <p:cNvSpPr>
            <a:spLocks noGrp="1"/>
          </p:cNvSpPr>
          <p:nvPr>
            <p:ph idx="1"/>
          </p:nvPr>
        </p:nvSpPr>
        <p:spPr/>
        <p:txBody>
          <a:bodyPr/>
          <a:lstStyle/>
          <a:p>
            <a:r>
              <a:rPr lang="en-US" dirty="0"/>
              <a:t>Pg. 198</a:t>
            </a:r>
          </a:p>
          <a:p>
            <a:r>
              <a:rPr lang="en-US" dirty="0"/>
              <a:t>Pg. 200</a:t>
            </a:r>
          </a:p>
          <a:p>
            <a:r>
              <a:rPr lang="en-US" dirty="0"/>
              <a:t>Pg. 209</a:t>
            </a:r>
          </a:p>
          <a:p>
            <a:r>
              <a:rPr lang="en-US" dirty="0"/>
              <a:t>Pg. 213</a:t>
            </a:r>
          </a:p>
          <a:p>
            <a:r>
              <a:rPr lang="en-US" dirty="0"/>
              <a:t>Pg. 218</a:t>
            </a:r>
          </a:p>
          <a:p>
            <a:r>
              <a:rPr lang="en-US" dirty="0"/>
              <a:t>Pg. 222</a:t>
            </a:r>
          </a:p>
          <a:p>
            <a:r>
              <a:rPr lang="en-US" dirty="0"/>
              <a:t>Pg. 226 </a:t>
            </a:r>
          </a:p>
        </p:txBody>
      </p:sp>
    </p:spTree>
    <p:extLst>
      <p:ext uri="{BB962C8B-B14F-4D97-AF65-F5344CB8AC3E}">
        <p14:creationId xmlns:p14="http://schemas.microsoft.com/office/powerpoint/2010/main" val="27007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How to use master and content pages that enable you to define the global look and feel of a web page</a:t>
            </a:r>
          </a:p>
          <a:p>
            <a:r>
              <a:rPr lang="en-US" dirty="0"/>
              <a:t>How to work with a centralized base page that enables you to define common behavior for all pages in your site</a:t>
            </a:r>
          </a:p>
          <a:p>
            <a:r>
              <a:rPr lang="en-US" dirty="0"/>
              <a:t>How to create themes to define the look and feel of your site </a:t>
            </a:r>
            <a:r>
              <a:rPr lang="en-US" dirty="0" err="1"/>
              <a:t>withan</a:t>
            </a:r>
            <a:r>
              <a:rPr lang="en-US" dirty="0"/>
              <a:t> option for the user to choose a theme at run time</a:t>
            </a:r>
          </a:p>
          <a:p>
            <a:r>
              <a:rPr lang="en-US" dirty="0"/>
              <a:t>How to create skins to make site-wide changes to control layout</a:t>
            </a:r>
          </a:p>
          <a:p>
            <a:r>
              <a:rPr lang="en-US" dirty="0"/>
              <a:t>What the ASP.NET page life cycle is and why it’s important</a:t>
            </a:r>
          </a:p>
          <a:p>
            <a:pPr marL="365760" lvl="1" indent="0">
              <a:buNone/>
            </a:pPr>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Pages</a:t>
            </a:r>
          </a:p>
        </p:txBody>
      </p:sp>
      <p:sp>
        <p:nvSpPr>
          <p:cNvPr id="3" name="Content Placeholder 2"/>
          <p:cNvSpPr>
            <a:spLocks noGrp="1"/>
          </p:cNvSpPr>
          <p:nvPr>
            <p:ph idx="1"/>
          </p:nvPr>
        </p:nvSpPr>
        <p:spPr>
          <a:xfrm>
            <a:off x="1065212" y="1828800"/>
            <a:ext cx="9677400" cy="4191000"/>
          </a:xfrm>
        </p:spPr>
        <p:txBody>
          <a:bodyPr>
            <a:normAutofit/>
          </a:bodyPr>
          <a:lstStyle/>
          <a:p>
            <a:r>
              <a:rPr lang="en-US" dirty="0"/>
              <a:t>A template solution to allow more flexible creation of web sites.</a:t>
            </a:r>
          </a:p>
          <a:p>
            <a:r>
              <a:rPr lang="en-US" dirty="0"/>
              <a:t>A master page looks like a normal ASPX page. It contains static HTML such as the &lt;html&gt;, &lt;head&gt;, and &lt;body&gt; elements, and it can also contain other HTML and ASP.NET Server Controls. </a:t>
            </a:r>
          </a:p>
          <a:p>
            <a:r>
              <a:rPr lang="en-US" dirty="0"/>
              <a:t>Inside the master page, you set up the markup that you want to repeat on every page, like the general structure of the page and the menu.</a:t>
            </a:r>
          </a:p>
          <a:p>
            <a:r>
              <a:rPr lang="en-US" dirty="0"/>
              <a:t>A master page is not a true ASPX page and cannot be requested in the browser directly; it only serves as the template on which real web pages — called </a:t>
            </a:r>
            <a:r>
              <a:rPr lang="en-US" i="1" dirty="0"/>
              <a:t>content pages </a:t>
            </a:r>
            <a:r>
              <a:rPr lang="en-US" dirty="0"/>
              <a:t>— are based.</a:t>
            </a:r>
          </a:p>
          <a:p>
            <a:r>
              <a:rPr lang="en-US" dirty="0"/>
              <a:t>A master page also has a code behind.</a:t>
            </a:r>
          </a:p>
        </p:txBody>
      </p:sp>
    </p:spTree>
    <p:extLst>
      <p:ext uri="{BB962C8B-B14F-4D97-AF65-F5344CB8AC3E}">
        <p14:creationId xmlns:p14="http://schemas.microsoft.com/office/powerpoint/2010/main" val="51706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Pages</a:t>
            </a:r>
          </a:p>
        </p:txBody>
      </p:sp>
      <p:sp>
        <p:nvSpPr>
          <p:cNvPr id="3" name="Content Placeholder 2"/>
          <p:cNvSpPr>
            <a:spLocks noGrp="1"/>
          </p:cNvSpPr>
          <p:nvPr>
            <p:ph idx="1"/>
          </p:nvPr>
        </p:nvSpPr>
        <p:spPr/>
        <p:txBody>
          <a:bodyPr/>
          <a:lstStyle/>
          <a:p>
            <a:r>
              <a:rPr lang="en-US" dirty="0"/>
              <a:t>In the master page mark up:</a:t>
            </a:r>
          </a:p>
          <a:p>
            <a:pPr marL="45720" indent="0">
              <a:buNone/>
            </a:pPr>
            <a:r>
              <a:rPr lang="en-US" sz="1400" dirty="0"/>
              <a:t>&lt;%@ Master Language="C#" </a:t>
            </a:r>
            <a:r>
              <a:rPr lang="en-US" sz="1400" dirty="0" err="1"/>
              <a:t>AutoEventWireup</a:t>
            </a:r>
            <a:r>
              <a:rPr lang="en-US" sz="1400" dirty="0"/>
              <a:t>="true" </a:t>
            </a:r>
            <a:r>
              <a:rPr lang="en-US" sz="1400" dirty="0" err="1"/>
              <a:t>CodeFile</a:t>
            </a:r>
            <a:r>
              <a:rPr lang="en-US" sz="1400" dirty="0"/>
              <a:t>="</a:t>
            </a:r>
            <a:r>
              <a:rPr lang="en-US" sz="1400" dirty="0" err="1"/>
              <a:t>Frontend.master.cs</a:t>
            </a:r>
            <a:r>
              <a:rPr lang="en-US" sz="1400" dirty="0"/>
              <a:t>“ Inherits="</a:t>
            </a:r>
            <a:r>
              <a:rPr lang="en-US" sz="1400" dirty="0" err="1"/>
              <a:t>MasterPages</a:t>
            </a:r>
            <a:r>
              <a:rPr lang="en-US" sz="1400" dirty="0"/>
              <a:t> _ Frontend" %&gt;</a:t>
            </a:r>
          </a:p>
          <a:p>
            <a:r>
              <a:rPr lang="en-US" dirty="0"/>
              <a:t>To create regions that content pages can fill in, you define </a:t>
            </a:r>
            <a:r>
              <a:rPr lang="en-US" dirty="0" err="1"/>
              <a:t>ContentPlaceHolder</a:t>
            </a:r>
            <a:r>
              <a:rPr lang="en-US" dirty="0"/>
              <a:t> controls in your page like this:</a:t>
            </a:r>
          </a:p>
          <a:p>
            <a:endParaRPr lang="en-US" dirty="0"/>
          </a:p>
          <a:p>
            <a:pPr marL="45720" indent="0">
              <a:spcBef>
                <a:spcPts val="0"/>
              </a:spcBef>
              <a:buNone/>
            </a:pPr>
            <a:r>
              <a:rPr lang="en-US" sz="1400" dirty="0"/>
              <a:t>&lt;</a:t>
            </a:r>
            <a:r>
              <a:rPr lang="en-US" sz="1400" dirty="0" err="1"/>
              <a:t>asp:ContentPlaceHolder</a:t>
            </a:r>
            <a:r>
              <a:rPr lang="en-US" sz="1400" dirty="0"/>
              <a:t> ID="ContentPlaceHolder1" </a:t>
            </a:r>
            <a:r>
              <a:rPr lang="en-US" sz="1400" dirty="0" err="1"/>
              <a:t>runat</a:t>
            </a:r>
            <a:r>
              <a:rPr lang="en-US" sz="1400" dirty="0"/>
              <a:t>="server"&gt;</a:t>
            </a:r>
          </a:p>
          <a:p>
            <a:pPr marL="45720" indent="0">
              <a:spcBef>
                <a:spcPts val="0"/>
              </a:spcBef>
              <a:buNone/>
            </a:pPr>
            <a:r>
              <a:rPr lang="en-US" sz="1400" dirty="0"/>
              <a:t>&lt;/</a:t>
            </a:r>
            <a:r>
              <a:rPr lang="en-US" sz="1400" dirty="0" err="1"/>
              <a:t>asp:ContentPlaceHolder</a:t>
            </a:r>
            <a:r>
              <a:rPr lang="en-US" sz="1400" dirty="0"/>
              <a:t>&gt;</a:t>
            </a:r>
          </a:p>
        </p:txBody>
      </p:sp>
    </p:spTree>
    <p:extLst>
      <p:ext uri="{BB962C8B-B14F-4D97-AF65-F5344CB8AC3E}">
        <p14:creationId xmlns:p14="http://schemas.microsoft.com/office/powerpoint/2010/main" val="222040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Pages</a:t>
            </a:r>
          </a:p>
        </p:txBody>
      </p:sp>
      <p:sp>
        <p:nvSpPr>
          <p:cNvPr id="3" name="Content Placeholder 2"/>
          <p:cNvSpPr>
            <a:spLocks noGrp="1"/>
          </p:cNvSpPr>
          <p:nvPr>
            <p:ph idx="1"/>
          </p:nvPr>
        </p:nvSpPr>
        <p:spPr/>
        <p:txBody>
          <a:bodyPr>
            <a:normAutofit fontScale="92500" lnSpcReduction="10000"/>
          </a:bodyPr>
          <a:lstStyle/>
          <a:p>
            <a:r>
              <a:rPr lang="en-US" dirty="0"/>
              <a:t>The content pages, which are essentially normal ASPX files, without the code that they’re going to take from the master page, are connected to a master page using the </a:t>
            </a:r>
            <a:r>
              <a:rPr lang="en-US" dirty="0" err="1"/>
              <a:t>MasterPageFile</a:t>
            </a:r>
            <a:r>
              <a:rPr lang="en-US" dirty="0"/>
              <a:t> attribute of the Page directive:</a:t>
            </a:r>
          </a:p>
          <a:p>
            <a:endParaRPr lang="en-US" dirty="0"/>
          </a:p>
          <a:p>
            <a:pPr marL="45720" indent="0">
              <a:spcBef>
                <a:spcPts val="0"/>
              </a:spcBef>
              <a:buNone/>
            </a:pPr>
            <a:r>
              <a:rPr lang="en-US" sz="1500" dirty="0"/>
              <a:t>&lt;%@ Page Title="" Language="C#" </a:t>
            </a:r>
            <a:r>
              <a:rPr lang="en-US" sz="1500" b="1" dirty="0" err="1"/>
              <a:t>MasterPageFile</a:t>
            </a:r>
            <a:r>
              <a:rPr lang="en-US" sz="1500" b="1" dirty="0"/>
              <a:t>="~/</a:t>
            </a:r>
            <a:r>
              <a:rPr lang="en-US" sz="1500" b="1" dirty="0" err="1"/>
              <a:t>MasterPages</a:t>
            </a:r>
            <a:r>
              <a:rPr lang="en-US" sz="1500" b="1" dirty="0"/>
              <a:t>/</a:t>
            </a:r>
            <a:r>
              <a:rPr lang="en-US" sz="1500" b="1" dirty="0" err="1"/>
              <a:t>Frontend.master</a:t>
            </a:r>
            <a:r>
              <a:rPr lang="en-US" sz="1500" b="1" dirty="0"/>
              <a:t>"</a:t>
            </a:r>
          </a:p>
          <a:p>
            <a:pPr marL="45720" indent="0">
              <a:spcBef>
                <a:spcPts val="0"/>
              </a:spcBef>
              <a:buNone/>
            </a:pPr>
            <a:r>
              <a:rPr lang="en-US" sz="1500" dirty="0" err="1"/>
              <a:t>AutoEventWireup</a:t>
            </a:r>
            <a:r>
              <a:rPr lang="en-US" sz="1500" dirty="0"/>
              <a:t>="true" </a:t>
            </a:r>
            <a:r>
              <a:rPr lang="en-US" sz="1500" dirty="0" err="1"/>
              <a:t>CodeFile</a:t>
            </a:r>
            <a:r>
              <a:rPr lang="en-US" sz="1500" dirty="0"/>
              <a:t>="</a:t>
            </a:r>
            <a:r>
              <a:rPr lang="en-US" sz="1500" dirty="0" err="1"/>
              <a:t>Default.aspx.cs</a:t>
            </a:r>
            <a:r>
              <a:rPr lang="en-US" sz="1500" dirty="0"/>
              <a:t>" Inherits=" _ Default"&gt;</a:t>
            </a:r>
          </a:p>
          <a:p>
            <a:r>
              <a:rPr lang="en-US" dirty="0"/>
              <a:t>The page-specific content is then put inside a Content control that points to the relevant </a:t>
            </a:r>
            <a:r>
              <a:rPr lang="en-US" dirty="0" err="1"/>
              <a:t>ContentPlaceHolder</a:t>
            </a:r>
            <a:r>
              <a:rPr lang="en-US" dirty="0"/>
              <a:t>:</a:t>
            </a:r>
          </a:p>
          <a:p>
            <a:endParaRPr lang="en-US" dirty="0"/>
          </a:p>
          <a:p>
            <a:pPr marL="45720" indent="0">
              <a:spcBef>
                <a:spcPts val="0"/>
              </a:spcBef>
              <a:buNone/>
            </a:pPr>
            <a:r>
              <a:rPr lang="en-US" sz="1500" dirty="0"/>
              <a:t>&lt;</a:t>
            </a:r>
            <a:r>
              <a:rPr lang="en-US" sz="1500" dirty="0" err="1"/>
              <a:t>asp:Content</a:t>
            </a:r>
            <a:r>
              <a:rPr lang="en-US" sz="1500" dirty="0"/>
              <a:t> ID="Content1" </a:t>
            </a:r>
            <a:r>
              <a:rPr lang="en-US" sz="1500" b="1" dirty="0" err="1"/>
              <a:t>ContentPlaceHolderID</a:t>
            </a:r>
            <a:r>
              <a:rPr lang="en-US" sz="1500" b="1" dirty="0"/>
              <a:t>="ContentPlaceHolder1"</a:t>
            </a:r>
          </a:p>
          <a:p>
            <a:pPr marL="45720" indent="0">
              <a:spcBef>
                <a:spcPts val="0"/>
              </a:spcBef>
              <a:buNone/>
            </a:pPr>
            <a:r>
              <a:rPr lang="en-US" sz="1500" dirty="0" err="1"/>
              <a:t>runat</a:t>
            </a:r>
            <a:r>
              <a:rPr lang="en-US" sz="1500" dirty="0"/>
              <a:t>="Server"&gt;&lt;/</a:t>
            </a:r>
            <a:r>
              <a:rPr lang="en-US" sz="1500" dirty="0" err="1"/>
              <a:t>asp:Content</a:t>
            </a:r>
            <a:r>
              <a:rPr lang="en-US" sz="1500" dirty="0"/>
              <a:t>&gt;</a:t>
            </a:r>
          </a:p>
          <a:p>
            <a:pPr marL="45720" indent="0">
              <a:spcBef>
                <a:spcPts val="0"/>
              </a:spcBef>
              <a:buNone/>
            </a:pPr>
            <a:endParaRPr lang="en-US" sz="1400" dirty="0"/>
          </a:p>
          <a:p>
            <a:r>
              <a:rPr lang="en-US" dirty="0"/>
              <a:t>The </a:t>
            </a:r>
            <a:r>
              <a:rPr lang="en-US" dirty="0" err="1"/>
              <a:t>ContentPlaceHolderID</a:t>
            </a:r>
            <a:r>
              <a:rPr lang="en-US" dirty="0"/>
              <a:t> attribute of the Content control points to the </a:t>
            </a:r>
            <a:r>
              <a:rPr lang="en-US" dirty="0" err="1"/>
              <a:t>ContentPlaceHolder</a:t>
            </a:r>
            <a:r>
              <a:rPr lang="en-US" dirty="0"/>
              <a:t> that is defined in the master page.</a:t>
            </a:r>
          </a:p>
        </p:txBody>
      </p:sp>
    </p:spTree>
    <p:extLst>
      <p:ext uri="{BB962C8B-B14F-4D97-AF65-F5344CB8AC3E}">
        <p14:creationId xmlns:p14="http://schemas.microsoft.com/office/powerpoint/2010/main" val="42022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master page is rendered</a:t>
            </a:r>
          </a:p>
        </p:txBody>
      </p:sp>
      <p:pic>
        <p:nvPicPr>
          <p:cNvPr id="4" name="Content Placeholder 3"/>
          <p:cNvPicPr>
            <a:picLocks noGrp="1" noChangeAspect="1"/>
          </p:cNvPicPr>
          <p:nvPr>
            <p:ph idx="1"/>
          </p:nvPr>
        </p:nvPicPr>
        <p:blipFill>
          <a:blip r:embed="rId2"/>
          <a:stretch>
            <a:fillRect/>
          </a:stretch>
        </p:blipFill>
        <p:spPr>
          <a:xfrm>
            <a:off x="2589212" y="1828800"/>
            <a:ext cx="4777154" cy="4191000"/>
          </a:xfrm>
          <a:prstGeom prst="rect">
            <a:avLst/>
          </a:prstGeom>
        </p:spPr>
      </p:pic>
    </p:spTree>
    <p:extLst>
      <p:ext uri="{BB962C8B-B14F-4D97-AF65-F5344CB8AC3E}">
        <p14:creationId xmlns:p14="http://schemas.microsoft.com/office/powerpoint/2010/main" val="11622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Content Page</a:t>
            </a:r>
          </a:p>
        </p:txBody>
      </p:sp>
      <p:sp>
        <p:nvSpPr>
          <p:cNvPr id="3" name="Content Placeholder 2"/>
          <p:cNvSpPr>
            <a:spLocks noGrp="1"/>
          </p:cNvSpPr>
          <p:nvPr>
            <p:ph idx="1"/>
          </p:nvPr>
        </p:nvSpPr>
        <p:spPr/>
        <p:txBody>
          <a:bodyPr/>
          <a:lstStyle/>
          <a:p>
            <a:r>
              <a:rPr lang="en-US" dirty="0"/>
              <a:t>A Content page is similar to an .</a:t>
            </a:r>
            <a:r>
              <a:rPr lang="en-US" dirty="0" err="1"/>
              <a:t>aspx</a:t>
            </a:r>
            <a:r>
              <a:rPr lang="en-US" dirty="0"/>
              <a:t> page except it wraps its content with &lt;asp: content&gt; and must be tied to a master page.</a:t>
            </a:r>
          </a:p>
          <a:p>
            <a:r>
              <a:rPr lang="en-US" dirty="0"/>
              <a:t>To add a content page, add a web form but check “Select master page” in Visual Studio.</a:t>
            </a:r>
          </a:p>
        </p:txBody>
      </p:sp>
      <p:pic>
        <p:nvPicPr>
          <p:cNvPr id="4" name="Picture 3"/>
          <p:cNvPicPr>
            <a:picLocks noChangeAspect="1"/>
          </p:cNvPicPr>
          <p:nvPr/>
        </p:nvPicPr>
        <p:blipFill>
          <a:blip r:embed="rId2"/>
          <a:stretch>
            <a:fillRect/>
          </a:stretch>
        </p:blipFill>
        <p:spPr>
          <a:xfrm>
            <a:off x="2970212" y="3048000"/>
            <a:ext cx="6145651" cy="3394190"/>
          </a:xfrm>
          <a:prstGeom prst="rect">
            <a:avLst/>
          </a:prstGeom>
        </p:spPr>
      </p:pic>
      <p:cxnSp>
        <p:nvCxnSpPr>
          <p:cNvPr id="6" name="Straight Arrow Connector 5"/>
          <p:cNvCxnSpPr/>
          <p:nvPr/>
        </p:nvCxnSpPr>
        <p:spPr>
          <a:xfrm flipH="1">
            <a:off x="8075612" y="5791200"/>
            <a:ext cx="609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80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Content Page</a:t>
            </a:r>
          </a:p>
        </p:txBody>
      </p:sp>
      <p:sp>
        <p:nvSpPr>
          <p:cNvPr id="3" name="Content Placeholder 2"/>
          <p:cNvSpPr>
            <a:spLocks noGrp="1"/>
          </p:cNvSpPr>
          <p:nvPr>
            <p:ph idx="1"/>
          </p:nvPr>
        </p:nvSpPr>
        <p:spPr/>
        <p:txBody>
          <a:bodyPr/>
          <a:lstStyle/>
          <a:p>
            <a:r>
              <a:rPr lang="en-US" dirty="0"/>
              <a:t>Now Select the Master Page</a:t>
            </a:r>
          </a:p>
        </p:txBody>
      </p:sp>
      <p:pic>
        <p:nvPicPr>
          <p:cNvPr id="4" name="Picture 3"/>
          <p:cNvPicPr>
            <a:picLocks noChangeAspect="1"/>
          </p:cNvPicPr>
          <p:nvPr/>
        </p:nvPicPr>
        <p:blipFill>
          <a:blip r:embed="rId2"/>
          <a:stretch>
            <a:fillRect/>
          </a:stretch>
        </p:blipFill>
        <p:spPr>
          <a:xfrm>
            <a:off x="2360612" y="2286000"/>
            <a:ext cx="6659512" cy="4095276"/>
          </a:xfrm>
          <a:prstGeom prst="rect">
            <a:avLst/>
          </a:prstGeom>
        </p:spPr>
      </p:pic>
    </p:spTree>
    <p:extLst>
      <p:ext uri="{BB962C8B-B14F-4D97-AF65-F5344CB8AC3E}">
        <p14:creationId xmlns:p14="http://schemas.microsoft.com/office/powerpoint/2010/main" val="4999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Content Page</a:t>
            </a:r>
          </a:p>
        </p:txBody>
      </p:sp>
      <p:sp>
        <p:nvSpPr>
          <p:cNvPr id="3" name="Content Placeholder 2"/>
          <p:cNvSpPr>
            <a:spLocks noGrp="1"/>
          </p:cNvSpPr>
          <p:nvPr>
            <p:ph idx="1"/>
          </p:nvPr>
        </p:nvSpPr>
        <p:spPr/>
        <p:txBody>
          <a:bodyPr>
            <a:normAutofit fontScale="92500" lnSpcReduction="10000"/>
          </a:bodyPr>
          <a:lstStyle/>
          <a:p>
            <a:r>
              <a:rPr lang="en-US" dirty="0"/>
              <a:t>The added Default.aspx content page will have the following markup</a:t>
            </a:r>
          </a:p>
          <a:p>
            <a:endParaRPr lang="en-US" dirty="0"/>
          </a:p>
          <a:p>
            <a:pPr marL="45720" indent="0">
              <a:spcBef>
                <a:spcPts val="0"/>
              </a:spcBef>
              <a:buNone/>
            </a:pPr>
            <a:r>
              <a:rPr lang="en-US" sz="1400" dirty="0"/>
              <a:t>&lt;%@ Page Title="" Language="VB" </a:t>
            </a:r>
            <a:r>
              <a:rPr lang="en-US" sz="1400" dirty="0" err="1"/>
              <a:t>MasterPageFile</a:t>
            </a:r>
            <a:r>
              <a:rPr lang="en-US" sz="1400" dirty="0"/>
              <a:t>="~/</a:t>
            </a:r>
            <a:r>
              <a:rPr lang="en-US" sz="1400" dirty="0" err="1"/>
              <a:t>MasterPages</a:t>
            </a:r>
            <a:r>
              <a:rPr lang="en-US" sz="1400" dirty="0"/>
              <a:t>/</a:t>
            </a:r>
            <a:r>
              <a:rPr lang="en-US" sz="1400" dirty="0" err="1"/>
              <a:t>Frontend.master</a:t>
            </a:r>
            <a:r>
              <a:rPr lang="en-US" sz="1400" dirty="0"/>
              <a:t>"</a:t>
            </a:r>
          </a:p>
          <a:p>
            <a:pPr marL="45720" indent="0">
              <a:spcBef>
                <a:spcPts val="0"/>
              </a:spcBef>
              <a:buNone/>
            </a:pPr>
            <a:r>
              <a:rPr lang="en-US" sz="1400" dirty="0" err="1"/>
              <a:t>AutoEventWireup</a:t>
            </a:r>
            <a:r>
              <a:rPr lang="en-US" sz="1400" dirty="0"/>
              <a:t>="false" </a:t>
            </a:r>
            <a:r>
              <a:rPr lang="en-US" sz="1400" dirty="0" err="1"/>
              <a:t>CodeFile</a:t>
            </a:r>
            <a:r>
              <a:rPr lang="en-US" sz="1400" dirty="0"/>
              <a:t>="</a:t>
            </a:r>
            <a:r>
              <a:rPr lang="en-US" sz="1400" dirty="0" err="1"/>
              <a:t>Default.aspx.vb</a:t>
            </a:r>
            <a:r>
              <a:rPr lang="en-US" sz="1400" dirty="0"/>
              <a:t>" Inherits="_Default" %&gt;</a:t>
            </a:r>
          </a:p>
          <a:p>
            <a:pPr marL="45720" indent="0">
              <a:spcBef>
                <a:spcPts val="0"/>
              </a:spcBef>
              <a:buNone/>
            </a:pPr>
            <a:r>
              <a:rPr lang="en-US" sz="1400" dirty="0"/>
              <a:t>&lt;</a:t>
            </a:r>
            <a:r>
              <a:rPr lang="en-US" sz="1400" dirty="0" err="1"/>
              <a:t>asp:Content</a:t>
            </a:r>
            <a:r>
              <a:rPr lang="en-US" sz="1400" dirty="0"/>
              <a:t> ID="Content1" </a:t>
            </a:r>
            <a:r>
              <a:rPr lang="en-US" sz="1400" dirty="0" err="1"/>
              <a:t>ContentPlaceHolderID</a:t>
            </a:r>
            <a:r>
              <a:rPr lang="en-US" sz="1400" dirty="0"/>
              <a:t>="head" </a:t>
            </a:r>
            <a:r>
              <a:rPr lang="en-US" sz="1400" dirty="0" err="1"/>
              <a:t>runat</a:t>
            </a:r>
            <a:r>
              <a:rPr lang="en-US" sz="1400" dirty="0"/>
              <a:t>="Server"&gt;</a:t>
            </a:r>
          </a:p>
          <a:p>
            <a:pPr marL="45720" indent="0">
              <a:spcBef>
                <a:spcPts val="0"/>
              </a:spcBef>
              <a:buNone/>
            </a:pPr>
            <a:r>
              <a:rPr lang="en-US" sz="1400" dirty="0"/>
              <a:t>&lt;/</a:t>
            </a:r>
            <a:r>
              <a:rPr lang="en-US" sz="1400" dirty="0" err="1"/>
              <a:t>asp:Content</a:t>
            </a:r>
            <a:r>
              <a:rPr lang="en-US" sz="1400" dirty="0"/>
              <a:t>&gt;</a:t>
            </a:r>
          </a:p>
          <a:p>
            <a:pPr marL="45720" indent="0">
              <a:spcBef>
                <a:spcPts val="0"/>
              </a:spcBef>
              <a:buNone/>
            </a:pPr>
            <a:r>
              <a:rPr lang="en-US" sz="1400" dirty="0"/>
              <a:t>&lt;</a:t>
            </a:r>
            <a:r>
              <a:rPr lang="en-US" sz="1400" dirty="0" err="1"/>
              <a:t>asp:Content</a:t>
            </a:r>
            <a:r>
              <a:rPr lang="en-US" sz="1400" dirty="0"/>
              <a:t> ID="Content2" </a:t>
            </a:r>
            <a:r>
              <a:rPr lang="en-US" sz="1400" dirty="0" err="1"/>
              <a:t>ContentPlaceHolderID</a:t>
            </a:r>
            <a:r>
              <a:rPr lang="en-US" sz="1400" dirty="0"/>
              <a:t>="</a:t>
            </a:r>
            <a:r>
              <a:rPr lang="en-US" sz="1400" dirty="0" err="1"/>
              <a:t>cpMainContent</a:t>
            </a:r>
            <a:r>
              <a:rPr lang="en-US" sz="1400" dirty="0"/>
              <a:t>" </a:t>
            </a:r>
            <a:r>
              <a:rPr lang="en-US" sz="1400" dirty="0" err="1"/>
              <a:t>runat</a:t>
            </a:r>
            <a:r>
              <a:rPr lang="en-US" sz="1400" dirty="0"/>
              <a:t>="Server"&gt;</a:t>
            </a:r>
          </a:p>
          <a:p>
            <a:pPr marL="45720" indent="0">
              <a:spcBef>
                <a:spcPts val="0"/>
              </a:spcBef>
              <a:buNone/>
            </a:pPr>
            <a:r>
              <a:rPr lang="en-US" sz="1400" dirty="0"/>
              <a:t>&lt;/</a:t>
            </a:r>
            <a:r>
              <a:rPr lang="en-US" sz="1400" dirty="0" err="1"/>
              <a:t>asp:Content</a:t>
            </a:r>
            <a:r>
              <a:rPr lang="en-US" sz="1400" dirty="0"/>
              <a:t>&gt;</a:t>
            </a:r>
          </a:p>
          <a:p>
            <a:pPr marL="45720" indent="0">
              <a:spcBef>
                <a:spcPts val="0"/>
              </a:spcBef>
              <a:buNone/>
            </a:pPr>
            <a:endParaRPr lang="en-US" sz="1400" dirty="0"/>
          </a:p>
          <a:p>
            <a:pPr>
              <a:spcBef>
                <a:spcPts val="0"/>
              </a:spcBef>
            </a:pPr>
            <a:r>
              <a:rPr lang="en-US" dirty="0"/>
              <a:t>Notice it is now bound to the template master page “</a:t>
            </a:r>
            <a:r>
              <a:rPr lang="en-US" dirty="0" err="1"/>
              <a:t>Frontend.master</a:t>
            </a:r>
            <a:r>
              <a:rPr lang="en-US" dirty="0"/>
              <a:t>”</a:t>
            </a:r>
          </a:p>
          <a:p>
            <a:r>
              <a:rPr lang="en-US" dirty="0"/>
              <a:t>When a page based on a master page is requested in the browser, the server reads in both the content page and the master page, merges the two, processes them, and then sends the final result to the browser. </a:t>
            </a:r>
          </a:p>
          <a:p>
            <a:r>
              <a:rPr lang="en-US" dirty="0"/>
              <a:t>Because the entire design and layout of your site is defined in the master page, you only need to touch that single file when you want to make any changes. All content pages will pick up the changes automatically.</a:t>
            </a:r>
          </a:p>
        </p:txBody>
      </p:sp>
    </p:spTree>
    <p:extLst>
      <p:ext uri="{BB962C8B-B14F-4D97-AF65-F5344CB8AC3E}">
        <p14:creationId xmlns:p14="http://schemas.microsoft.com/office/powerpoint/2010/main" val="17759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1978</Words>
  <Application>Microsoft Office PowerPoint</Application>
  <PresentationFormat>Custom</PresentationFormat>
  <Paragraphs>191</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Franklin Gothic Medium</vt:lpstr>
      <vt:lpstr>Business Contrast 16x9</vt:lpstr>
      <vt:lpstr>Chapter 6</vt:lpstr>
      <vt:lpstr>Objectives</vt:lpstr>
      <vt:lpstr>Master Pages</vt:lpstr>
      <vt:lpstr>Master Pages</vt:lpstr>
      <vt:lpstr>Master Pages</vt:lpstr>
      <vt:lpstr>How the master page is rendered</vt:lpstr>
      <vt:lpstr>Creating a Content Page</vt:lpstr>
      <vt:lpstr>Creating a Content Page</vt:lpstr>
      <vt:lpstr>Creating a Content Page</vt:lpstr>
      <vt:lpstr>Master Pages- Default Content</vt:lpstr>
      <vt:lpstr>Master Pages</vt:lpstr>
      <vt:lpstr>Using a Centralized Page</vt:lpstr>
      <vt:lpstr>Using a Centralized Page</vt:lpstr>
      <vt:lpstr>Introduction to ASP.NET Page Lifecycle</vt:lpstr>
      <vt:lpstr>ASP.NET Page Lifecycle</vt:lpstr>
      <vt:lpstr>ASP.NET Page Lifecycle</vt:lpstr>
      <vt:lpstr>Creating a Base Page</vt:lpstr>
      <vt:lpstr>Creating a Base Page</vt:lpstr>
      <vt:lpstr>Templates</vt:lpstr>
      <vt:lpstr>Themes</vt:lpstr>
      <vt:lpstr>Themes</vt:lpstr>
      <vt:lpstr>Themes</vt:lpstr>
      <vt:lpstr>Skins</vt:lpstr>
      <vt:lpstr>Skins</vt:lpstr>
      <vt:lpstr>Named Skins</vt:lpstr>
      <vt:lpstr>Try it Out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2016-07-11T22:32:56Z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