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handoutMasterIdLst>
    <p:handoutMasterId r:id="rId27"/>
  </p:handoutMasterIdLst>
  <p:sldIdLst>
    <p:sldId id="256" r:id="rId3"/>
    <p:sldId id="275" r:id="rId4"/>
    <p:sldId id="294" r:id="rId5"/>
    <p:sldId id="295" r:id="rId6"/>
    <p:sldId id="296" r:id="rId7"/>
    <p:sldId id="297" r:id="rId8"/>
    <p:sldId id="298" r:id="rId9"/>
    <p:sldId id="299" r:id="rId10"/>
    <p:sldId id="300" r:id="rId11"/>
    <p:sldId id="301" r:id="rId12"/>
    <p:sldId id="302" r:id="rId13"/>
    <p:sldId id="303" r:id="rId14"/>
    <p:sldId id="304" r:id="rId15"/>
    <p:sldId id="305" r:id="rId16"/>
    <p:sldId id="309" r:id="rId17"/>
    <p:sldId id="311" r:id="rId18"/>
    <p:sldId id="312" r:id="rId19"/>
    <p:sldId id="306" r:id="rId20"/>
    <p:sldId id="307" r:id="rId21"/>
    <p:sldId id="308" r:id="rId22"/>
    <p:sldId id="310" r:id="rId23"/>
    <p:sldId id="313" r:id="rId24"/>
    <p:sldId id="293"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15F0AC-8527-430F-8FB7-123C53A0022F}">
          <p14:sldIdLst>
            <p14:sldId id="256"/>
            <p14:sldId id="275"/>
            <p14:sldId id="294"/>
            <p14:sldId id="295"/>
            <p14:sldId id="296"/>
            <p14:sldId id="297"/>
            <p14:sldId id="298"/>
            <p14:sldId id="299"/>
            <p14:sldId id="300"/>
            <p14:sldId id="301"/>
            <p14:sldId id="302"/>
            <p14:sldId id="303"/>
            <p14:sldId id="304"/>
            <p14:sldId id="305"/>
            <p14:sldId id="309"/>
            <p14:sldId id="311"/>
            <p14:sldId id="312"/>
            <p14:sldId id="306"/>
            <p14:sldId id="307"/>
            <p14:sldId id="308"/>
            <p14:sldId id="310"/>
            <p14:sldId id="313"/>
            <p14:sldId id="293"/>
          </p14:sldIdLst>
        </p14:section>
        <p14:section name="Untitled Section" id="{8B94D570-594C-4802-9522-E99493A7EFBB}">
          <p14:sldIdLst/>
        </p14:section>
      </p14:sectionLst>
    </p:ex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howGuides="1">
      <p:cViewPr varScale="1">
        <p:scale>
          <a:sx n="68" d="100"/>
          <a:sy n="68" d="100"/>
        </p:scale>
        <p:origin x="568" y="5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7/11/2016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7/11/2016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3E0FA9E5-6744-4841-888F-9E7CC0C2B7EC}" type="datetimeFigureOut">
              <a:rPr lang="en-US"/>
              <a:t>7/11/2016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E0FA9E5-6744-4841-888F-9E7CC0C2B7EC}" type="datetimeFigureOut">
              <a:rPr lang="en-US"/>
              <a:t>7/11/2016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E0FA9E5-6744-4841-888F-9E7CC0C2B7EC}" type="datetimeFigureOut">
              <a:rPr lang="en-US"/>
              <a:t>7/11/2016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E0FA9E5-6744-4841-888F-9E7CC0C2B7EC}" type="datetimeFigureOut">
              <a:rPr lang="en-US"/>
              <a:t>7/11/2016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a:t>7/11/2016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E0FA9E5-6744-4841-888F-9E7CC0C2B7EC}" type="datetimeFigureOut">
              <a:rPr lang="en-US"/>
              <a:t>7/11/2016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E0FA9E5-6744-4841-888F-9E7CC0C2B7EC}" type="datetimeFigureOut">
              <a:rPr lang="en-US"/>
              <a:t>7/11/2016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E0FA9E5-6744-4841-888F-9E7CC0C2B7EC}" type="datetimeFigureOut">
              <a:rPr lang="en-US"/>
              <a:t>7/11/2016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a:t>7/11/2016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0FA9E5-6744-4841-888F-9E7CC0C2B7EC}" type="datetimeFigureOut">
              <a:rPr lang="en-US"/>
              <a:t>7/11/2016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3E0FA9E5-6744-4841-888F-9E7CC0C2B7EC}" type="datetimeFigureOut">
              <a:rPr lang="en-US"/>
              <a:pPr/>
              <a:t>7/11/2016</a:t>
            </a:fld>
            <a:endParaRPr/>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a:t>
            </a:fld>
            <a:endParaRPr/>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sdn.microsoft.com/en-us/library/ms178473.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localhost:49246/Demos/Target?CategoryId=10&amp;From=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omainname.com/default.aspx" TargetMode="External"/><Relationship Id="rId2" Type="http://schemas.openxmlformats.org/officeDocument/2006/relationships/hyperlink" Target="http://www.domainnam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7</a:t>
            </a:r>
          </a:p>
        </p:txBody>
      </p:sp>
      <p:sp>
        <p:nvSpPr>
          <p:cNvPr id="3" name="Subtitle 2"/>
          <p:cNvSpPr>
            <a:spLocks noGrp="1"/>
          </p:cNvSpPr>
          <p:nvPr>
            <p:ph type="subTitle" idx="1"/>
          </p:nvPr>
        </p:nvSpPr>
        <p:spPr/>
        <p:txBody>
          <a:bodyPr/>
          <a:lstStyle/>
          <a:p>
            <a:r>
              <a:rPr lang="en-US" dirty="0"/>
              <a:t>Navigation</a:t>
            </a:r>
          </a:p>
          <a:p>
            <a:endParaRPr lang="en-US" dirty="0"/>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 Controls</a:t>
            </a:r>
          </a:p>
        </p:txBody>
      </p:sp>
      <p:sp>
        <p:nvSpPr>
          <p:cNvPr id="3" name="Content Placeholder 2"/>
          <p:cNvSpPr>
            <a:spLocks noGrp="1"/>
          </p:cNvSpPr>
          <p:nvPr>
            <p:ph idx="1"/>
          </p:nvPr>
        </p:nvSpPr>
        <p:spPr/>
        <p:txBody>
          <a:bodyPr>
            <a:normAutofit/>
          </a:bodyPr>
          <a:lstStyle/>
          <a:p>
            <a:r>
              <a:rPr lang="en-US" dirty="0" err="1"/>
              <a:t>Web.sitemap</a:t>
            </a:r>
            <a:r>
              <a:rPr lang="en-US" dirty="0"/>
              <a:t> is an XML file which is used as the configuration for the navigation controls and contains the logical structure of the site.</a:t>
            </a:r>
          </a:p>
          <a:p>
            <a:pPr marL="45720" indent="0">
              <a:buNone/>
            </a:pPr>
            <a:endParaRPr lang="en-US" dirty="0"/>
          </a:p>
          <a:p>
            <a:pPr marL="45720" indent="0">
              <a:spcBef>
                <a:spcPts val="0"/>
              </a:spcBef>
              <a:buNone/>
            </a:pPr>
            <a:r>
              <a:rPr lang="en-US" sz="1600" dirty="0"/>
              <a:t>&lt;?xml version="1.0" encoding="utf-8" ?&gt;</a:t>
            </a:r>
          </a:p>
          <a:p>
            <a:pPr marL="45720" indent="0">
              <a:spcBef>
                <a:spcPts val="0"/>
              </a:spcBef>
              <a:buNone/>
            </a:pPr>
            <a:r>
              <a:rPr lang="en-US" sz="1600" dirty="0"/>
              <a:t>&lt;</a:t>
            </a:r>
            <a:r>
              <a:rPr lang="en-US" sz="1600" dirty="0" err="1"/>
              <a:t>siteMap</a:t>
            </a:r>
            <a:r>
              <a:rPr lang="en-US" sz="1600" dirty="0"/>
              <a:t> </a:t>
            </a:r>
            <a:r>
              <a:rPr lang="en-US" sz="1600" dirty="0" err="1"/>
              <a:t>xmlns</a:t>
            </a:r>
            <a:r>
              <a:rPr lang="en-US" sz="1600" dirty="0"/>
              <a:t>="http://schemas.microsoft.com/</a:t>
            </a:r>
            <a:r>
              <a:rPr lang="en-US" sz="1600" dirty="0" err="1"/>
              <a:t>AspNet</a:t>
            </a:r>
            <a:r>
              <a:rPr lang="en-US" sz="1600" dirty="0"/>
              <a:t>/SiteMap-File-1.0"&gt;</a:t>
            </a:r>
          </a:p>
          <a:p>
            <a:pPr marL="365760" lvl="1" indent="0">
              <a:spcBef>
                <a:spcPts val="0"/>
              </a:spcBef>
              <a:buNone/>
            </a:pPr>
            <a:r>
              <a:rPr lang="en-US" sz="1600" dirty="0"/>
              <a:t>&lt;</a:t>
            </a:r>
            <a:r>
              <a:rPr lang="en-US" sz="1600" dirty="0" err="1"/>
              <a:t>siteMapNode</a:t>
            </a:r>
            <a:r>
              <a:rPr lang="en-US" sz="1600" dirty="0"/>
              <a:t> </a:t>
            </a:r>
            <a:r>
              <a:rPr lang="en-US" sz="1600" dirty="0" err="1"/>
              <a:t>url</a:t>
            </a:r>
            <a:r>
              <a:rPr lang="en-US" sz="1600" dirty="0"/>
              <a:t>="~/" title="Home.aspx" description="Go to the homepage"&gt;</a:t>
            </a:r>
          </a:p>
          <a:p>
            <a:pPr marL="548640" lvl="2" indent="0">
              <a:spcBef>
                <a:spcPts val="0"/>
              </a:spcBef>
              <a:buNone/>
            </a:pPr>
            <a:r>
              <a:rPr lang="en-US" dirty="0"/>
              <a:t>&lt;</a:t>
            </a:r>
            <a:r>
              <a:rPr lang="en-US" dirty="0" err="1"/>
              <a:t>siteMapNode</a:t>
            </a:r>
            <a:r>
              <a:rPr lang="en-US" dirty="0"/>
              <a:t> </a:t>
            </a:r>
            <a:r>
              <a:rPr lang="en-US" dirty="0" err="1"/>
              <a:t>url</a:t>
            </a:r>
            <a:r>
              <a:rPr lang="en-US" dirty="0"/>
              <a:t>="~/Reviews.aspx" title="Reviews"</a:t>
            </a:r>
          </a:p>
          <a:p>
            <a:pPr marL="548640" lvl="2" indent="0">
              <a:spcBef>
                <a:spcPts val="0"/>
              </a:spcBef>
              <a:buNone/>
            </a:pPr>
            <a:r>
              <a:rPr lang="en-US" dirty="0"/>
              <a:t>description="Reviews published on this site" /&gt;</a:t>
            </a:r>
          </a:p>
          <a:p>
            <a:pPr marL="548640" lvl="2" indent="0">
              <a:spcBef>
                <a:spcPts val="0"/>
              </a:spcBef>
              <a:buNone/>
            </a:pPr>
            <a:r>
              <a:rPr lang="en-US" dirty="0"/>
              <a:t>&lt;</a:t>
            </a:r>
            <a:r>
              <a:rPr lang="en-US" dirty="0" err="1"/>
              <a:t>siteMapNode</a:t>
            </a:r>
            <a:r>
              <a:rPr lang="en-US" dirty="0"/>
              <a:t> </a:t>
            </a:r>
            <a:r>
              <a:rPr lang="en-US" dirty="0" err="1"/>
              <a:t>url</a:t>
            </a:r>
            <a:r>
              <a:rPr lang="en-US" dirty="0"/>
              <a:t>="~/About.aspx" title="About"</a:t>
            </a:r>
          </a:p>
          <a:p>
            <a:pPr marL="548640" lvl="2" indent="0">
              <a:spcBef>
                <a:spcPts val="0"/>
              </a:spcBef>
              <a:buNone/>
            </a:pPr>
            <a:r>
              <a:rPr lang="en-US" dirty="0"/>
              <a:t>description="About this site" /&gt;</a:t>
            </a:r>
          </a:p>
          <a:p>
            <a:pPr marL="365760" lvl="1" indent="0">
              <a:spcBef>
                <a:spcPts val="0"/>
              </a:spcBef>
              <a:buNone/>
            </a:pPr>
            <a:r>
              <a:rPr lang="en-US" sz="1600" dirty="0"/>
              <a:t>&lt;/</a:t>
            </a:r>
            <a:r>
              <a:rPr lang="en-US" sz="1600" dirty="0" err="1"/>
              <a:t>siteMapNode</a:t>
            </a:r>
            <a:r>
              <a:rPr lang="en-US" sz="1600" dirty="0"/>
              <a:t>&gt;</a:t>
            </a:r>
          </a:p>
          <a:p>
            <a:pPr marL="45720" indent="0">
              <a:spcBef>
                <a:spcPts val="0"/>
              </a:spcBef>
              <a:buNone/>
            </a:pPr>
            <a:r>
              <a:rPr lang="en-US" sz="1600" dirty="0"/>
              <a:t>&lt;/</a:t>
            </a:r>
            <a:r>
              <a:rPr lang="en-US" sz="1600" dirty="0" err="1"/>
              <a:t>siteMap</a:t>
            </a:r>
            <a:r>
              <a:rPr lang="en-US" sz="1600" dirty="0"/>
              <a:t>&gt;</a:t>
            </a:r>
          </a:p>
          <a:p>
            <a:pPr marL="45720" indent="0">
              <a:spcBef>
                <a:spcPts val="0"/>
              </a:spcBef>
              <a:buNone/>
            </a:pPr>
            <a:endParaRPr lang="en-US" sz="1600" dirty="0"/>
          </a:p>
          <a:p>
            <a:pPr>
              <a:spcBef>
                <a:spcPts val="0"/>
              </a:spcBef>
            </a:pPr>
            <a:r>
              <a:rPr lang="en-US" dirty="0" err="1"/>
              <a:t>siteMap</a:t>
            </a:r>
            <a:r>
              <a:rPr lang="en-US" dirty="0"/>
              <a:t> is the top root and only one </a:t>
            </a:r>
            <a:r>
              <a:rPr lang="en-US" dirty="0" err="1"/>
              <a:t>siteMapNode</a:t>
            </a:r>
            <a:r>
              <a:rPr lang="en-US" dirty="0"/>
              <a:t> is allowed  under  sitemap (the Home page). Can work with Security to show / hide.</a:t>
            </a:r>
          </a:p>
        </p:txBody>
      </p:sp>
    </p:spTree>
    <p:extLst>
      <p:ext uri="{BB962C8B-B14F-4D97-AF65-F5344CB8AC3E}">
        <p14:creationId xmlns:p14="http://schemas.microsoft.com/office/powerpoint/2010/main" val="93078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Menu Control</a:t>
            </a:r>
          </a:p>
        </p:txBody>
      </p:sp>
      <p:sp>
        <p:nvSpPr>
          <p:cNvPr id="3" name="Content Placeholder 2"/>
          <p:cNvSpPr>
            <a:spLocks noGrp="1"/>
          </p:cNvSpPr>
          <p:nvPr>
            <p:ph idx="1"/>
          </p:nvPr>
        </p:nvSpPr>
        <p:spPr/>
        <p:txBody>
          <a:bodyPr/>
          <a:lstStyle/>
          <a:p>
            <a:r>
              <a:rPr lang="en-US" dirty="0"/>
              <a:t>You can add a menu control and configure its </a:t>
            </a:r>
            <a:r>
              <a:rPr lang="en-US" dirty="0" err="1"/>
              <a:t>SiteMapDataSource</a:t>
            </a:r>
            <a:r>
              <a:rPr lang="en-US" dirty="0"/>
              <a:t> to point to the configured site map and it will be ready to use.</a:t>
            </a:r>
          </a:p>
          <a:p>
            <a:r>
              <a:rPr lang="en-US" dirty="0"/>
              <a:t>There are many properties for this control…you can control its styling through CSS class</a:t>
            </a:r>
          </a:p>
          <a:p>
            <a:r>
              <a:rPr lang="en-US" dirty="0" err="1"/>
              <a:t>RenderingMode</a:t>
            </a:r>
            <a:r>
              <a:rPr lang="en-US" dirty="0"/>
              <a:t> can be switched between heavier tables with inline styles and  more lightweight unordered lists.</a:t>
            </a:r>
          </a:p>
          <a:p>
            <a:r>
              <a:rPr lang="en-US" dirty="0"/>
              <a:t>You can design the control through the properties which will add it to a &lt;style&gt; tag.</a:t>
            </a:r>
          </a:p>
          <a:p>
            <a:r>
              <a:rPr lang="en-US" dirty="0"/>
              <a:t>Or you can use a .</a:t>
            </a:r>
            <a:r>
              <a:rPr lang="en-US" dirty="0" err="1"/>
              <a:t>css</a:t>
            </a:r>
            <a:r>
              <a:rPr lang="en-US" dirty="0"/>
              <a:t> file to change the design of the elements in the menu (level1, level2 which are CSS classes).</a:t>
            </a:r>
          </a:p>
          <a:p>
            <a:endParaRPr lang="en-US" dirty="0"/>
          </a:p>
        </p:txBody>
      </p:sp>
    </p:spTree>
    <p:extLst>
      <p:ext uri="{BB962C8B-B14F-4D97-AF65-F5344CB8AC3E}">
        <p14:creationId xmlns:p14="http://schemas.microsoft.com/office/powerpoint/2010/main" val="206632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in for the menu control</a:t>
            </a:r>
          </a:p>
        </p:txBody>
      </p:sp>
      <p:sp>
        <p:nvSpPr>
          <p:cNvPr id="3" name="Content Placeholder 2"/>
          <p:cNvSpPr>
            <a:spLocks noGrp="1"/>
          </p:cNvSpPr>
          <p:nvPr>
            <p:ph idx="1"/>
          </p:nvPr>
        </p:nvSpPr>
        <p:spPr/>
        <p:txBody>
          <a:bodyPr>
            <a:noAutofit/>
          </a:bodyPr>
          <a:lstStyle/>
          <a:p>
            <a:pPr>
              <a:spcBef>
                <a:spcPts val="0"/>
              </a:spcBef>
            </a:pPr>
            <a:r>
              <a:rPr lang="en-US" dirty="0"/>
              <a:t>Menu rendered can be styled with CSS</a:t>
            </a:r>
          </a:p>
          <a:p>
            <a:pPr>
              <a:spcBef>
                <a:spcPts val="0"/>
              </a:spcBef>
            </a:pPr>
            <a:endParaRPr lang="en-US" sz="1400" dirty="0"/>
          </a:p>
          <a:p>
            <a:pPr marL="45720" indent="0">
              <a:spcBef>
                <a:spcPts val="0"/>
              </a:spcBef>
              <a:buNone/>
            </a:pPr>
            <a:r>
              <a:rPr lang="en-US" sz="1400" dirty="0"/>
              <a:t>&lt;</a:t>
            </a:r>
            <a:r>
              <a:rPr lang="en-US" sz="1400" dirty="0" err="1"/>
              <a:t>ul</a:t>
            </a:r>
            <a:r>
              <a:rPr lang="en-US" sz="1400" dirty="0"/>
              <a:t> class="level1"&gt;</a:t>
            </a:r>
          </a:p>
          <a:p>
            <a:pPr marL="45720" indent="0">
              <a:spcBef>
                <a:spcPts val="0"/>
              </a:spcBef>
              <a:buNone/>
            </a:pPr>
            <a:r>
              <a:rPr lang="en-US" sz="1400" dirty="0"/>
              <a:t>	&lt;li&gt;&lt;a title="Go to the homepage" class="level1" </a:t>
            </a:r>
            <a:r>
              <a:rPr lang="en-US" sz="1400" dirty="0" err="1"/>
              <a:t>href</a:t>
            </a:r>
            <a:r>
              <a:rPr lang="en-US" sz="1400" dirty="0"/>
              <a:t>="/Default.aspx"&gt;Home&lt;/a&gt;&lt;/li&gt;</a:t>
            </a:r>
          </a:p>
          <a:p>
            <a:pPr marL="45720" indent="0">
              <a:spcBef>
                <a:spcPts val="0"/>
              </a:spcBef>
              <a:buNone/>
            </a:pPr>
            <a:r>
              <a:rPr lang="en-US" sz="1400" dirty="0"/>
              <a:t>	&lt;li&gt;&lt;a title="Reviews published on this site"</a:t>
            </a:r>
          </a:p>
          <a:p>
            <a:pPr marL="45720" indent="0">
              <a:spcBef>
                <a:spcPts val="0"/>
              </a:spcBef>
              <a:buNone/>
            </a:pPr>
            <a:r>
              <a:rPr lang="en-US" sz="1400" dirty="0"/>
              <a:t>	Class="level1" </a:t>
            </a:r>
            <a:r>
              <a:rPr lang="en-US" sz="1400" dirty="0" err="1"/>
              <a:t>href</a:t>
            </a:r>
            <a:r>
              <a:rPr lang="en-US" sz="1400" dirty="0"/>
              <a:t>="/Reviews/Default.aspx"&gt;Reviews&lt;/a&gt;</a:t>
            </a:r>
          </a:p>
          <a:p>
            <a:pPr marL="45720" indent="0">
              <a:spcBef>
                <a:spcPts val="0"/>
              </a:spcBef>
              <a:buNone/>
            </a:pPr>
            <a:r>
              <a:rPr lang="en-US" sz="1400" dirty="0"/>
              <a:t>	  &lt;</a:t>
            </a:r>
            <a:r>
              <a:rPr lang="en-US" sz="1400" dirty="0" err="1"/>
              <a:t>ul</a:t>
            </a:r>
            <a:r>
              <a:rPr lang="en-US" sz="1400" dirty="0"/>
              <a:t> class="level2"&gt;</a:t>
            </a:r>
          </a:p>
          <a:p>
            <a:pPr marL="45720" indent="0">
              <a:spcBef>
                <a:spcPts val="0"/>
              </a:spcBef>
              <a:buNone/>
            </a:pPr>
            <a:r>
              <a:rPr lang="en-US" sz="1400" dirty="0"/>
              <a:t>	      &lt;li&gt;&lt;a title="All Reviews Grouped by Genre"</a:t>
            </a:r>
          </a:p>
          <a:p>
            <a:pPr marL="45720" indent="0">
              <a:spcBef>
                <a:spcPts val="0"/>
              </a:spcBef>
              <a:buNone/>
            </a:pPr>
            <a:r>
              <a:rPr lang="en-US" sz="1400" dirty="0"/>
              <a:t>	      class="level2" </a:t>
            </a:r>
            <a:r>
              <a:rPr lang="en-US" sz="1400" dirty="0" err="1"/>
              <a:t>href</a:t>
            </a:r>
            <a:r>
              <a:rPr lang="en-US" sz="1400" dirty="0"/>
              <a:t>="/Reviews/AllByGenre.aspx"&gt;By Genre&lt;/a&gt;&lt;/li&gt;</a:t>
            </a:r>
          </a:p>
          <a:p>
            <a:pPr marL="45720" indent="0">
              <a:spcBef>
                <a:spcPts val="0"/>
              </a:spcBef>
              <a:buNone/>
            </a:pPr>
            <a:r>
              <a:rPr lang="en-US" sz="1400" dirty="0"/>
              <a:t>	      &lt;li&gt;&lt;a title="All Reviews"</a:t>
            </a:r>
          </a:p>
          <a:p>
            <a:pPr marL="45720" indent="0">
              <a:spcBef>
                <a:spcPts val="0"/>
              </a:spcBef>
              <a:buNone/>
            </a:pPr>
            <a:r>
              <a:rPr lang="en-US" sz="1400" dirty="0"/>
              <a:t>	      class="level2" </a:t>
            </a:r>
            <a:r>
              <a:rPr lang="en-US" sz="1400" dirty="0" err="1"/>
              <a:t>href</a:t>
            </a:r>
            <a:r>
              <a:rPr lang="en-US" sz="1400" dirty="0"/>
              <a:t>="/Reviews/All.aspx"&gt;All Reviews&lt;/a&gt;</a:t>
            </a:r>
          </a:p>
          <a:p>
            <a:pPr marL="45720" indent="0">
              <a:spcBef>
                <a:spcPts val="0"/>
              </a:spcBef>
              <a:buNone/>
            </a:pPr>
            <a:r>
              <a:rPr lang="en-US" sz="1400" dirty="0"/>
              <a:t>	      &lt;/li&gt;</a:t>
            </a:r>
          </a:p>
          <a:p>
            <a:pPr marL="45720" indent="0">
              <a:spcBef>
                <a:spcPts val="0"/>
              </a:spcBef>
              <a:buNone/>
            </a:pPr>
            <a:r>
              <a:rPr lang="en-US" sz="1400" dirty="0"/>
              <a:t>	&lt;/</a:t>
            </a:r>
            <a:r>
              <a:rPr lang="en-US" sz="1400" dirty="0" err="1"/>
              <a:t>ul</a:t>
            </a:r>
            <a:r>
              <a:rPr lang="en-US" sz="1400" dirty="0"/>
              <a:t>&gt;</a:t>
            </a:r>
          </a:p>
          <a:p>
            <a:pPr marL="45720" indent="0">
              <a:spcBef>
                <a:spcPts val="0"/>
              </a:spcBef>
              <a:buNone/>
            </a:pPr>
            <a:r>
              <a:rPr lang="en-US" sz="1400" dirty="0"/>
              <a:t>	&lt;/li&gt;</a:t>
            </a:r>
          </a:p>
          <a:p>
            <a:pPr marL="45720" indent="0">
              <a:spcBef>
                <a:spcPts val="0"/>
              </a:spcBef>
              <a:buNone/>
            </a:pPr>
            <a:r>
              <a:rPr lang="en-US" sz="1400" dirty="0"/>
              <a:t>	... &lt;!-- Other menu items go here --&gt;</a:t>
            </a:r>
          </a:p>
          <a:p>
            <a:pPr marL="45720" indent="0">
              <a:spcBef>
                <a:spcPts val="0"/>
              </a:spcBef>
              <a:buNone/>
            </a:pPr>
            <a:r>
              <a:rPr lang="en-US" sz="1400" dirty="0"/>
              <a:t>&lt;/</a:t>
            </a:r>
            <a:r>
              <a:rPr lang="en-US" sz="1400" dirty="0" err="1"/>
              <a:t>ul</a:t>
            </a:r>
            <a:r>
              <a:rPr lang="en-US" sz="1400" dirty="0"/>
              <a:t>&gt;</a:t>
            </a:r>
          </a:p>
          <a:p>
            <a:pPr marL="45720" indent="0">
              <a:spcBef>
                <a:spcPts val="0"/>
              </a:spcBef>
              <a:buNone/>
            </a:pPr>
            <a:endParaRPr lang="en-US" sz="1400" dirty="0"/>
          </a:p>
          <a:p>
            <a:pPr marL="45720" indent="0">
              <a:spcBef>
                <a:spcPts val="0"/>
              </a:spcBef>
              <a:buNone/>
            </a:pPr>
            <a:r>
              <a:rPr lang="en-US" sz="1400" dirty="0"/>
              <a:t>a.level1:hover, a.level2:hover</a:t>
            </a:r>
          </a:p>
          <a:p>
            <a:pPr marL="45720" indent="0">
              <a:spcBef>
                <a:spcPts val="0"/>
              </a:spcBef>
              <a:buNone/>
            </a:pPr>
            <a:r>
              <a:rPr lang="en-US" sz="1400" dirty="0"/>
              <a:t>{</a:t>
            </a:r>
          </a:p>
          <a:p>
            <a:pPr marL="45720" indent="0">
              <a:spcBef>
                <a:spcPts val="0"/>
              </a:spcBef>
              <a:buNone/>
            </a:pPr>
            <a:r>
              <a:rPr lang="en-US" sz="1400" dirty="0"/>
              <a:t>background-color: #BCD1FE;</a:t>
            </a:r>
          </a:p>
          <a:p>
            <a:pPr marL="45720" indent="0">
              <a:spcBef>
                <a:spcPts val="0"/>
              </a:spcBef>
              <a:buNone/>
            </a:pPr>
            <a:r>
              <a:rPr lang="en-US" sz="1400" dirty="0"/>
              <a:t>}</a:t>
            </a:r>
          </a:p>
        </p:txBody>
      </p:sp>
    </p:spTree>
    <p:extLst>
      <p:ext uri="{BB962C8B-B14F-4D97-AF65-F5344CB8AC3E}">
        <p14:creationId xmlns:p14="http://schemas.microsoft.com/office/powerpoint/2010/main" val="3744741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Treeview</a:t>
            </a:r>
            <a:r>
              <a:rPr lang="en-US" dirty="0"/>
              <a:t> control</a:t>
            </a:r>
          </a:p>
        </p:txBody>
      </p:sp>
      <p:sp>
        <p:nvSpPr>
          <p:cNvPr id="3" name="Content Placeholder 2"/>
          <p:cNvSpPr>
            <a:spLocks noGrp="1"/>
          </p:cNvSpPr>
          <p:nvPr>
            <p:ph idx="1"/>
          </p:nvPr>
        </p:nvSpPr>
        <p:spPr/>
        <p:txBody>
          <a:bodyPr/>
          <a:lstStyle/>
          <a:p>
            <a:r>
              <a:rPr lang="en-US" dirty="0"/>
              <a:t>Hierarchical and collapsible structure, like Windows Explorer</a:t>
            </a:r>
          </a:p>
          <a:p>
            <a:r>
              <a:rPr lang="en-US" dirty="0"/>
              <a:t>Can use other XML files instead of the </a:t>
            </a:r>
            <a:r>
              <a:rPr lang="en-US" dirty="0" err="1"/>
              <a:t>SiteMap</a:t>
            </a:r>
            <a:endParaRPr lang="en-US" dirty="0"/>
          </a:p>
          <a:p>
            <a:r>
              <a:rPr lang="en-US" dirty="0"/>
              <a:t>Uses the </a:t>
            </a:r>
            <a:r>
              <a:rPr lang="en-US" dirty="0" err="1"/>
              <a:t>SiteMapDataSource</a:t>
            </a:r>
            <a:r>
              <a:rPr lang="en-US" dirty="0"/>
              <a:t> to bind to a menu data file.</a:t>
            </a:r>
          </a:p>
          <a:p>
            <a:r>
              <a:rPr lang="en-US" dirty="0"/>
              <a:t>You can hide the  -, + images which affect the collapse and expand of the  nodes.</a:t>
            </a:r>
          </a:p>
          <a:p>
            <a:r>
              <a:rPr lang="en-US" dirty="0"/>
              <a:t>Rendering generates table HTML with a lot of overhead</a:t>
            </a:r>
          </a:p>
        </p:txBody>
      </p:sp>
      <p:pic>
        <p:nvPicPr>
          <p:cNvPr id="4" name="Picture 3"/>
          <p:cNvPicPr>
            <a:picLocks noChangeAspect="1"/>
          </p:cNvPicPr>
          <p:nvPr/>
        </p:nvPicPr>
        <p:blipFill>
          <a:blip r:embed="rId2"/>
          <a:stretch>
            <a:fillRect/>
          </a:stretch>
        </p:blipFill>
        <p:spPr>
          <a:xfrm>
            <a:off x="3351212" y="4581736"/>
            <a:ext cx="3181514" cy="1638384"/>
          </a:xfrm>
          <a:prstGeom prst="rect">
            <a:avLst/>
          </a:prstGeom>
        </p:spPr>
      </p:pic>
    </p:spTree>
    <p:extLst>
      <p:ext uri="{BB962C8B-B14F-4D97-AF65-F5344CB8AC3E}">
        <p14:creationId xmlns:p14="http://schemas.microsoft.com/office/powerpoint/2010/main" val="104623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SiteMapPath</a:t>
            </a:r>
            <a:endParaRPr lang="en-US" dirty="0"/>
          </a:p>
        </p:txBody>
      </p:sp>
      <p:sp>
        <p:nvSpPr>
          <p:cNvPr id="3" name="Content Placeholder 2"/>
          <p:cNvSpPr>
            <a:spLocks noGrp="1"/>
          </p:cNvSpPr>
          <p:nvPr>
            <p:ph idx="1"/>
          </p:nvPr>
        </p:nvSpPr>
        <p:spPr/>
        <p:txBody>
          <a:bodyPr>
            <a:normAutofit/>
          </a:bodyPr>
          <a:lstStyle/>
          <a:p>
            <a:r>
              <a:rPr lang="en-US" dirty="0"/>
              <a:t>Often referred as a breadcrumb, a series or of links usually with a parent-&gt; children relationship.</a:t>
            </a:r>
          </a:p>
          <a:p>
            <a:r>
              <a:rPr lang="en-US" dirty="0"/>
              <a:t>Usually has a separate between the links</a:t>
            </a:r>
          </a:p>
          <a:p>
            <a:r>
              <a:rPr lang="en-US" dirty="0" err="1"/>
              <a:t>SiteMapPath</a:t>
            </a:r>
            <a:r>
              <a:rPr lang="en-US" dirty="0"/>
              <a:t> helps users understand where they are in the site and gives them an easy way to navigate to pages higher up in the site hierarchy.</a:t>
            </a:r>
          </a:p>
          <a:p>
            <a:r>
              <a:rPr lang="en-US" dirty="0"/>
              <a:t>Renders as a series of &lt;span&gt; tags</a:t>
            </a:r>
          </a:p>
          <a:p>
            <a:endParaRPr lang="en-US" dirty="0"/>
          </a:p>
          <a:p>
            <a:pPr>
              <a:spcBef>
                <a:spcPts val="0"/>
              </a:spcBef>
            </a:pPr>
            <a:r>
              <a:rPr lang="en-US" sz="1400" dirty="0"/>
              <a:t>&lt;section id="</a:t>
            </a:r>
            <a:r>
              <a:rPr lang="en-US" sz="1400" dirty="0" err="1"/>
              <a:t>MainContent</a:t>
            </a:r>
            <a:r>
              <a:rPr lang="en-US" sz="1400" dirty="0"/>
              <a:t>"&gt;</a:t>
            </a:r>
          </a:p>
          <a:p>
            <a:pPr>
              <a:spcBef>
                <a:spcPts val="0"/>
              </a:spcBef>
            </a:pPr>
            <a:r>
              <a:rPr lang="en-US" sz="1400" b="1" dirty="0"/>
              <a:t>&lt;</a:t>
            </a:r>
            <a:r>
              <a:rPr lang="en-US" sz="1400" b="1" dirty="0" err="1"/>
              <a:t>asp:SiteMapPath</a:t>
            </a:r>
            <a:r>
              <a:rPr lang="en-US" sz="1400" b="1" dirty="0"/>
              <a:t> ID="SiteMapPath1" </a:t>
            </a:r>
            <a:r>
              <a:rPr lang="en-US" sz="1400" b="1" dirty="0" err="1"/>
              <a:t>runat</a:t>
            </a:r>
            <a:r>
              <a:rPr lang="en-US" sz="1400" b="1" dirty="0"/>
              <a:t>="server"&gt;&lt;/</a:t>
            </a:r>
            <a:r>
              <a:rPr lang="en-US" sz="1400" b="1" dirty="0" err="1"/>
              <a:t>asp:SiteMapPath</a:t>
            </a:r>
            <a:r>
              <a:rPr lang="en-US" sz="1400" b="1" dirty="0"/>
              <a:t>&gt;&lt;</a:t>
            </a:r>
            <a:r>
              <a:rPr lang="en-US" sz="1400" b="1" dirty="0" err="1"/>
              <a:t>br</a:t>
            </a:r>
            <a:r>
              <a:rPr lang="en-US" sz="1400" b="1" dirty="0"/>
              <a:t> /&gt;&lt;</a:t>
            </a:r>
            <a:r>
              <a:rPr lang="en-US" sz="1400" b="1" dirty="0" err="1"/>
              <a:t>br</a:t>
            </a:r>
            <a:r>
              <a:rPr lang="en-US" sz="1400" b="1" dirty="0"/>
              <a:t> /&gt;</a:t>
            </a:r>
          </a:p>
          <a:p>
            <a:pPr>
              <a:spcBef>
                <a:spcPts val="0"/>
              </a:spcBef>
            </a:pPr>
            <a:r>
              <a:rPr lang="en-US" sz="1400" dirty="0"/>
              <a:t>&lt;</a:t>
            </a:r>
            <a:r>
              <a:rPr lang="en-US" sz="1400" dirty="0" err="1"/>
              <a:t>asp:ContentPlaceHolder</a:t>
            </a:r>
            <a:r>
              <a:rPr lang="en-US" sz="1400" dirty="0"/>
              <a:t> ID="</a:t>
            </a:r>
            <a:r>
              <a:rPr lang="en-US" sz="1400" dirty="0" err="1"/>
              <a:t>cpMainContent</a:t>
            </a:r>
            <a:r>
              <a:rPr lang="en-US" sz="1400" dirty="0"/>
              <a:t>" </a:t>
            </a:r>
            <a:r>
              <a:rPr lang="en-US" sz="1400" dirty="0" err="1"/>
              <a:t>runat</a:t>
            </a:r>
            <a:r>
              <a:rPr lang="en-US" sz="1400" dirty="0"/>
              <a:t>="server"&gt;</a:t>
            </a:r>
          </a:p>
          <a:p>
            <a:endParaRPr lang="en-US" dirty="0"/>
          </a:p>
        </p:txBody>
      </p:sp>
      <p:pic>
        <p:nvPicPr>
          <p:cNvPr id="4" name="Picture 3"/>
          <p:cNvPicPr>
            <a:picLocks noChangeAspect="1"/>
          </p:cNvPicPr>
          <p:nvPr/>
        </p:nvPicPr>
        <p:blipFill>
          <a:blip r:embed="rId2"/>
          <a:stretch>
            <a:fillRect/>
          </a:stretch>
        </p:blipFill>
        <p:spPr>
          <a:xfrm>
            <a:off x="3198812" y="5543248"/>
            <a:ext cx="3352800" cy="705152"/>
          </a:xfrm>
          <a:prstGeom prst="rect">
            <a:avLst/>
          </a:prstGeom>
        </p:spPr>
      </p:pic>
    </p:spTree>
    <p:extLst>
      <p:ext uri="{BB962C8B-B14F-4D97-AF65-F5344CB8AC3E}">
        <p14:creationId xmlns:p14="http://schemas.microsoft.com/office/powerpoint/2010/main" val="319799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a:t>
            </a:r>
          </a:p>
        </p:txBody>
      </p:sp>
      <p:sp>
        <p:nvSpPr>
          <p:cNvPr id="3" name="Content Placeholder 2"/>
          <p:cNvSpPr>
            <a:spLocks noGrp="1"/>
          </p:cNvSpPr>
          <p:nvPr>
            <p:ph idx="1"/>
          </p:nvPr>
        </p:nvSpPr>
        <p:spPr/>
        <p:txBody>
          <a:bodyPr/>
          <a:lstStyle/>
          <a:p>
            <a:r>
              <a:rPr lang="en-US" dirty="0" err="1"/>
              <a:t>FriendlyURL</a:t>
            </a:r>
            <a:r>
              <a:rPr lang="en-US" dirty="0"/>
              <a:t> routing can be configured to drop the .</a:t>
            </a:r>
            <a:r>
              <a:rPr lang="en-US" dirty="0" err="1"/>
              <a:t>aspx</a:t>
            </a:r>
            <a:r>
              <a:rPr lang="en-US" dirty="0"/>
              <a:t> extension on a URL call, so accessing /Contact would redirect to /Contact.aspx</a:t>
            </a:r>
          </a:p>
          <a:p>
            <a:r>
              <a:rPr lang="en-US" dirty="0"/>
              <a:t>Must install a new package from </a:t>
            </a:r>
            <a:r>
              <a:rPr lang="en-US" dirty="0" err="1"/>
              <a:t>NuGet</a:t>
            </a:r>
            <a:r>
              <a:rPr lang="en-US" dirty="0"/>
              <a:t> package manager</a:t>
            </a:r>
          </a:p>
          <a:p>
            <a:r>
              <a:rPr lang="en-US" dirty="0"/>
              <a:t>A Configuration class is created under  </a:t>
            </a:r>
            <a:r>
              <a:rPr lang="en-US" dirty="0" err="1"/>
              <a:t>App_Code</a:t>
            </a:r>
            <a:r>
              <a:rPr lang="en-US" dirty="0"/>
              <a:t> folder</a:t>
            </a:r>
          </a:p>
          <a:p>
            <a:r>
              <a:rPr lang="en-US" dirty="0"/>
              <a:t>The </a:t>
            </a:r>
            <a:r>
              <a:rPr lang="en-US" dirty="0" err="1"/>
              <a:t>Global.asax</a:t>
            </a:r>
            <a:r>
              <a:rPr lang="en-US" dirty="0"/>
              <a:t> file must be modified. </a:t>
            </a:r>
            <a:r>
              <a:rPr lang="en-US" dirty="0" err="1"/>
              <a:t>Global.asax</a:t>
            </a:r>
            <a:r>
              <a:rPr lang="en-US" dirty="0"/>
              <a:t> is a special file at the root of your website in which we can program to respond to global events on your site.</a:t>
            </a:r>
          </a:p>
          <a:p>
            <a:r>
              <a:rPr lang="en-US" dirty="0"/>
              <a:t>These global events include  (</a:t>
            </a:r>
            <a:r>
              <a:rPr lang="en-US" dirty="0" err="1"/>
              <a:t>Application_Init</a:t>
            </a:r>
            <a:r>
              <a:rPr lang="en-US" dirty="0"/>
              <a:t>, </a:t>
            </a:r>
            <a:r>
              <a:rPr lang="en-US" dirty="0" err="1"/>
              <a:t>Application_Start</a:t>
            </a:r>
            <a:r>
              <a:rPr lang="en-US" dirty="0"/>
              <a:t>, </a:t>
            </a:r>
            <a:r>
              <a:rPr lang="en-US" dirty="0" err="1"/>
              <a:t>Application_Error</a:t>
            </a:r>
            <a:r>
              <a:rPr lang="en-US" dirty="0"/>
              <a:t>, </a:t>
            </a:r>
            <a:r>
              <a:rPr lang="en-US" dirty="0" err="1"/>
              <a:t>BeginRequest</a:t>
            </a:r>
            <a:r>
              <a:rPr lang="en-US" dirty="0"/>
              <a:t> and others </a:t>
            </a:r>
            <a:r>
              <a:rPr lang="en-US" dirty="0">
                <a:hlinkClick r:id="rId2"/>
              </a:rPr>
              <a:t>https://msdn.microsoft.com/en-us/library/ms178473.aspx</a:t>
            </a:r>
            <a:r>
              <a:rPr lang="en-US" dirty="0"/>
              <a:t> ).</a:t>
            </a:r>
          </a:p>
          <a:p>
            <a:endParaRPr lang="en-US" dirty="0"/>
          </a:p>
        </p:txBody>
      </p:sp>
    </p:spTree>
    <p:extLst>
      <p:ext uri="{BB962C8B-B14F-4D97-AF65-F5344CB8AC3E}">
        <p14:creationId xmlns:p14="http://schemas.microsoft.com/office/powerpoint/2010/main" val="24112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a:t>
            </a:r>
          </a:p>
        </p:txBody>
      </p:sp>
      <p:sp>
        <p:nvSpPr>
          <p:cNvPr id="3" name="Content Placeholder 2"/>
          <p:cNvSpPr>
            <a:spLocks noGrp="1"/>
          </p:cNvSpPr>
          <p:nvPr>
            <p:ph idx="1"/>
          </p:nvPr>
        </p:nvSpPr>
        <p:spPr/>
        <p:txBody>
          <a:bodyPr>
            <a:normAutofit/>
          </a:bodyPr>
          <a:lstStyle/>
          <a:p>
            <a:r>
              <a:rPr lang="en-US" dirty="0"/>
              <a:t>In the package manager command prompt, install:</a:t>
            </a:r>
          </a:p>
          <a:p>
            <a:pPr marL="45720" indent="0">
              <a:buNone/>
            </a:pPr>
            <a:r>
              <a:rPr lang="en-US" sz="1400" dirty="0"/>
              <a:t>Install-Package </a:t>
            </a:r>
            <a:r>
              <a:rPr lang="en-US" sz="1400" dirty="0" err="1"/>
              <a:t>Microsoft.AspNet.FriendlyUrls.Core</a:t>
            </a:r>
            <a:endParaRPr lang="en-US" sz="1400" dirty="0"/>
          </a:p>
          <a:p>
            <a:r>
              <a:rPr lang="en-US" dirty="0"/>
              <a:t>Create a class called </a:t>
            </a:r>
            <a:r>
              <a:rPr lang="en-US" dirty="0" err="1"/>
              <a:t>RouteConfig</a:t>
            </a:r>
            <a:r>
              <a:rPr lang="en-US" dirty="0"/>
              <a:t> in the </a:t>
            </a:r>
            <a:r>
              <a:rPr lang="en-US" dirty="0" err="1"/>
              <a:t>App_Code</a:t>
            </a:r>
            <a:endParaRPr lang="en-US" dirty="0"/>
          </a:p>
          <a:p>
            <a:endParaRPr lang="en-US" dirty="0"/>
          </a:p>
          <a:p>
            <a:pPr marL="45720" indent="0">
              <a:spcBef>
                <a:spcPts val="0"/>
              </a:spcBef>
              <a:buNone/>
            </a:pPr>
            <a:r>
              <a:rPr lang="en-US" sz="1400" dirty="0"/>
              <a:t>using </a:t>
            </a:r>
            <a:r>
              <a:rPr lang="en-US" sz="1400" dirty="0" err="1"/>
              <a:t>System.Web.Routing</a:t>
            </a:r>
            <a:r>
              <a:rPr lang="en-US" sz="1400" dirty="0"/>
              <a:t>;</a:t>
            </a:r>
          </a:p>
          <a:p>
            <a:pPr marL="45720" indent="0">
              <a:spcBef>
                <a:spcPts val="0"/>
              </a:spcBef>
              <a:buNone/>
            </a:pPr>
            <a:r>
              <a:rPr lang="en-US" sz="1400" dirty="0"/>
              <a:t>using </a:t>
            </a:r>
            <a:r>
              <a:rPr lang="en-US" sz="1400" dirty="0" err="1"/>
              <a:t>Microsoft.AspNet.FriendlyUrls</a:t>
            </a:r>
            <a:r>
              <a:rPr lang="en-US" sz="1400" dirty="0"/>
              <a:t>;</a:t>
            </a:r>
          </a:p>
          <a:p>
            <a:pPr marL="365760" lvl="1" indent="0">
              <a:spcBef>
                <a:spcPts val="0"/>
              </a:spcBef>
              <a:buNone/>
            </a:pPr>
            <a:r>
              <a:rPr lang="en-US" sz="1400" dirty="0"/>
              <a:t>public static class </a:t>
            </a:r>
            <a:r>
              <a:rPr lang="en-US" sz="1400" dirty="0" err="1"/>
              <a:t>RouteConfig</a:t>
            </a:r>
            <a:endParaRPr lang="en-US" sz="1400" dirty="0"/>
          </a:p>
          <a:p>
            <a:pPr marL="365760" lvl="1" indent="0">
              <a:spcBef>
                <a:spcPts val="0"/>
              </a:spcBef>
              <a:buNone/>
            </a:pPr>
            <a:r>
              <a:rPr lang="en-US" sz="1400" dirty="0"/>
              <a:t>{</a:t>
            </a:r>
          </a:p>
          <a:p>
            <a:pPr marL="548640" lvl="2" indent="0">
              <a:spcBef>
                <a:spcPts val="0"/>
              </a:spcBef>
              <a:buNone/>
            </a:pPr>
            <a:r>
              <a:rPr lang="en-US" sz="1400" dirty="0"/>
              <a:t>public static void </a:t>
            </a:r>
            <a:r>
              <a:rPr lang="en-US" sz="1400" dirty="0" err="1"/>
              <a:t>RegisterRoutes</a:t>
            </a:r>
            <a:r>
              <a:rPr lang="en-US" sz="1400" dirty="0"/>
              <a:t>(</a:t>
            </a:r>
            <a:r>
              <a:rPr lang="en-US" sz="1400" dirty="0" err="1"/>
              <a:t>RouteCollection</a:t>
            </a:r>
            <a:r>
              <a:rPr lang="en-US" sz="1400" dirty="0"/>
              <a:t> routes)</a:t>
            </a:r>
          </a:p>
          <a:p>
            <a:pPr marL="548640" lvl="2" indent="0">
              <a:spcBef>
                <a:spcPts val="0"/>
              </a:spcBef>
              <a:buNone/>
            </a:pPr>
            <a:r>
              <a:rPr lang="en-US" sz="1400" dirty="0"/>
              <a:t>{</a:t>
            </a:r>
          </a:p>
          <a:p>
            <a:pPr marL="731520" lvl="3" indent="0">
              <a:spcBef>
                <a:spcPts val="0"/>
              </a:spcBef>
              <a:buNone/>
            </a:pPr>
            <a:r>
              <a:rPr lang="en-US" dirty="0" err="1"/>
              <a:t>var</a:t>
            </a:r>
            <a:r>
              <a:rPr lang="en-US" dirty="0"/>
              <a:t> settings = new </a:t>
            </a:r>
            <a:r>
              <a:rPr lang="en-US" dirty="0" err="1"/>
              <a:t>FriendlyUrlSettings</a:t>
            </a:r>
            <a:r>
              <a:rPr lang="en-US" dirty="0"/>
              <a:t>();</a:t>
            </a:r>
          </a:p>
          <a:p>
            <a:pPr marL="731520" lvl="3" indent="0">
              <a:spcBef>
                <a:spcPts val="0"/>
              </a:spcBef>
              <a:buNone/>
            </a:pPr>
            <a:r>
              <a:rPr lang="en-US" dirty="0" err="1"/>
              <a:t>settings.AutoRedirectMode</a:t>
            </a:r>
            <a:r>
              <a:rPr lang="en-US" dirty="0"/>
              <a:t> = </a:t>
            </a:r>
            <a:r>
              <a:rPr lang="en-US" dirty="0" err="1"/>
              <a:t>RedirectMode.Permanent</a:t>
            </a:r>
            <a:r>
              <a:rPr lang="en-US" dirty="0"/>
              <a:t>;</a:t>
            </a:r>
          </a:p>
          <a:p>
            <a:pPr marL="731520" lvl="3" indent="0">
              <a:spcBef>
                <a:spcPts val="0"/>
              </a:spcBef>
              <a:buNone/>
            </a:pPr>
            <a:r>
              <a:rPr lang="en-US" dirty="0" err="1"/>
              <a:t>routes.EnableFriendlyUrls</a:t>
            </a:r>
            <a:r>
              <a:rPr lang="en-US" dirty="0"/>
              <a:t>(settings);</a:t>
            </a:r>
          </a:p>
          <a:p>
            <a:pPr marL="365760" lvl="1" indent="0">
              <a:spcBef>
                <a:spcPts val="0"/>
              </a:spcBef>
              <a:buNone/>
            </a:pPr>
            <a:r>
              <a:rPr lang="en-US" sz="1400" dirty="0"/>
              <a:t>    }</a:t>
            </a:r>
          </a:p>
          <a:p>
            <a:pPr marL="45720" indent="0">
              <a:spcBef>
                <a:spcPts val="0"/>
              </a:spcBef>
              <a:buNone/>
            </a:pPr>
            <a:r>
              <a:rPr lang="en-US" sz="1400" dirty="0"/>
              <a:t>      }</a:t>
            </a:r>
          </a:p>
        </p:txBody>
      </p:sp>
    </p:spTree>
    <p:extLst>
      <p:ext uri="{BB962C8B-B14F-4D97-AF65-F5344CB8AC3E}">
        <p14:creationId xmlns:p14="http://schemas.microsoft.com/office/powerpoint/2010/main" val="80372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a:t>
            </a:r>
          </a:p>
        </p:txBody>
      </p:sp>
      <p:sp>
        <p:nvSpPr>
          <p:cNvPr id="3" name="Content Placeholder 2"/>
          <p:cNvSpPr>
            <a:spLocks noGrp="1"/>
          </p:cNvSpPr>
          <p:nvPr>
            <p:ph idx="1"/>
          </p:nvPr>
        </p:nvSpPr>
        <p:spPr/>
        <p:txBody>
          <a:bodyPr/>
          <a:lstStyle/>
          <a:p>
            <a:r>
              <a:rPr lang="en-US" dirty="0"/>
              <a:t>In the </a:t>
            </a:r>
            <a:r>
              <a:rPr lang="en-US" dirty="0" err="1"/>
              <a:t>Global.asax</a:t>
            </a:r>
            <a:r>
              <a:rPr lang="en-US" dirty="0"/>
              <a:t> file, add the following code under </a:t>
            </a:r>
            <a:r>
              <a:rPr lang="en-US" dirty="0" err="1"/>
              <a:t>Application_Start</a:t>
            </a:r>
            <a:endParaRPr lang="en-US" dirty="0"/>
          </a:p>
          <a:p>
            <a:endParaRPr lang="en-US" dirty="0"/>
          </a:p>
          <a:p>
            <a:pPr marL="45720" indent="0">
              <a:spcBef>
                <a:spcPts val="0"/>
              </a:spcBef>
              <a:buNone/>
            </a:pPr>
            <a:r>
              <a:rPr lang="en-US" sz="1400" dirty="0"/>
              <a:t>void </a:t>
            </a:r>
            <a:r>
              <a:rPr lang="en-US" sz="1400" dirty="0" err="1"/>
              <a:t>Application_Start</a:t>
            </a:r>
            <a:r>
              <a:rPr lang="en-US" sz="1400" dirty="0"/>
              <a:t>(object sender, </a:t>
            </a:r>
            <a:r>
              <a:rPr lang="en-US" sz="1400" dirty="0" err="1"/>
              <a:t>EventArgs</a:t>
            </a:r>
            <a:r>
              <a:rPr lang="en-US" sz="1400" dirty="0"/>
              <a:t> e)</a:t>
            </a:r>
          </a:p>
          <a:p>
            <a:pPr marL="45720" indent="0">
              <a:spcBef>
                <a:spcPts val="0"/>
              </a:spcBef>
              <a:buNone/>
            </a:pPr>
            <a:r>
              <a:rPr lang="en-US" sz="1400" dirty="0"/>
              <a:t>{</a:t>
            </a:r>
          </a:p>
          <a:p>
            <a:pPr marL="45720" indent="0">
              <a:spcBef>
                <a:spcPts val="0"/>
              </a:spcBef>
              <a:buNone/>
            </a:pPr>
            <a:r>
              <a:rPr lang="en-US" sz="1400" dirty="0"/>
              <a:t>  // Code that runs on application startup</a:t>
            </a:r>
          </a:p>
          <a:p>
            <a:pPr marL="45720" indent="0">
              <a:spcBef>
                <a:spcPts val="0"/>
              </a:spcBef>
              <a:buNone/>
            </a:pPr>
            <a:r>
              <a:rPr lang="en-US" sz="1400" b="1" dirty="0"/>
              <a:t>  </a:t>
            </a:r>
            <a:r>
              <a:rPr lang="en-US" sz="1400" b="1" dirty="0" err="1"/>
              <a:t>RouteConfig.RegisterRoutes</a:t>
            </a:r>
            <a:r>
              <a:rPr lang="en-US" sz="1400" b="1" dirty="0"/>
              <a:t>(</a:t>
            </a:r>
            <a:r>
              <a:rPr lang="en-US" sz="1400" b="1" dirty="0" err="1"/>
              <a:t>System.Web.Routing.RouteTable.Routes</a:t>
            </a:r>
            <a:r>
              <a:rPr lang="en-US" sz="1400" b="1" dirty="0"/>
              <a:t>);</a:t>
            </a:r>
          </a:p>
          <a:p>
            <a:pPr marL="45720" indent="0">
              <a:spcBef>
                <a:spcPts val="0"/>
              </a:spcBef>
              <a:buNone/>
            </a:pPr>
            <a:r>
              <a:rPr lang="en-US" sz="1400" dirty="0"/>
              <a:t>}</a:t>
            </a:r>
          </a:p>
          <a:p>
            <a:pPr marL="45720" indent="0">
              <a:spcBef>
                <a:spcPts val="0"/>
              </a:spcBef>
              <a:buNone/>
            </a:pPr>
            <a:endParaRPr lang="en-US" sz="1400" dirty="0"/>
          </a:p>
          <a:p>
            <a:pPr>
              <a:spcBef>
                <a:spcPts val="0"/>
              </a:spcBef>
            </a:pPr>
            <a:r>
              <a:rPr lang="en-US" dirty="0"/>
              <a:t>The requests to the different pages will no longer have the extension showing (.</a:t>
            </a:r>
            <a:r>
              <a:rPr lang="en-US" dirty="0" err="1"/>
              <a:t>aspx</a:t>
            </a:r>
            <a:r>
              <a:rPr lang="en-US" dirty="0"/>
              <a:t>)</a:t>
            </a:r>
          </a:p>
          <a:p>
            <a:pPr>
              <a:spcBef>
                <a:spcPts val="0"/>
              </a:spcBef>
            </a:pPr>
            <a:endParaRPr lang="en-US" dirty="0"/>
          </a:p>
          <a:p>
            <a:pPr marL="45720" indent="0">
              <a:buNone/>
            </a:pPr>
            <a:r>
              <a:rPr lang="en-US" sz="1400" dirty="0"/>
              <a:t>http://localhost:49348/Default</a:t>
            </a:r>
          </a:p>
        </p:txBody>
      </p:sp>
    </p:spTree>
    <p:extLst>
      <p:ext uri="{BB962C8B-B14F-4D97-AF65-F5344CB8AC3E}">
        <p14:creationId xmlns:p14="http://schemas.microsoft.com/office/powerpoint/2010/main" val="298662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Programmatic Redirection: Redirect</a:t>
            </a:r>
          </a:p>
        </p:txBody>
      </p:sp>
      <p:sp>
        <p:nvSpPr>
          <p:cNvPr id="3" name="Content Placeholder 2"/>
          <p:cNvSpPr>
            <a:spLocks noGrp="1"/>
          </p:cNvSpPr>
          <p:nvPr>
            <p:ph idx="1"/>
          </p:nvPr>
        </p:nvSpPr>
        <p:spPr/>
        <p:txBody>
          <a:bodyPr>
            <a:normAutofit/>
          </a:bodyPr>
          <a:lstStyle/>
          <a:p>
            <a:r>
              <a:rPr lang="en-US" dirty="0"/>
              <a:t>In ASPX, Response object gives you access to useful properties and methods that are all related to the response from the server to the user’s browser.</a:t>
            </a:r>
          </a:p>
          <a:p>
            <a:r>
              <a:rPr lang="en-US" dirty="0" err="1"/>
              <a:t>Response.Redirect</a:t>
            </a:r>
            <a:r>
              <a:rPr lang="en-US" dirty="0"/>
              <a:t> is a method on the server side which instructs the client browser to go to another page, so control goes from the redirect (server side) -&gt; browser (client) -&gt; new request to new resource (another server).</a:t>
            </a:r>
          </a:p>
          <a:p>
            <a:r>
              <a:rPr lang="en-US" dirty="0" err="1"/>
              <a:t>Response.RedirectPermanent</a:t>
            </a:r>
            <a:r>
              <a:rPr lang="en-US" dirty="0"/>
              <a:t> works with search engines to keep note of the redirect as a permanent one and stop requesting the current file.</a:t>
            </a:r>
          </a:p>
          <a:p>
            <a:pPr marL="45720" indent="0">
              <a:spcBef>
                <a:spcPts val="0"/>
              </a:spcBef>
              <a:buNone/>
            </a:pPr>
            <a:endParaRPr lang="en-US" sz="1500" dirty="0"/>
          </a:p>
          <a:p>
            <a:pPr marL="45720" indent="0">
              <a:spcBef>
                <a:spcPts val="0"/>
              </a:spcBef>
              <a:buNone/>
            </a:pPr>
            <a:r>
              <a:rPr lang="en-US" sz="1500" dirty="0"/>
              <a:t>protected void </a:t>
            </a:r>
            <a:r>
              <a:rPr lang="en-US" sz="1500" dirty="0" err="1"/>
              <a:t>Page_Load</a:t>
            </a:r>
            <a:r>
              <a:rPr lang="en-US" sz="1500" dirty="0"/>
              <a:t>(object sender, </a:t>
            </a:r>
            <a:r>
              <a:rPr lang="en-US" sz="1500" dirty="0" err="1"/>
              <a:t>EventArgs</a:t>
            </a:r>
            <a:r>
              <a:rPr lang="en-US" sz="1500" dirty="0"/>
              <a:t> e)</a:t>
            </a:r>
          </a:p>
          <a:p>
            <a:pPr marL="45720" indent="0">
              <a:spcBef>
                <a:spcPts val="0"/>
              </a:spcBef>
              <a:buNone/>
            </a:pPr>
            <a:r>
              <a:rPr lang="en-US" sz="1500" dirty="0"/>
              <a:t>{</a:t>
            </a:r>
          </a:p>
          <a:p>
            <a:pPr marL="45720" indent="0">
              <a:spcBef>
                <a:spcPts val="0"/>
              </a:spcBef>
              <a:buNone/>
            </a:pPr>
            <a:r>
              <a:rPr lang="en-US" sz="1500" dirty="0"/>
              <a:t>  </a:t>
            </a:r>
            <a:r>
              <a:rPr lang="en-US" sz="1500" dirty="0" err="1"/>
              <a:t>Response.RedirectPermanent</a:t>
            </a:r>
            <a:r>
              <a:rPr lang="en-US" sz="1500" dirty="0"/>
              <a:t>(</a:t>
            </a:r>
            <a:r>
              <a:rPr lang="en-US" sz="1500" b="1" dirty="0"/>
              <a:t>"</a:t>
            </a:r>
            <a:r>
              <a:rPr lang="en-US" sz="1500" dirty="0"/>
              <a:t>Default");</a:t>
            </a:r>
          </a:p>
          <a:p>
            <a:pPr marL="45720" indent="0">
              <a:spcBef>
                <a:spcPts val="0"/>
              </a:spcBef>
              <a:buNone/>
            </a:pPr>
            <a:r>
              <a:rPr lang="en-US" sz="1500" dirty="0"/>
              <a:t>}</a:t>
            </a:r>
          </a:p>
        </p:txBody>
      </p:sp>
    </p:spTree>
    <p:extLst>
      <p:ext uri="{BB962C8B-B14F-4D97-AF65-F5344CB8AC3E}">
        <p14:creationId xmlns:p14="http://schemas.microsoft.com/office/powerpoint/2010/main" val="262739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Programmatic Redirection: Redirect</a:t>
            </a:r>
          </a:p>
        </p:txBody>
      </p:sp>
      <p:sp>
        <p:nvSpPr>
          <p:cNvPr id="3" name="Content Placeholder 2"/>
          <p:cNvSpPr>
            <a:spLocks noGrp="1"/>
          </p:cNvSpPr>
          <p:nvPr>
            <p:ph idx="1"/>
          </p:nvPr>
        </p:nvSpPr>
        <p:spPr>
          <a:xfrm>
            <a:off x="1065212" y="1828800"/>
            <a:ext cx="8686801" cy="4495800"/>
          </a:xfrm>
        </p:spPr>
        <p:txBody>
          <a:bodyPr>
            <a:normAutofit fontScale="92500" lnSpcReduction="10000"/>
          </a:bodyPr>
          <a:lstStyle/>
          <a:p>
            <a:r>
              <a:rPr lang="en-US" dirty="0"/>
              <a:t>Often we want to redirect with the </a:t>
            </a:r>
            <a:r>
              <a:rPr lang="en-US" dirty="0" err="1"/>
              <a:t>querystring</a:t>
            </a:r>
            <a:r>
              <a:rPr lang="en-US" dirty="0"/>
              <a:t>, a key, value pair of </a:t>
            </a:r>
            <a:r>
              <a:rPr lang="en-US" dirty="0" err="1"/>
              <a:t>paremeters</a:t>
            </a:r>
            <a:r>
              <a:rPr lang="en-US" dirty="0"/>
              <a:t> which are passed by the URL call.</a:t>
            </a:r>
          </a:p>
          <a:p>
            <a:r>
              <a:rPr lang="en-US" dirty="0">
                <a:hlinkClick r:id="rId2"/>
              </a:rPr>
              <a:t>http://localhost:49246/Demos/Target?</a:t>
            </a:r>
            <a:r>
              <a:rPr lang="en-US" b="1" dirty="0">
                <a:hlinkClick r:id="rId2"/>
              </a:rPr>
              <a:t>CategoryId=10&amp;From=Home</a:t>
            </a:r>
            <a:endParaRPr lang="en-US" b="1" dirty="0"/>
          </a:p>
          <a:p>
            <a:r>
              <a:rPr lang="en-US" b="1" dirty="0"/>
              <a:t>The Redirect in the “FROM” page:</a:t>
            </a:r>
          </a:p>
          <a:p>
            <a:endParaRPr lang="en-US" b="1" dirty="0"/>
          </a:p>
          <a:p>
            <a:pPr marL="45720" indent="0">
              <a:spcBef>
                <a:spcPts val="0"/>
              </a:spcBef>
              <a:buNone/>
            </a:pPr>
            <a:r>
              <a:rPr lang="en-US" sz="1500" dirty="0"/>
              <a:t>protected void </a:t>
            </a:r>
            <a:r>
              <a:rPr lang="en-US" sz="1500" dirty="0" err="1"/>
              <a:t>Page_Load</a:t>
            </a:r>
            <a:r>
              <a:rPr lang="en-US" sz="1500" dirty="0"/>
              <a:t>(object sender, </a:t>
            </a:r>
            <a:r>
              <a:rPr lang="en-US" sz="1500" dirty="0" err="1"/>
              <a:t>EventArgs</a:t>
            </a:r>
            <a:r>
              <a:rPr lang="en-US" sz="1500" dirty="0"/>
              <a:t> e)</a:t>
            </a:r>
          </a:p>
          <a:p>
            <a:pPr marL="45720" indent="0">
              <a:spcBef>
                <a:spcPts val="0"/>
              </a:spcBef>
              <a:buNone/>
            </a:pPr>
            <a:r>
              <a:rPr lang="en-US" sz="1500" dirty="0"/>
              <a:t>{</a:t>
            </a:r>
          </a:p>
          <a:p>
            <a:pPr marL="45720" indent="0">
              <a:spcBef>
                <a:spcPts val="0"/>
              </a:spcBef>
              <a:buNone/>
            </a:pPr>
            <a:r>
              <a:rPr lang="en-US" sz="1500" b="1" dirty="0"/>
              <a:t>  </a:t>
            </a:r>
            <a:r>
              <a:rPr lang="en-US" sz="1500" b="1" dirty="0" err="1"/>
              <a:t>Response.Redirect</a:t>
            </a:r>
            <a:r>
              <a:rPr lang="en-US" sz="1500" b="1" dirty="0"/>
              <a:t>("</a:t>
            </a:r>
            <a:r>
              <a:rPr lang="en-US" sz="1500" b="1" dirty="0" err="1"/>
              <a:t>Target?Test</a:t>
            </a:r>
            <a:r>
              <a:rPr lang="en-US" sz="1500" b="1" dirty="0"/>
              <a:t>=</a:t>
            </a:r>
            <a:r>
              <a:rPr lang="en-US" sz="1500" b="1" dirty="0" err="1"/>
              <a:t>SomeValue</a:t>
            </a:r>
            <a:r>
              <a:rPr lang="en-US" sz="1500" b="1" dirty="0"/>
              <a:t>");</a:t>
            </a:r>
          </a:p>
          <a:p>
            <a:pPr marL="45720" indent="0">
              <a:spcBef>
                <a:spcPts val="0"/>
              </a:spcBef>
              <a:buNone/>
            </a:pPr>
            <a:r>
              <a:rPr lang="en-US" sz="1500" dirty="0"/>
              <a:t>}</a:t>
            </a:r>
          </a:p>
          <a:p>
            <a:r>
              <a:rPr lang="en-US" dirty="0"/>
              <a:t>The Request in the “TO” page:</a:t>
            </a:r>
          </a:p>
          <a:p>
            <a:endParaRPr lang="en-US" sz="1500" dirty="0"/>
          </a:p>
          <a:p>
            <a:pPr marL="45720" indent="0">
              <a:spcBef>
                <a:spcPts val="0"/>
              </a:spcBef>
              <a:buNone/>
            </a:pPr>
            <a:r>
              <a:rPr lang="en-US" sz="1500" dirty="0"/>
              <a:t>protected void </a:t>
            </a:r>
            <a:r>
              <a:rPr lang="en-US" sz="1500" dirty="0" err="1"/>
              <a:t>Page_Load</a:t>
            </a:r>
            <a:r>
              <a:rPr lang="en-US" sz="1500" dirty="0"/>
              <a:t>(object sender, </a:t>
            </a:r>
            <a:r>
              <a:rPr lang="en-US" sz="1500" dirty="0" err="1"/>
              <a:t>EventArgs</a:t>
            </a:r>
            <a:r>
              <a:rPr lang="en-US" sz="1500" dirty="0"/>
              <a:t> e)</a:t>
            </a:r>
          </a:p>
          <a:p>
            <a:pPr marL="45720" indent="0">
              <a:spcBef>
                <a:spcPts val="0"/>
              </a:spcBef>
              <a:buNone/>
            </a:pPr>
            <a:r>
              <a:rPr lang="en-US" sz="1500" dirty="0"/>
              <a:t>{</a:t>
            </a:r>
          </a:p>
          <a:p>
            <a:pPr marL="45720" indent="0">
              <a:spcBef>
                <a:spcPts val="0"/>
              </a:spcBef>
              <a:buNone/>
            </a:pPr>
            <a:r>
              <a:rPr lang="en-US" sz="1500" b="1" dirty="0"/>
              <a:t>  Label1.Text = </a:t>
            </a:r>
            <a:r>
              <a:rPr lang="en-US" sz="1500" b="1" dirty="0" err="1"/>
              <a:t>Request.QueryString.ToString</a:t>
            </a:r>
            <a:r>
              <a:rPr lang="en-US" sz="1500" b="1" dirty="0"/>
              <a:t>();</a:t>
            </a:r>
          </a:p>
          <a:p>
            <a:pPr marL="45720" indent="0">
              <a:spcBef>
                <a:spcPts val="0"/>
              </a:spcBef>
              <a:buNone/>
            </a:pPr>
            <a:r>
              <a:rPr lang="en-US" sz="1500" dirty="0"/>
              <a:t>}</a:t>
            </a:r>
          </a:p>
        </p:txBody>
      </p:sp>
    </p:spTree>
    <p:extLst>
      <p:ext uri="{BB962C8B-B14F-4D97-AF65-F5344CB8AC3E}">
        <p14:creationId xmlns:p14="http://schemas.microsoft.com/office/powerpoint/2010/main" val="333916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How to move around in your site using server controls and plain HTML</a:t>
            </a:r>
          </a:p>
          <a:p>
            <a:r>
              <a:rPr lang="en-US" dirty="0"/>
              <a:t>How to address pages and other resources like images</a:t>
            </a:r>
          </a:p>
          <a:p>
            <a:r>
              <a:rPr lang="en-US" dirty="0"/>
              <a:t>How to use the ASP.NET Menu, </a:t>
            </a:r>
            <a:r>
              <a:rPr lang="en-US" dirty="0" err="1"/>
              <a:t>TreeView</a:t>
            </a:r>
            <a:r>
              <a:rPr lang="en-US" dirty="0"/>
              <a:t>, and </a:t>
            </a:r>
            <a:r>
              <a:rPr lang="en-US" dirty="0" err="1"/>
              <a:t>SiteMapPath</a:t>
            </a:r>
            <a:r>
              <a:rPr lang="en-US" dirty="0"/>
              <a:t> navigation controls</a:t>
            </a:r>
          </a:p>
          <a:p>
            <a:r>
              <a:rPr lang="en-US" dirty="0"/>
              <a:t>How to use ASP.NET’s routing capabilities</a:t>
            </a:r>
          </a:p>
          <a:p>
            <a:r>
              <a:rPr lang="en-US" dirty="0"/>
              <a:t>How to send users from one page to another programmatically</a:t>
            </a:r>
          </a:p>
        </p:txBody>
      </p:sp>
    </p:spTree>
    <p:extLst>
      <p:ext uri="{BB962C8B-B14F-4D97-AF65-F5344CB8AC3E}">
        <p14:creationId xmlns:p14="http://schemas.microsoft.com/office/powerpoint/2010/main" val="334091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Side Transfer</a:t>
            </a:r>
          </a:p>
        </p:txBody>
      </p:sp>
      <p:sp>
        <p:nvSpPr>
          <p:cNvPr id="3" name="Content Placeholder 2"/>
          <p:cNvSpPr>
            <a:spLocks noGrp="1"/>
          </p:cNvSpPr>
          <p:nvPr>
            <p:ph idx="1"/>
          </p:nvPr>
        </p:nvSpPr>
        <p:spPr>
          <a:xfrm>
            <a:off x="1065212" y="1828800"/>
            <a:ext cx="8686801" cy="4267200"/>
          </a:xfrm>
        </p:spPr>
        <p:txBody>
          <a:bodyPr/>
          <a:lstStyle/>
          <a:p>
            <a:r>
              <a:rPr lang="en-US" dirty="0"/>
              <a:t>Uses the .NET Server Object.</a:t>
            </a:r>
          </a:p>
          <a:p>
            <a:r>
              <a:rPr lang="en-US" dirty="0"/>
              <a:t>Never returns control back to the user’s browser and hence doesn’t show the URL that it is being transferred to in the browser.</a:t>
            </a:r>
          </a:p>
          <a:p>
            <a:r>
              <a:rPr lang="en-US" dirty="0"/>
              <a:t>For example, a user may request a page like this:</a:t>
            </a:r>
          </a:p>
          <a:p>
            <a:pPr lvl="1"/>
            <a:r>
              <a:rPr lang="en-US" dirty="0"/>
              <a:t>http://www.domain.com/Cars/Volvo/850/T5/</a:t>
            </a:r>
          </a:p>
          <a:p>
            <a:r>
              <a:rPr lang="en-US" dirty="0"/>
              <a:t>Under the hood the server might transfer to:</a:t>
            </a:r>
          </a:p>
          <a:p>
            <a:pPr lvl="1"/>
            <a:r>
              <a:rPr lang="en-US" dirty="0"/>
              <a:t>http://www.domain.com/Cars/ShowCar.aspx?Make=643&amp;Model=984&amp;Type=7345</a:t>
            </a:r>
          </a:p>
        </p:txBody>
      </p:sp>
    </p:spTree>
    <p:extLst>
      <p:ext uri="{BB962C8B-B14F-4D97-AF65-F5344CB8AC3E}">
        <p14:creationId xmlns:p14="http://schemas.microsoft.com/office/powerpoint/2010/main" val="369440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Side Transfer</a:t>
            </a:r>
          </a:p>
        </p:txBody>
      </p:sp>
      <p:sp>
        <p:nvSpPr>
          <p:cNvPr id="3" name="Content Placeholder 2"/>
          <p:cNvSpPr>
            <a:spLocks noGrp="1"/>
          </p:cNvSpPr>
          <p:nvPr>
            <p:ph idx="1"/>
          </p:nvPr>
        </p:nvSpPr>
        <p:spPr/>
        <p:txBody>
          <a:bodyPr/>
          <a:lstStyle/>
          <a:p>
            <a:r>
              <a:rPr lang="en-US" dirty="0"/>
              <a:t>Use the </a:t>
            </a:r>
            <a:r>
              <a:rPr lang="en-US" dirty="0" err="1"/>
              <a:t>Server.Transfer</a:t>
            </a:r>
            <a:r>
              <a:rPr lang="en-US" dirty="0"/>
              <a:t>() method.</a:t>
            </a:r>
          </a:p>
          <a:p>
            <a:r>
              <a:rPr lang="en-US" dirty="0"/>
              <a:t>Can only transfer to pages within your website. ASP.NET will throw an error if you try to transfer to a page outside of your domain.</a:t>
            </a:r>
          </a:p>
          <a:p>
            <a:r>
              <a:rPr lang="en-US" dirty="0"/>
              <a:t>Pass it resource or page to load and it will do so right away.</a:t>
            </a:r>
          </a:p>
          <a:p>
            <a:endParaRPr lang="en-US" dirty="0"/>
          </a:p>
          <a:p>
            <a:pPr marL="45720" indent="0">
              <a:spcBef>
                <a:spcPts val="0"/>
              </a:spcBef>
              <a:buNone/>
            </a:pPr>
            <a:r>
              <a:rPr lang="en-US" sz="1400" dirty="0"/>
              <a:t>protected void </a:t>
            </a:r>
            <a:r>
              <a:rPr lang="en-US" sz="1400" dirty="0" err="1"/>
              <a:t>Page_Load</a:t>
            </a:r>
            <a:r>
              <a:rPr lang="en-US" sz="1400" dirty="0"/>
              <a:t>(object sender, </a:t>
            </a:r>
            <a:r>
              <a:rPr lang="en-US" sz="1400" dirty="0" err="1"/>
              <a:t>EventArgs</a:t>
            </a:r>
            <a:r>
              <a:rPr lang="en-US" sz="1400" dirty="0"/>
              <a:t> e)</a:t>
            </a:r>
          </a:p>
          <a:p>
            <a:pPr marL="45720" indent="0">
              <a:spcBef>
                <a:spcPts val="0"/>
              </a:spcBef>
              <a:buNone/>
            </a:pPr>
            <a:r>
              <a:rPr lang="en-US" sz="1400" dirty="0"/>
              <a:t>{</a:t>
            </a:r>
          </a:p>
          <a:p>
            <a:pPr marL="45720" indent="0">
              <a:spcBef>
                <a:spcPts val="0"/>
              </a:spcBef>
              <a:buNone/>
            </a:pPr>
            <a:r>
              <a:rPr lang="en-US" sz="1400" b="1" dirty="0"/>
              <a:t>    </a:t>
            </a:r>
            <a:r>
              <a:rPr lang="en-US" sz="1400" b="1" dirty="0" err="1"/>
              <a:t>Server.Transfer</a:t>
            </a:r>
            <a:r>
              <a:rPr lang="en-US" sz="1400" b="1" dirty="0"/>
              <a:t>("</a:t>
            </a:r>
            <a:r>
              <a:rPr lang="en-US" sz="1400" b="1" dirty="0" err="1"/>
              <a:t>Target.aspx?Test</a:t>
            </a:r>
            <a:r>
              <a:rPr lang="en-US" sz="1400" b="1" dirty="0"/>
              <a:t>=</a:t>
            </a:r>
            <a:r>
              <a:rPr lang="en-US" sz="1400" b="1" dirty="0" err="1"/>
              <a:t>SomeValue</a:t>
            </a:r>
            <a:r>
              <a:rPr lang="en-US" sz="1400" b="1" dirty="0"/>
              <a:t>");</a:t>
            </a:r>
          </a:p>
          <a:p>
            <a:pPr marL="45720" indent="0">
              <a:spcBef>
                <a:spcPts val="0"/>
              </a:spcBef>
              <a:buNone/>
            </a:pPr>
            <a:r>
              <a:rPr lang="en-US" sz="1400" dirty="0"/>
              <a:t>}</a:t>
            </a:r>
          </a:p>
        </p:txBody>
      </p:sp>
    </p:spTree>
    <p:extLst>
      <p:ext uri="{BB962C8B-B14F-4D97-AF65-F5344CB8AC3E}">
        <p14:creationId xmlns:p14="http://schemas.microsoft.com/office/powerpoint/2010/main" val="35792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3" name="Content Placeholder 2"/>
          <p:cNvSpPr>
            <a:spLocks noGrp="1"/>
          </p:cNvSpPr>
          <p:nvPr>
            <p:ph idx="1"/>
          </p:nvPr>
        </p:nvSpPr>
        <p:spPr/>
        <p:txBody>
          <a:bodyPr/>
          <a:lstStyle/>
          <a:p>
            <a:r>
              <a:rPr lang="en-US" dirty="0"/>
              <a:t>Pg. 248</a:t>
            </a:r>
          </a:p>
          <a:p>
            <a:r>
              <a:rPr lang="en-US" dirty="0"/>
              <a:t>Pg. 255</a:t>
            </a:r>
          </a:p>
          <a:p>
            <a:r>
              <a:rPr lang="en-US" dirty="0"/>
              <a:t>Pg. 259</a:t>
            </a:r>
          </a:p>
          <a:p>
            <a:r>
              <a:rPr lang="en-US" dirty="0"/>
              <a:t>Pg. 261</a:t>
            </a:r>
          </a:p>
          <a:p>
            <a:r>
              <a:rPr lang="en-US" dirty="0"/>
              <a:t>Pg. 265</a:t>
            </a:r>
          </a:p>
          <a:p>
            <a:r>
              <a:rPr lang="en-US" dirty="0"/>
              <a:t>Pg. 267</a:t>
            </a:r>
          </a:p>
        </p:txBody>
      </p:sp>
    </p:spTree>
    <p:extLst>
      <p:ext uri="{BB962C8B-B14F-4D97-AF65-F5344CB8AC3E}">
        <p14:creationId xmlns:p14="http://schemas.microsoft.com/office/powerpoint/2010/main" val="2674593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 this chapter we covered:</a:t>
            </a:r>
          </a:p>
          <a:p>
            <a:pPr lvl="1"/>
            <a:r>
              <a:rPr lang="en-US" sz="2000" dirty="0"/>
              <a:t>Learned how to move around in your site using server controls and plain HTML</a:t>
            </a:r>
          </a:p>
          <a:p>
            <a:pPr lvl="1"/>
            <a:r>
              <a:rPr lang="en-US" sz="2000" dirty="0"/>
              <a:t>Learned how to link pages and other resources like images</a:t>
            </a:r>
          </a:p>
          <a:p>
            <a:pPr lvl="1"/>
            <a:r>
              <a:rPr lang="en-US" sz="2000" dirty="0"/>
              <a:t>Learned How to use the ASP.NET Menu, </a:t>
            </a:r>
            <a:r>
              <a:rPr lang="en-US" sz="2000" dirty="0" err="1"/>
              <a:t>TreeView</a:t>
            </a:r>
            <a:r>
              <a:rPr lang="en-US" sz="2000" dirty="0"/>
              <a:t>, and </a:t>
            </a:r>
            <a:r>
              <a:rPr lang="en-US" sz="2000" dirty="0" err="1"/>
              <a:t>SiteMapPath</a:t>
            </a:r>
            <a:r>
              <a:rPr lang="en-US" sz="2000" dirty="0"/>
              <a:t> navigation controls</a:t>
            </a:r>
          </a:p>
          <a:p>
            <a:pPr lvl="1"/>
            <a:r>
              <a:rPr lang="en-US" sz="2000" dirty="0"/>
              <a:t>Understood how to use ASP.NET’s routing capabilities</a:t>
            </a:r>
          </a:p>
          <a:p>
            <a:pPr lvl="1"/>
            <a:r>
              <a:rPr lang="en-US" sz="2000" dirty="0"/>
              <a:t>Learned to send users from one page to another programmatically</a:t>
            </a:r>
          </a:p>
          <a:p>
            <a:pPr lvl="1"/>
            <a:endParaRPr lang="en-US" dirty="0"/>
          </a:p>
          <a:p>
            <a:pPr lvl="1"/>
            <a:endParaRPr lang="en-US" dirty="0"/>
          </a:p>
        </p:txBody>
      </p:sp>
    </p:spTree>
    <p:extLst>
      <p:ext uri="{BB962C8B-B14F-4D97-AF65-F5344CB8AC3E}">
        <p14:creationId xmlns:p14="http://schemas.microsoft.com/office/powerpoint/2010/main" val="1980937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around your site</a:t>
            </a:r>
          </a:p>
        </p:txBody>
      </p:sp>
      <p:sp>
        <p:nvSpPr>
          <p:cNvPr id="3" name="Content Placeholder 2"/>
          <p:cNvSpPr>
            <a:spLocks noGrp="1"/>
          </p:cNvSpPr>
          <p:nvPr>
            <p:ph idx="1"/>
          </p:nvPr>
        </p:nvSpPr>
        <p:spPr/>
        <p:txBody>
          <a:bodyPr/>
          <a:lstStyle/>
          <a:p>
            <a:r>
              <a:rPr lang="en-US" dirty="0"/>
              <a:t>You can link through a regular HTML anchor</a:t>
            </a:r>
          </a:p>
          <a:p>
            <a:pPr marL="45720" indent="0">
              <a:buNone/>
            </a:pPr>
            <a:r>
              <a:rPr lang="en-US" sz="1400" dirty="0"/>
              <a:t>&lt;a </a:t>
            </a:r>
            <a:r>
              <a:rPr lang="en-US" sz="1400" dirty="0" err="1"/>
              <a:t>href</a:t>
            </a:r>
            <a:r>
              <a:rPr lang="en-US" sz="1400" dirty="0"/>
              <a:t>="Login.aspx"&gt;You can log in here&lt;/a&gt;</a:t>
            </a:r>
          </a:p>
          <a:p>
            <a:r>
              <a:rPr lang="en-US" dirty="0"/>
              <a:t>You can link through a server side Hyperlink control which renders as an HTML anchor</a:t>
            </a:r>
          </a:p>
          <a:p>
            <a:pPr marL="45720" indent="0">
              <a:buNone/>
            </a:pPr>
            <a:r>
              <a:rPr lang="en-US" sz="1400" dirty="0"/>
              <a:t>&lt;</a:t>
            </a:r>
            <a:r>
              <a:rPr lang="en-US" sz="1400" dirty="0" err="1"/>
              <a:t>asp:HyperLink</a:t>
            </a:r>
            <a:r>
              <a:rPr lang="en-US" sz="1400" dirty="0"/>
              <a:t> </a:t>
            </a:r>
            <a:r>
              <a:rPr lang="en-US" sz="1400" dirty="0" err="1"/>
              <a:t>runat</a:t>
            </a:r>
            <a:r>
              <a:rPr lang="en-US" sz="1400" dirty="0"/>
              <a:t>="server" id="</a:t>
            </a:r>
            <a:r>
              <a:rPr lang="en-US" sz="1400" dirty="0" err="1"/>
              <a:t>LoginLink</a:t>
            </a:r>
            <a:r>
              <a:rPr lang="en-US" sz="1400" dirty="0"/>
              <a:t>" </a:t>
            </a:r>
            <a:r>
              <a:rPr lang="en-US" sz="1400" dirty="0" err="1"/>
              <a:t>NavigateUrl</a:t>
            </a:r>
            <a:r>
              <a:rPr lang="en-US" sz="1400" dirty="0"/>
              <a:t>="Login.aspx"&gt;You can log in here&lt;/</a:t>
            </a:r>
            <a:r>
              <a:rPr lang="en-US" sz="1400" dirty="0" err="1"/>
              <a:t>asp:HyperLink</a:t>
            </a:r>
            <a:r>
              <a:rPr lang="en-US" sz="1400" dirty="0"/>
              <a:t>&gt;</a:t>
            </a:r>
          </a:p>
          <a:p>
            <a:r>
              <a:rPr lang="en-US" dirty="0"/>
              <a:t>Renders as </a:t>
            </a:r>
          </a:p>
          <a:p>
            <a:pPr marL="45720" indent="0">
              <a:buNone/>
            </a:pPr>
            <a:r>
              <a:rPr lang="en-US" sz="1400" dirty="0"/>
              <a:t>&lt;a id="</a:t>
            </a:r>
            <a:r>
              <a:rPr lang="en-US" sz="1400" dirty="0" err="1"/>
              <a:t>LoginLink</a:t>
            </a:r>
            <a:r>
              <a:rPr lang="en-US" sz="1400" dirty="0"/>
              <a:t>" </a:t>
            </a:r>
            <a:r>
              <a:rPr lang="en-US" sz="1400" dirty="0" err="1"/>
              <a:t>href</a:t>
            </a:r>
            <a:r>
              <a:rPr lang="en-US" sz="1400" dirty="0"/>
              <a:t>="Login.aspx"&gt;You can log in here&lt;/a&gt;</a:t>
            </a:r>
          </a:p>
        </p:txBody>
      </p:sp>
    </p:spTree>
    <p:extLst>
      <p:ext uri="{BB962C8B-B14F-4D97-AF65-F5344CB8AC3E}">
        <p14:creationId xmlns:p14="http://schemas.microsoft.com/office/powerpoint/2010/main" val="244829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URL</a:t>
            </a:r>
          </a:p>
        </p:txBody>
      </p:sp>
      <p:sp>
        <p:nvSpPr>
          <p:cNvPr id="3" name="Content Placeholder 2"/>
          <p:cNvSpPr>
            <a:spLocks noGrp="1"/>
          </p:cNvSpPr>
          <p:nvPr>
            <p:ph idx="1"/>
          </p:nvPr>
        </p:nvSpPr>
        <p:spPr/>
        <p:txBody>
          <a:bodyPr/>
          <a:lstStyle/>
          <a:p>
            <a:r>
              <a:rPr lang="en-US" dirty="0"/>
              <a:t>URL stands for Uniform Resource Locator and is used to access another web resource.</a:t>
            </a:r>
          </a:p>
          <a:p>
            <a:r>
              <a:rPr lang="en-US" dirty="0"/>
              <a:t>Relative URL: Points to another resource based on the location of the current resource</a:t>
            </a:r>
          </a:p>
          <a:p>
            <a:r>
              <a:rPr lang="en-US" dirty="0"/>
              <a:t>If some was to ask you how to get to FIU, you could ask them where they are and then give them directions based on their location. If they were to change location, you would have to give them different directions.</a:t>
            </a:r>
          </a:p>
          <a:p>
            <a:r>
              <a:rPr lang="en-US" dirty="0"/>
              <a:t>Relative URL looks at the current folder structure, and you can go to the parent folder by using “../”</a:t>
            </a:r>
          </a:p>
          <a:p>
            <a:endParaRPr lang="en-US" dirty="0"/>
          </a:p>
        </p:txBody>
      </p:sp>
    </p:spTree>
    <p:extLst>
      <p:ext uri="{BB962C8B-B14F-4D97-AF65-F5344CB8AC3E}">
        <p14:creationId xmlns:p14="http://schemas.microsoft.com/office/powerpoint/2010/main" val="188259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URL</a:t>
            </a:r>
          </a:p>
        </p:txBody>
      </p:sp>
      <p:sp>
        <p:nvSpPr>
          <p:cNvPr id="3" name="Content Placeholder 2"/>
          <p:cNvSpPr>
            <a:spLocks noGrp="1"/>
          </p:cNvSpPr>
          <p:nvPr>
            <p:ph idx="1"/>
          </p:nvPr>
        </p:nvSpPr>
        <p:spPr/>
        <p:txBody>
          <a:bodyPr>
            <a:normAutofit lnSpcReduction="10000"/>
          </a:bodyPr>
          <a:lstStyle/>
          <a:p>
            <a:r>
              <a:rPr lang="en-US" dirty="0"/>
              <a:t>Starting at the root of the site.</a:t>
            </a:r>
          </a:p>
          <a:p>
            <a:r>
              <a:rPr lang="en-US" dirty="0"/>
              <a:t>To link from Login.aspx at the root to  Default.aspx, under the management folder </a:t>
            </a:r>
          </a:p>
          <a:p>
            <a:pPr marL="45720" indent="0">
              <a:buNone/>
            </a:pPr>
            <a:r>
              <a:rPr lang="en-US" sz="1400" dirty="0"/>
              <a:t>&lt;a </a:t>
            </a:r>
            <a:r>
              <a:rPr lang="en-US" sz="1400" dirty="0" err="1"/>
              <a:t>href</a:t>
            </a:r>
            <a:r>
              <a:rPr lang="en-US" sz="1400" dirty="0"/>
              <a:t>="Management/Default.aspx"&gt;Management&lt;/a&gt;</a:t>
            </a:r>
          </a:p>
          <a:p>
            <a:r>
              <a:rPr lang="en-US" dirty="0"/>
              <a:t>To refer to the image Header.jpg from Default.aspx in the management folder</a:t>
            </a:r>
          </a:p>
          <a:p>
            <a:pPr marL="45720" indent="0">
              <a:buNone/>
            </a:pPr>
            <a:r>
              <a:rPr lang="en-US" sz="1400" dirty="0"/>
              <a:t>&lt;</a:t>
            </a:r>
            <a:r>
              <a:rPr lang="en-US" sz="1400" dirty="0" err="1"/>
              <a:t>img</a:t>
            </a:r>
            <a:r>
              <a:rPr lang="en-US" sz="1400" dirty="0"/>
              <a:t> </a:t>
            </a:r>
            <a:r>
              <a:rPr lang="en-US" sz="1400" dirty="0" err="1"/>
              <a:t>src</a:t>
            </a:r>
            <a:r>
              <a:rPr lang="en-US" sz="1400" dirty="0"/>
              <a:t>="../Images/Header.jpg" /&gt;</a:t>
            </a:r>
          </a:p>
          <a:p>
            <a:r>
              <a:rPr lang="en-US" dirty="0"/>
              <a:t>You can also use multiple “../” together to go up multiple folders</a:t>
            </a:r>
          </a:p>
          <a:p>
            <a:endParaRPr lang="en-US" dirty="0"/>
          </a:p>
          <a:p>
            <a:pPr>
              <a:spcBef>
                <a:spcPts val="0"/>
              </a:spcBef>
            </a:pPr>
            <a:r>
              <a:rPr lang="en-US" dirty="0"/>
              <a:t>For example “../../Images/Header.jpg”  would work from the </a:t>
            </a:r>
          </a:p>
          <a:p>
            <a:pPr marL="45720" indent="0">
              <a:spcBef>
                <a:spcPts val="0"/>
              </a:spcBef>
              <a:buNone/>
            </a:pPr>
            <a:r>
              <a:rPr lang="en-US" dirty="0"/>
              <a:t>   Reviews folder</a:t>
            </a:r>
          </a:p>
          <a:p>
            <a:endParaRPr lang="en-US" dirty="0"/>
          </a:p>
        </p:txBody>
      </p:sp>
      <p:pic>
        <p:nvPicPr>
          <p:cNvPr id="4" name="Picture 3"/>
          <p:cNvPicPr>
            <a:picLocks noChangeAspect="1"/>
          </p:cNvPicPr>
          <p:nvPr/>
        </p:nvPicPr>
        <p:blipFill>
          <a:blip r:embed="rId2"/>
          <a:stretch>
            <a:fillRect/>
          </a:stretch>
        </p:blipFill>
        <p:spPr>
          <a:xfrm>
            <a:off x="9294812" y="2590800"/>
            <a:ext cx="2207419" cy="3810000"/>
          </a:xfrm>
          <a:prstGeom prst="rect">
            <a:avLst/>
          </a:prstGeom>
        </p:spPr>
      </p:pic>
    </p:spTree>
    <p:extLst>
      <p:ext uri="{BB962C8B-B14F-4D97-AF65-F5344CB8AC3E}">
        <p14:creationId xmlns:p14="http://schemas.microsoft.com/office/powerpoint/2010/main" val="60561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Root-Based Relative URLs</a:t>
            </a:r>
          </a:p>
        </p:txBody>
      </p:sp>
      <p:sp>
        <p:nvSpPr>
          <p:cNvPr id="3" name="Content Placeholder 2"/>
          <p:cNvSpPr>
            <a:spLocks noGrp="1"/>
          </p:cNvSpPr>
          <p:nvPr>
            <p:ph idx="1"/>
          </p:nvPr>
        </p:nvSpPr>
        <p:spPr/>
        <p:txBody>
          <a:bodyPr/>
          <a:lstStyle/>
          <a:p>
            <a:r>
              <a:rPr lang="en-US" dirty="0"/>
              <a:t>You can use a “/” to start from the root of the website structure</a:t>
            </a:r>
          </a:p>
          <a:p>
            <a:pPr marL="45720" indent="0">
              <a:buNone/>
            </a:pPr>
            <a:r>
              <a:rPr lang="en-US" sz="1400" dirty="0"/>
              <a:t>&lt;a </a:t>
            </a:r>
            <a:r>
              <a:rPr lang="en-US" sz="1400" dirty="0" err="1"/>
              <a:t>href</a:t>
            </a:r>
            <a:r>
              <a:rPr lang="en-US" sz="1400" dirty="0"/>
              <a:t>="/Management/Default.aspx"&gt;Management&lt;/a&gt;</a:t>
            </a:r>
          </a:p>
          <a:p>
            <a:r>
              <a:rPr lang="en-US" dirty="0"/>
              <a:t>This works regardless of where the URL call is made, because it starts at the root and finds the resource in the structure.</a:t>
            </a:r>
          </a:p>
          <a:p>
            <a:r>
              <a:rPr lang="en-US" dirty="0"/>
              <a:t>Server-Side Relative URLs: You can use the ~ to point to the root on the website</a:t>
            </a:r>
          </a:p>
          <a:p>
            <a:r>
              <a:rPr lang="en-US" dirty="0"/>
              <a:t>If an </a:t>
            </a:r>
            <a:r>
              <a:rPr lang="en-US" i="1" dirty="0"/>
              <a:t>application folder </a:t>
            </a:r>
            <a:r>
              <a:rPr lang="en-US" dirty="0"/>
              <a:t>is configured on the web server, the ~ will navigate  the application folder instead of the usual root</a:t>
            </a:r>
          </a:p>
          <a:p>
            <a:r>
              <a:rPr lang="en-US" sz="1400" dirty="0"/>
              <a:t>&lt;</a:t>
            </a:r>
            <a:r>
              <a:rPr lang="en-US" sz="1400" dirty="0" err="1"/>
              <a:t>asp:Image</a:t>
            </a:r>
            <a:r>
              <a:rPr lang="en-US" sz="1400" dirty="0"/>
              <a:t> ID="Image1" </a:t>
            </a:r>
            <a:r>
              <a:rPr lang="en-US" sz="1400" dirty="0" err="1"/>
              <a:t>runat</a:t>
            </a:r>
            <a:r>
              <a:rPr lang="en-US" sz="1400" dirty="0"/>
              <a:t>="server" </a:t>
            </a:r>
            <a:r>
              <a:rPr lang="en-US" sz="1400" dirty="0" err="1"/>
              <a:t>ImageUrl</a:t>
            </a:r>
            <a:r>
              <a:rPr lang="en-US" sz="1400" dirty="0"/>
              <a:t>="~/Images/Header.jpg" /&gt;</a:t>
            </a:r>
          </a:p>
        </p:txBody>
      </p:sp>
      <p:pic>
        <p:nvPicPr>
          <p:cNvPr id="4" name="Picture 3"/>
          <p:cNvPicPr>
            <a:picLocks noChangeAspect="1"/>
          </p:cNvPicPr>
          <p:nvPr/>
        </p:nvPicPr>
        <p:blipFill>
          <a:blip r:embed="rId2"/>
          <a:stretch>
            <a:fillRect/>
          </a:stretch>
        </p:blipFill>
        <p:spPr>
          <a:xfrm>
            <a:off x="9447212" y="1447800"/>
            <a:ext cx="2207419" cy="3810000"/>
          </a:xfrm>
          <a:prstGeom prst="rect">
            <a:avLst/>
          </a:prstGeom>
        </p:spPr>
      </p:pic>
    </p:spTree>
    <p:extLst>
      <p:ext uri="{BB962C8B-B14F-4D97-AF65-F5344CB8AC3E}">
        <p14:creationId xmlns:p14="http://schemas.microsoft.com/office/powerpoint/2010/main" val="2738995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URL</a:t>
            </a:r>
          </a:p>
        </p:txBody>
      </p:sp>
      <p:sp>
        <p:nvSpPr>
          <p:cNvPr id="3" name="Content Placeholder 2"/>
          <p:cNvSpPr>
            <a:spLocks noGrp="1"/>
          </p:cNvSpPr>
          <p:nvPr>
            <p:ph idx="1"/>
          </p:nvPr>
        </p:nvSpPr>
        <p:spPr/>
        <p:txBody>
          <a:bodyPr/>
          <a:lstStyle/>
          <a:p>
            <a:r>
              <a:rPr lang="en-US" dirty="0"/>
              <a:t>The URL is using the full domain name and protocol</a:t>
            </a:r>
          </a:p>
          <a:p>
            <a:pPr marL="45720" indent="0">
              <a:buNone/>
            </a:pPr>
            <a:r>
              <a:rPr lang="en-US" sz="1400" dirty="0"/>
              <a:t>&lt;</a:t>
            </a:r>
            <a:r>
              <a:rPr lang="en-US" sz="1400" dirty="0" err="1"/>
              <a:t>img</a:t>
            </a:r>
            <a:r>
              <a:rPr lang="en-US" sz="1400" dirty="0"/>
              <a:t> </a:t>
            </a:r>
            <a:r>
              <a:rPr lang="en-US" sz="1400" dirty="0" err="1"/>
              <a:t>src</a:t>
            </a:r>
            <a:r>
              <a:rPr lang="en-US" sz="1400" dirty="0"/>
              <a:t>="http://p2p.wrox.com/images/header/wrox_logo.gif" /&gt;</a:t>
            </a:r>
          </a:p>
          <a:p>
            <a:r>
              <a:rPr lang="en-US" dirty="0"/>
              <a:t>Required for resources outside your website</a:t>
            </a:r>
          </a:p>
          <a:p>
            <a:r>
              <a:rPr lang="en-US" dirty="0"/>
              <a:t>When possible, use relative URLs</a:t>
            </a:r>
          </a:p>
          <a:p>
            <a:pPr lvl="1"/>
            <a:r>
              <a:rPr lang="en-US" dirty="0"/>
              <a:t>If website is move to a new domain Absolute URLs will break</a:t>
            </a:r>
          </a:p>
          <a:p>
            <a:pPr lvl="1"/>
            <a:r>
              <a:rPr lang="en-US" dirty="0"/>
              <a:t>Carries more overhead than the same file using a relative path.</a:t>
            </a:r>
          </a:p>
        </p:txBody>
      </p:sp>
    </p:spTree>
    <p:extLst>
      <p:ext uri="{BB962C8B-B14F-4D97-AF65-F5344CB8AC3E}">
        <p14:creationId xmlns:p14="http://schemas.microsoft.com/office/powerpoint/2010/main" val="285130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documents</a:t>
            </a:r>
          </a:p>
        </p:txBody>
      </p:sp>
      <p:sp>
        <p:nvSpPr>
          <p:cNvPr id="3" name="Content Placeholder 2"/>
          <p:cNvSpPr>
            <a:spLocks noGrp="1"/>
          </p:cNvSpPr>
          <p:nvPr>
            <p:ph idx="1"/>
          </p:nvPr>
        </p:nvSpPr>
        <p:spPr/>
        <p:txBody>
          <a:bodyPr/>
          <a:lstStyle/>
          <a:p>
            <a:r>
              <a:rPr lang="en-US" dirty="0"/>
              <a:t>Files can be configured to be the default file that gets accessed in the web server if a call to http://domainname is called.</a:t>
            </a:r>
          </a:p>
          <a:p>
            <a:r>
              <a:rPr lang="en-US" dirty="0"/>
              <a:t>If the web server is configured to use default.aspx as the default document, then:</a:t>
            </a:r>
          </a:p>
          <a:p>
            <a:pPr lvl="1"/>
            <a:r>
              <a:rPr lang="en-US" dirty="0">
                <a:hlinkClick r:id="rId2"/>
              </a:rPr>
              <a:t>www.domainname.com</a:t>
            </a:r>
            <a:r>
              <a:rPr lang="en-US" dirty="0"/>
              <a:t> will automatically go to </a:t>
            </a:r>
          </a:p>
          <a:p>
            <a:pPr lvl="1"/>
            <a:r>
              <a:rPr lang="en-US" dirty="0">
                <a:hlinkClick r:id="rId3"/>
              </a:rPr>
              <a:t>www.domainname.com/default.aspx</a:t>
            </a:r>
            <a:endParaRPr lang="en-US" dirty="0"/>
          </a:p>
          <a:p>
            <a:r>
              <a:rPr lang="en-US" dirty="0"/>
              <a:t>If there is a default document, you should use the domain in a link instead of domain/</a:t>
            </a:r>
            <a:r>
              <a:rPr lang="en-US" dirty="0" err="1"/>
              <a:t>defaultdocument</a:t>
            </a:r>
            <a:endParaRPr lang="en-US" dirty="0"/>
          </a:p>
        </p:txBody>
      </p:sp>
    </p:spTree>
    <p:extLst>
      <p:ext uri="{BB962C8B-B14F-4D97-AF65-F5344CB8AC3E}">
        <p14:creationId xmlns:p14="http://schemas.microsoft.com/office/powerpoint/2010/main" val="169818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 Controls: Menu, </a:t>
            </a:r>
            <a:r>
              <a:rPr lang="en-US" dirty="0" err="1"/>
              <a:t>Treeview</a:t>
            </a:r>
            <a:r>
              <a:rPr lang="en-US" dirty="0"/>
              <a:t>, </a:t>
            </a:r>
            <a:r>
              <a:rPr lang="en-US" dirty="0" err="1"/>
              <a:t>SiteMapPath</a:t>
            </a:r>
            <a:endParaRPr lang="en-US" dirty="0"/>
          </a:p>
        </p:txBody>
      </p:sp>
      <p:pic>
        <p:nvPicPr>
          <p:cNvPr id="4" name="Content Placeholder 3"/>
          <p:cNvPicPr>
            <a:picLocks noGrp="1" noChangeAspect="1"/>
          </p:cNvPicPr>
          <p:nvPr>
            <p:ph idx="1"/>
          </p:nvPr>
        </p:nvPicPr>
        <p:blipFill>
          <a:blip r:embed="rId2"/>
          <a:stretch>
            <a:fillRect/>
          </a:stretch>
        </p:blipFill>
        <p:spPr>
          <a:xfrm>
            <a:off x="1598612" y="1752600"/>
            <a:ext cx="7119731" cy="4466010"/>
          </a:xfrm>
          <a:prstGeom prst="rect">
            <a:avLst/>
          </a:prstGeom>
        </p:spPr>
      </p:pic>
    </p:spTree>
    <p:extLst>
      <p:ext uri="{BB962C8B-B14F-4D97-AF65-F5344CB8AC3E}">
        <p14:creationId xmlns:p14="http://schemas.microsoft.com/office/powerpoint/2010/main" val="289420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0</TotalTime>
  <Words>1555</Words>
  <Application>Microsoft Office PowerPoint</Application>
  <PresentationFormat>Custom</PresentationFormat>
  <Paragraphs>196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Franklin Gothic Medium</vt:lpstr>
      <vt:lpstr>Business Contrast 16x9</vt:lpstr>
      <vt:lpstr>Chapter 7</vt:lpstr>
      <vt:lpstr>Objectives</vt:lpstr>
      <vt:lpstr>Moving around your site</vt:lpstr>
      <vt:lpstr>Relative URL</vt:lpstr>
      <vt:lpstr>Relative URL</vt:lpstr>
      <vt:lpstr>Root-Based Relative URLs</vt:lpstr>
      <vt:lpstr>Absolute URL</vt:lpstr>
      <vt:lpstr>Default documents</vt:lpstr>
      <vt:lpstr>Navigation Controls: Menu, Treeview, SiteMapPath</vt:lpstr>
      <vt:lpstr>Navigation Controls</vt:lpstr>
      <vt:lpstr>Menu Control</vt:lpstr>
      <vt:lpstr>CSS in for the menu control</vt:lpstr>
      <vt:lpstr>Treeview control</vt:lpstr>
      <vt:lpstr>SiteMapPath</vt:lpstr>
      <vt:lpstr>Routing</vt:lpstr>
      <vt:lpstr>Routing</vt:lpstr>
      <vt:lpstr>Routing</vt:lpstr>
      <vt:lpstr>Programmatic Redirection: Redirect</vt:lpstr>
      <vt:lpstr>Programmatic Redirection: Redirect</vt:lpstr>
      <vt:lpstr>Server Side Transfer</vt:lpstr>
      <vt:lpstr>Server Side Transfer</vt:lpstr>
      <vt:lpstr>Try it Out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2016-06-26T19:49:24Z</dcterms:created>
  <dcterms:modified xsi:type="dcterms:W3CDTF">2016-07-12T00:53:47Z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