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5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12" r:id="rId12"/>
    <p:sldId id="315" r:id="rId13"/>
    <p:sldId id="313" r:id="rId14"/>
    <p:sldId id="301" r:id="rId15"/>
    <p:sldId id="302" r:id="rId16"/>
    <p:sldId id="303" r:id="rId17"/>
    <p:sldId id="304" r:id="rId18"/>
    <p:sldId id="305" r:id="rId19"/>
    <p:sldId id="308" r:id="rId20"/>
    <p:sldId id="307" r:id="rId21"/>
    <p:sldId id="306" r:id="rId22"/>
    <p:sldId id="309" r:id="rId23"/>
    <p:sldId id="310" r:id="rId24"/>
    <p:sldId id="311" r:id="rId25"/>
    <p:sldId id="293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15F0AC-8527-430F-8FB7-123C53A0022F}">
          <p14:sldIdLst>
            <p14:sldId id="256"/>
            <p14:sldId id="275"/>
            <p14:sldId id="294"/>
            <p14:sldId id="295"/>
            <p14:sldId id="296"/>
            <p14:sldId id="297"/>
            <p14:sldId id="298"/>
            <p14:sldId id="299"/>
            <p14:sldId id="300"/>
            <p14:sldId id="312"/>
            <p14:sldId id="315"/>
            <p14:sldId id="313"/>
            <p14:sldId id="301"/>
            <p14:sldId id="302"/>
            <p14:sldId id="303"/>
            <p14:sldId id="304"/>
            <p14:sldId id="305"/>
            <p14:sldId id="308"/>
            <p14:sldId id="307"/>
            <p14:sldId id="306"/>
            <p14:sldId id="309"/>
            <p14:sldId id="310"/>
            <p14:sldId id="311"/>
            <p14:sldId id="293"/>
          </p14:sldIdLst>
        </p14:section>
        <p14:section name="Untitled Section" id="{8B94D570-594C-4802-9522-E99493A7EFB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howGuides="1">
      <p:cViewPr varScale="1">
        <p:scale>
          <a:sx n="68" d="100"/>
          <a:sy n="68" d="100"/>
        </p:scale>
        <p:origin x="616" y="5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7/12/2016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7/12/2016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7/12/2016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7/12/2016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7/12/2016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7/12/2016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7/12/2016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7/12/2016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sdn.microsoft.com/en-us/library/ms178198(v=vs.85)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User Controls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User Control to a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the @ Register directive for the banner control, you need the following markup to add the control to your page:</a:t>
            </a:r>
          </a:p>
          <a:p>
            <a:pPr marL="365760" lvl="1" indent="0">
              <a:buNone/>
            </a:pPr>
            <a:r>
              <a:rPr lang="en-US" sz="1600" dirty="0"/>
              <a:t>&lt;uc1:Banner ID="Banner1" </a:t>
            </a:r>
            <a:r>
              <a:rPr lang="en-US" sz="1600" dirty="0" err="1"/>
              <a:t>runat</a:t>
            </a:r>
            <a:r>
              <a:rPr lang="en-US" sz="1600" dirty="0"/>
              <a:t>="server" /&gt;</a:t>
            </a:r>
          </a:p>
          <a:p>
            <a:r>
              <a:rPr lang="en-US" dirty="0"/>
              <a:t>This is the minimum code needed for a user control in a page. Note that the control is defined by a combination of the </a:t>
            </a:r>
            <a:r>
              <a:rPr lang="en-US" u="sng" dirty="0" err="1"/>
              <a:t>TagPrefix</a:t>
            </a:r>
            <a:r>
              <a:rPr lang="en-US" u="sng" dirty="0"/>
              <a:t> </a:t>
            </a:r>
            <a:r>
              <a:rPr lang="en-US" dirty="0"/>
              <a:t>and the </a:t>
            </a:r>
            <a:r>
              <a:rPr lang="en-US" u="sng" dirty="0" err="1"/>
              <a:t>TagName</a:t>
            </a:r>
            <a:r>
              <a:rPr lang="en-US" u="sng" dirty="0"/>
              <a:t>. </a:t>
            </a:r>
          </a:p>
          <a:p>
            <a:r>
              <a:rPr lang="en-US" dirty="0"/>
              <a:t>So suppose this is what you added another user control and declared it as such:</a:t>
            </a:r>
          </a:p>
          <a:p>
            <a:pPr marL="45720" indent="0">
              <a:buNone/>
            </a:pPr>
            <a:r>
              <a:rPr lang="en-US" sz="1600" dirty="0"/>
              <a:t>&lt;%@ Register </a:t>
            </a:r>
            <a:r>
              <a:rPr lang="en-US" sz="1600" dirty="0" err="1"/>
              <a:t>Src</a:t>
            </a:r>
            <a:r>
              <a:rPr lang="en-US" sz="1600" dirty="0"/>
              <a:t>="~/Controls/MainData.ascx" </a:t>
            </a:r>
            <a:r>
              <a:rPr lang="en-US" sz="1600" dirty="0" err="1"/>
              <a:t>TagName</a:t>
            </a:r>
            <a:r>
              <a:rPr lang="en-US" sz="1600" dirty="0"/>
              <a:t>=“</a:t>
            </a:r>
            <a:r>
              <a:rPr lang="en-US" sz="1600" dirty="0" err="1"/>
              <a:t>MainData</a:t>
            </a:r>
            <a:r>
              <a:rPr lang="en-US" sz="1600" dirty="0"/>
              <a:t>" </a:t>
            </a:r>
            <a:r>
              <a:rPr lang="en-US" sz="1600" dirty="0" err="1"/>
              <a:t>TagPrefix</a:t>
            </a:r>
            <a:r>
              <a:rPr lang="en-US" sz="1600" dirty="0"/>
              <a:t>="uc2" %&gt;</a:t>
            </a:r>
          </a:p>
          <a:p>
            <a:r>
              <a:rPr lang="en-US" dirty="0"/>
              <a:t>Then on the markup, you would add it to the content like this</a:t>
            </a:r>
          </a:p>
          <a:p>
            <a:pPr marL="365760" lvl="1" indent="0">
              <a:buNone/>
            </a:pPr>
            <a:r>
              <a:rPr lang="en-US" sz="1600" dirty="0"/>
              <a:t>&lt;uc2:Maindata ID=“myUCMainData1” </a:t>
            </a:r>
            <a:r>
              <a:rPr lang="en-US" sz="1600" dirty="0" err="1"/>
              <a:t>runat</a:t>
            </a:r>
            <a:r>
              <a:rPr lang="en-US" sz="1600" dirty="0"/>
              <a:t>=“server” /&gt;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2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User Control inside a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User Control resides in the page (Master page in this case)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2430989"/>
            <a:ext cx="5562600" cy="409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Rendering of the User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though you now page a user control inside a file, the rendering becomes contents inside a div. Note the </a:t>
            </a:r>
            <a:r>
              <a:rPr lang="en-US" dirty="0" err="1"/>
              <a:t>Div</a:t>
            </a:r>
            <a:r>
              <a:rPr lang="en-US" dirty="0"/>
              <a:t> Id.</a:t>
            </a:r>
          </a:p>
          <a:p>
            <a:r>
              <a:rPr lang="en-US" dirty="0"/>
              <a:t>When user  control gets rendered by the ASP.NET engine, it appears on the client side  as </a:t>
            </a:r>
          </a:p>
          <a:p>
            <a:endParaRPr lang="en-US" dirty="0"/>
          </a:p>
          <a:p>
            <a:pPr marL="365760" lvl="1" indent="0">
              <a:spcBef>
                <a:spcPts val="0"/>
              </a:spcBef>
              <a:buNone/>
            </a:pPr>
            <a:r>
              <a:rPr lang="en-US" sz="1600" dirty="0"/>
              <a:t>&lt;div id="Banner1_VerticalPanel"&gt;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600" dirty="0"/>
              <a:t>  &lt;a </a:t>
            </a:r>
            <a:r>
              <a:rPr lang="en-US" sz="1600" dirty="0" err="1"/>
              <a:t>href</a:t>
            </a:r>
            <a:r>
              <a:rPr lang="en-US" sz="1600" dirty="0"/>
              <a:t>="http://p2p.wrox.com" target="_blank"&gt;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600" dirty="0"/>
              <a:t>      &lt;</a:t>
            </a:r>
            <a:r>
              <a:rPr lang="en-US" sz="1600" dirty="0" err="1"/>
              <a:t>img</a:t>
            </a:r>
            <a:r>
              <a:rPr lang="en-US" sz="1600" dirty="0"/>
              <a:t> id="Banner1_Image1" </a:t>
            </a:r>
            <a:r>
              <a:rPr lang="en-US" sz="1600" dirty="0" err="1"/>
              <a:t>src</a:t>
            </a:r>
            <a:r>
              <a:rPr lang="en-US" sz="1600" dirty="0"/>
              <a:t>="Images/Banner120x240.gif"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600" dirty="0"/>
              <a:t>       alt="This is a sample banner" /&gt;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600" dirty="0"/>
              <a:t>  &lt;/a&gt;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600" dirty="0"/>
              <a:t>&lt;/div&gt;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4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Sitewide</a:t>
            </a:r>
            <a:r>
              <a:rPr lang="en-US" dirty="0"/>
              <a:t> Registration of User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controls that are going to be used </a:t>
            </a:r>
            <a:r>
              <a:rPr lang="en-US" dirty="0" err="1"/>
              <a:t>sitewide</a:t>
            </a:r>
            <a:r>
              <a:rPr lang="en-US" dirty="0"/>
              <a:t> can be registered through the </a:t>
            </a:r>
            <a:r>
              <a:rPr lang="en-US" dirty="0" err="1"/>
              <a:t>web.config</a:t>
            </a:r>
            <a:r>
              <a:rPr lang="en-US" dirty="0"/>
              <a:t> file.</a:t>
            </a:r>
          </a:p>
          <a:p>
            <a:r>
              <a:rPr lang="en-US" dirty="0"/>
              <a:t>Once a control is configure site wide, you no longer need the @Register page directive.</a:t>
            </a:r>
          </a:p>
          <a:p>
            <a:r>
              <a:rPr lang="en-US" dirty="0"/>
              <a:t>Within the &lt;pages&gt; tag, create a &lt;controls&gt; tag and create a new tag prefix and source to locate that control</a:t>
            </a:r>
          </a:p>
          <a:p>
            <a:pPr marL="45720" indent="0">
              <a:buNone/>
            </a:pPr>
            <a:r>
              <a:rPr lang="en-US" sz="1400" dirty="0"/>
              <a:t>&lt;pages theme="Monochrome"&gt;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400" b="1" dirty="0"/>
              <a:t>  &lt;controls&gt;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400" b="1" dirty="0"/>
              <a:t>    &lt;add </a:t>
            </a:r>
            <a:r>
              <a:rPr lang="en-US" sz="1400" b="1" dirty="0" err="1"/>
              <a:t>tagPrefix</a:t>
            </a:r>
            <a:r>
              <a:rPr lang="en-US" sz="1400" b="1" dirty="0"/>
              <a:t>="</a:t>
            </a:r>
            <a:r>
              <a:rPr lang="en-US" sz="1400" b="1" dirty="0" err="1"/>
              <a:t>Wrox</a:t>
            </a:r>
            <a:r>
              <a:rPr lang="en-US" sz="1400" b="1" dirty="0"/>
              <a:t>" </a:t>
            </a:r>
            <a:r>
              <a:rPr lang="en-US" sz="1400" b="1" dirty="0" err="1"/>
              <a:t>tagName</a:t>
            </a:r>
            <a:r>
              <a:rPr lang="en-US" sz="1400" b="1" dirty="0"/>
              <a:t>="Banner" </a:t>
            </a:r>
            <a:r>
              <a:rPr lang="en-US" sz="1400" b="1" dirty="0" err="1"/>
              <a:t>src</a:t>
            </a:r>
            <a:r>
              <a:rPr lang="en-US" sz="1400" b="1" dirty="0"/>
              <a:t>="~/Controls/Banner.ascx" /&gt;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400" b="1" dirty="0"/>
              <a:t>  &lt;/controls&gt;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400" dirty="0"/>
              <a:t>&lt;/pages&gt;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dirty="0"/>
              <a:t>Make sure you find the instances of the control and change the tag prefix to your new site tag prefix (in his case “</a:t>
            </a:r>
            <a:r>
              <a:rPr lang="en-US" dirty="0" err="1"/>
              <a:t>Wrox</a:t>
            </a:r>
            <a:r>
              <a:rPr 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351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and managing client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By design, all elements in an HTML page need to be unique. </a:t>
            </a:r>
          </a:p>
          <a:p>
            <a:r>
              <a:rPr lang="en-US" dirty="0"/>
              <a:t>Giving them an id attribute is not required, but if you do so, you have to make sure they are unique. </a:t>
            </a:r>
          </a:p>
          <a:p>
            <a:r>
              <a:rPr lang="en-US" dirty="0"/>
              <a:t>To avoid conflicts in the final HTML code of the page, ASP.NET ensures that each server-side element gets a unique client id by prefixing them with the name of their </a:t>
            </a:r>
            <a:r>
              <a:rPr lang="en-US" i="1" dirty="0"/>
              <a:t>naming container</a:t>
            </a:r>
            <a:r>
              <a:rPr lang="en-US" dirty="0"/>
              <a:t>. </a:t>
            </a:r>
          </a:p>
          <a:p>
            <a:r>
              <a:rPr lang="en-US" dirty="0"/>
              <a:t>Within a naming container all elements should have unique IDs.</a:t>
            </a:r>
          </a:p>
          <a:p>
            <a:r>
              <a:rPr lang="en-US" dirty="0"/>
              <a:t>Example: If you have an &lt;</a:t>
            </a:r>
            <a:r>
              <a:rPr lang="en-US" dirty="0" err="1"/>
              <a:t>asp:panel</a:t>
            </a:r>
            <a:r>
              <a:rPr lang="en-US" dirty="0"/>
              <a:t>&gt; with id of “</a:t>
            </a:r>
            <a:r>
              <a:rPr lang="en-US" dirty="0" err="1"/>
              <a:t>VerticalPanel</a:t>
            </a:r>
            <a:r>
              <a:rPr lang="en-US" dirty="0"/>
              <a:t>” within a user control that has an id of “Banner1”, then the panel (which gets rendered as a div) will have the following Id:</a:t>
            </a:r>
          </a:p>
          <a:p>
            <a:endParaRPr lang="en-US" dirty="0"/>
          </a:p>
          <a:p>
            <a:pPr marL="365760" lvl="1" indent="0">
              <a:spcBef>
                <a:spcPts val="0"/>
              </a:spcBef>
              <a:buNone/>
            </a:pPr>
            <a:r>
              <a:rPr lang="en-US" sz="1500" dirty="0"/>
              <a:t>&lt;div id="Banner1_VerticalPanel"&gt;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500" dirty="0"/>
              <a:t>...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500" dirty="0"/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25509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IDs with </a:t>
            </a:r>
            <a:r>
              <a:rPr lang="en-US" dirty="0" err="1"/>
              <a:t>ClientIDMode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Introduced with ASP 4, the </a:t>
            </a:r>
            <a:r>
              <a:rPr lang="en-US" dirty="0" err="1"/>
              <a:t>ClientIDMode</a:t>
            </a:r>
            <a:r>
              <a:rPr lang="en-US" dirty="0"/>
              <a:t> determines how Client Id is rendered.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can be setup in the </a:t>
            </a:r>
            <a:r>
              <a:rPr lang="en-US" dirty="0" err="1"/>
              <a:t>web.config</a:t>
            </a:r>
            <a:r>
              <a:rPr lang="en-US" dirty="0"/>
              <a:t> on the &lt;pages&gt; tag</a:t>
            </a:r>
          </a:p>
          <a:p>
            <a:r>
              <a:rPr lang="fr-FR" sz="1500" dirty="0"/>
              <a:t>&lt;pages </a:t>
            </a:r>
            <a:r>
              <a:rPr lang="fr-FR" sz="1500" dirty="0" err="1"/>
              <a:t>controlRenderingCompatibilityVersion</a:t>
            </a:r>
            <a:r>
              <a:rPr lang="fr-FR" sz="1500" dirty="0"/>
              <a:t>="3.5" </a:t>
            </a:r>
            <a:r>
              <a:rPr lang="fr-FR" sz="1500" b="1" dirty="0" err="1"/>
              <a:t>clientIDMode</a:t>
            </a:r>
            <a:r>
              <a:rPr lang="fr-FR" sz="1500" b="1" dirty="0"/>
              <a:t>="</a:t>
            </a:r>
            <a:r>
              <a:rPr lang="fr-FR" sz="1500" b="1" dirty="0" err="1"/>
              <a:t>AutoID</a:t>
            </a:r>
            <a:r>
              <a:rPr lang="fr-FR" sz="1500" b="1" dirty="0"/>
              <a:t>"</a:t>
            </a:r>
            <a:r>
              <a:rPr lang="fr-FR" sz="1500" dirty="0"/>
              <a:t>/&gt;</a:t>
            </a:r>
            <a:endParaRPr lang="en-US" sz="1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12" y="2209800"/>
            <a:ext cx="6702610" cy="31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Logic to your User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419600"/>
          </a:xfrm>
        </p:spPr>
        <p:txBody>
          <a:bodyPr>
            <a:normAutofit/>
          </a:bodyPr>
          <a:lstStyle/>
          <a:p>
            <a:r>
              <a:rPr lang="en-US" dirty="0"/>
              <a:t>You can add properties to user controls to make them more useful.</a:t>
            </a:r>
          </a:p>
          <a:p>
            <a:r>
              <a:rPr lang="en-US" dirty="0"/>
              <a:t>For useful properties, you can also use </a:t>
            </a:r>
            <a:r>
              <a:rPr lang="en-US" dirty="0" err="1"/>
              <a:t>enums</a:t>
            </a:r>
            <a:r>
              <a:rPr lang="en-US" dirty="0"/>
              <a:t> in C#.</a:t>
            </a:r>
          </a:p>
          <a:p>
            <a:r>
              <a:rPr lang="en-US" dirty="0"/>
              <a:t>The .NET Framework supplies a nice way to solve this by enabling you to create your own data type in the form of an </a:t>
            </a:r>
            <a:r>
              <a:rPr lang="en-US" i="1" dirty="0"/>
              <a:t>enumeration</a:t>
            </a:r>
            <a:r>
              <a:rPr lang="en-US" dirty="0"/>
              <a:t>. With an enumeration, or </a:t>
            </a:r>
            <a:r>
              <a:rPr lang="en-US" i="1" dirty="0" err="1"/>
              <a:t>enum</a:t>
            </a:r>
            <a:r>
              <a:rPr lang="en-US" i="1" dirty="0"/>
              <a:t> </a:t>
            </a:r>
            <a:r>
              <a:rPr lang="en-US" dirty="0"/>
              <a:t>for short, you assign numbers to human-friendly text strings.</a:t>
            </a:r>
          </a:p>
          <a:p>
            <a:r>
              <a:rPr lang="en-US" dirty="0"/>
              <a:t>You can use  class file in the </a:t>
            </a:r>
            <a:r>
              <a:rPr lang="en-US" dirty="0" err="1"/>
              <a:t>app_code</a:t>
            </a:r>
            <a:r>
              <a:rPr lang="en-US" dirty="0"/>
              <a:t> folder to declare these values.</a:t>
            </a:r>
          </a:p>
          <a:p>
            <a:pPr marL="45720" indent="0">
              <a:buNone/>
            </a:pPr>
            <a:endParaRPr lang="en-US" dirty="0"/>
          </a:p>
          <a:p>
            <a:pPr marL="365760" lvl="1" indent="0">
              <a:spcBef>
                <a:spcPts val="0"/>
              </a:spcBef>
              <a:buNone/>
            </a:pPr>
            <a:r>
              <a:rPr lang="en-US" sz="1600" dirty="0"/>
              <a:t>public </a:t>
            </a:r>
            <a:r>
              <a:rPr lang="en-US" sz="1600" dirty="0" err="1"/>
              <a:t>enum</a:t>
            </a:r>
            <a:r>
              <a:rPr lang="en-US" sz="1600" dirty="0"/>
              <a:t> Direction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600" dirty="0"/>
              <a:t>{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600" dirty="0"/>
              <a:t>  Horizontal = 0,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600" dirty="0"/>
              <a:t>  Vertical = 1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600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Logic to  your User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572000"/>
          </a:xfrm>
        </p:spPr>
        <p:txBody>
          <a:bodyPr>
            <a:normAutofit/>
          </a:bodyPr>
          <a:lstStyle/>
          <a:p>
            <a:r>
              <a:rPr lang="en-US" dirty="0"/>
              <a:t>You can program against a user control like an .</a:t>
            </a:r>
            <a:r>
              <a:rPr lang="en-US" dirty="0" err="1"/>
              <a:t>aspx</a:t>
            </a:r>
            <a:r>
              <a:rPr lang="en-US" dirty="0"/>
              <a:t> page.</a:t>
            </a:r>
          </a:p>
          <a:p>
            <a:r>
              <a:rPr lang="en-US" dirty="0"/>
              <a:t>Example: Adding a property</a:t>
            </a:r>
          </a:p>
          <a:p>
            <a:r>
              <a:rPr lang="en-US" dirty="0"/>
              <a:t>Outside the page load on the user control, add:</a:t>
            </a:r>
          </a:p>
          <a:p>
            <a:pPr marL="365760" lvl="1" indent="0">
              <a:buNone/>
            </a:pPr>
            <a:r>
              <a:rPr lang="en-US" sz="2000" dirty="0"/>
              <a:t>	//Direction is of an </a:t>
            </a:r>
            <a:r>
              <a:rPr lang="en-US" sz="2000" dirty="0" err="1"/>
              <a:t>enum</a:t>
            </a:r>
            <a:r>
              <a:rPr lang="en-US" sz="2000" dirty="0"/>
              <a:t> type that we need to have previously created.</a:t>
            </a:r>
          </a:p>
          <a:p>
            <a:pPr marL="365760" lvl="1" indent="0">
              <a:buNone/>
            </a:pPr>
            <a:r>
              <a:rPr lang="en-US" sz="2000" dirty="0"/>
              <a:t>	public Direction </a:t>
            </a:r>
            <a:r>
              <a:rPr lang="en-US" sz="2000" dirty="0" err="1"/>
              <a:t>DisplayDirection</a:t>
            </a:r>
            <a:r>
              <a:rPr lang="en-US" sz="2000" dirty="0"/>
              <a:t> { get; set; }</a:t>
            </a:r>
          </a:p>
          <a:p>
            <a:r>
              <a:rPr lang="en-US" dirty="0"/>
              <a:t>We can set the </a:t>
            </a:r>
            <a:r>
              <a:rPr lang="en-US" dirty="0" err="1"/>
              <a:t>DisplayDirection</a:t>
            </a:r>
            <a:r>
              <a:rPr lang="en-US" dirty="0"/>
              <a:t> of our </a:t>
            </a:r>
            <a:r>
              <a:rPr lang="en-US" dirty="0" err="1"/>
              <a:t>Enum</a:t>
            </a:r>
            <a:r>
              <a:rPr lang="en-US" dirty="0"/>
              <a:t> type by adding this property to the user control.</a:t>
            </a:r>
          </a:p>
          <a:p>
            <a:r>
              <a:rPr lang="en-US" sz="1800" dirty="0"/>
              <a:t>Now that we have  a property we can program against it in the user control…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Logic to our User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41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can add logic in our User Control’s page load event to check on the </a:t>
            </a:r>
            <a:r>
              <a:rPr lang="en-US" dirty="0" err="1"/>
              <a:t>enum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 marL="45720" indent="0">
              <a:spcBef>
                <a:spcPts val="0"/>
              </a:spcBef>
              <a:buNone/>
            </a:pPr>
            <a:r>
              <a:rPr lang="en-US" sz="1400" dirty="0"/>
              <a:t>protected void </a:t>
            </a:r>
            <a:r>
              <a:rPr lang="en-US" sz="1400" dirty="0" err="1"/>
              <a:t>Page_Load</a:t>
            </a:r>
            <a:r>
              <a:rPr lang="en-US" sz="1400" dirty="0"/>
              <a:t>(object sender, </a:t>
            </a:r>
            <a:r>
              <a:rPr lang="en-US" sz="1400" dirty="0" err="1"/>
              <a:t>EventArgs</a:t>
            </a:r>
            <a:r>
              <a:rPr lang="en-US" sz="1400" dirty="0"/>
              <a:t> e)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400" dirty="0"/>
              <a:t>{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400" b="1" dirty="0"/>
              <a:t>switch (</a:t>
            </a:r>
            <a:r>
              <a:rPr lang="en-US" sz="1400" b="1" dirty="0" err="1"/>
              <a:t>DisplayDirection</a:t>
            </a:r>
            <a:r>
              <a:rPr lang="en-US" sz="1400" b="1" dirty="0"/>
              <a:t>)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400" b="1" dirty="0"/>
              <a:t>{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400" b="1" dirty="0"/>
              <a:t>  case </a:t>
            </a:r>
            <a:r>
              <a:rPr lang="en-US" sz="1400" b="1" dirty="0" err="1"/>
              <a:t>Direction.Horizontal</a:t>
            </a:r>
            <a:r>
              <a:rPr lang="en-US" sz="1400" b="1" dirty="0"/>
              <a:t>: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400" b="1" dirty="0"/>
              <a:t>	</a:t>
            </a:r>
            <a:r>
              <a:rPr lang="en-US" sz="1400" b="1" dirty="0" err="1"/>
              <a:t>HorizontalPanel.Visible</a:t>
            </a:r>
            <a:r>
              <a:rPr lang="en-US" sz="1400" b="1" dirty="0"/>
              <a:t> = true;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400" b="1" dirty="0"/>
              <a:t>	</a:t>
            </a:r>
            <a:r>
              <a:rPr lang="en-US" sz="1400" b="1" dirty="0" err="1"/>
              <a:t>VerticalPanel.Visible</a:t>
            </a:r>
            <a:r>
              <a:rPr lang="en-US" sz="1400" b="1" dirty="0"/>
              <a:t> = false;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400" b="1" dirty="0"/>
              <a:t>	break;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400" b="1" dirty="0"/>
              <a:t>  case </a:t>
            </a:r>
            <a:r>
              <a:rPr lang="en-US" sz="1400" b="1" dirty="0" err="1"/>
              <a:t>Direction.Vertical</a:t>
            </a:r>
            <a:r>
              <a:rPr lang="en-US" sz="1400" b="1" dirty="0"/>
              <a:t>: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400" b="1" dirty="0"/>
              <a:t>	</a:t>
            </a:r>
            <a:r>
              <a:rPr lang="en-US" sz="1400" b="1" dirty="0" err="1"/>
              <a:t>VerticalPanel.Visible</a:t>
            </a:r>
            <a:r>
              <a:rPr lang="en-US" sz="1400" b="1" dirty="0"/>
              <a:t> = true;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400" b="1" dirty="0"/>
              <a:t>	</a:t>
            </a:r>
            <a:r>
              <a:rPr lang="en-US" sz="1400" b="1" dirty="0" err="1"/>
              <a:t>HorizontalPanel.Visible</a:t>
            </a:r>
            <a:r>
              <a:rPr lang="en-US" sz="1400" b="1" dirty="0"/>
              <a:t> = false;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400" b="1" dirty="0"/>
              <a:t>	break;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400" b="1" dirty="0"/>
              <a:t>}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400" dirty="0"/>
              <a:t>}</a:t>
            </a:r>
          </a:p>
          <a:p>
            <a:r>
              <a:rPr lang="en-US" dirty="0"/>
              <a:t>We can pass the “</a:t>
            </a:r>
            <a:r>
              <a:rPr lang="en-US" dirty="0" err="1"/>
              <a:t>DisplayDirection</a:t>
            </a:r>
            <a:r>
              <a:rPr lang="en-US" dirty="0"/>
              <a:t>” variable when defining the user control on the page</a:t>
            </a:r>
          </a:p>
          <a:p>
            <a:pPr marL="45720" indent="0">
              <a:buNone/>
            </a:pPr>
            <a:r>
              <a:rPr lang="en-US" sz="1700" dirty="0"/>
              <a:t>&lt;</a:t>
            </a:r>
            <a:r>
              <a:rPr lang="en-US" sz="1700" dirty="0" err="1"/>
              <a:t>Wrox:Banner</a:t>
            </a:r>
            <a:r>
              <a:rPr lang="en-US" sz="1700" dirty="0"/>
              <a:t> ID="Banner1" </a:t>
            </a:r>
            <a:r>
              <a:rPr lang="en-US" sz="1700" dirty="0" err="1"/>
              <a:t>runat</a:t>
            </a:r>
            <a:r>
              <a:rPr lang="en-US" sz="1700" dirty="0"/>
              <a:t>="server" </a:t>
            </a:r>
            <a:r>
              <a:rPr lang="en-US" sz="1700" dirty="0" err="1"/>
              <a:t>DisplayDirection</a:t>
            </a:r>
            <a:r>
              <a:rPr lang="en-US" sz="1700" dirty="0"/>
              <a:t>="Horizontal" /&gt;</a:t>
            </a:r>
          </a:p>
        </p:txBody>
      </p:sp>
    </p:spTree>
    <p:extLst>
      <p:ext uri="{BB962C8B-B14F-4D97-AF65-F5344CB8AC3E}">
        <p14:creationId xmlns:p14="http://schemas.microsoft.com/office/powerpoint/2010/main" val="171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First load of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page’s code behind, you can use </a:t>
            </a:r>
            <a:r>
              <a:rPr lang="en-US" dirty="0" err="1"/>
              <a:t>Page.IsPostBack</a:t>
            </a:r>
            <a:r>
              <a:rPr lang="en-US" dirty="0"/>
              <a:t> to see if its the first time a page loads.</a:t>
            </a:r>
          </a:p>
          <a:p>
            <a:r>
              <a:rPr lang="en-US" dirty="0"/>
              <a:t>If </a:t>
            </a:r>
            <a:r>
              <a:rPr lang="en-US" dirty="0" err="1"/>
              <a:t>Page.IsPostBack</a:t>
            </a:r>
            <a:r>
              <a:rPr lang="en-US" dirty="0"/>
              <a:t> = false, that is the first time the page has been loaded to the user.</a:t>
            </a:r>
          </a:p>
          <a:p>
            <a:r>
              <a:rPr lang="en-US" dirty="0"/>
              <a:t>If </a:t>
            </a:r>
            <a:r>
              <a:rPr lang="en-US" dirty="0" err="1"/>
              <a:t>Page.IsPostBack</a:t>
            </a:r>
            <a:r>
              <a:rPr lang="en-US" dirty="0"/>
              <a:t> = true  the user has initiated an action on the client side that has caused the page to be posted back to the server.</a:t>
            </a:r>
          </a:p>
          <a:p>
            <a:endParaRPr lang="en-US" dirty="0"/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/>
              <a:t>//This would only occur the first time a page is loaded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/>
              <a:t>if (!</a:t>
            </a:r>
            <a:r>
              <a:rPr lang="en-US" sz="1600" dirty="0" err="1"/>
              <a:t>Page.IsPostBack</a:t>
            </a:r>
            <a:r>
              <a:rPr lang="en-US" sz="1600" dirty="0"/>
              <a:t>)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/>
              <a:t>{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/>
              <a:t>  Banner2.DisplayDirection = </a:t>
            </a:r>
            <a:r>
              <a:rPr lang="en-US" sz="1600" dirty="0" err="1"/>
              <a:t>Direction.Vertical</a:t>
            </a:r>
            <a:r>
              <a:rPr lang="en-US" sz="1600" dirty="0"/>
              <a:t>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user controls are, how they look, and why they are useful</a:t>
            </a:r>
          </a:p>
          <a:p>
            <a:r>
              <a:rPr lang="en-US" dirty="0"/>
              <a:t>How to create user controls</a:t>
            </a:r>
          </a:p>
          <a:p>
            <a:r>
              <a:rPr lang="en-US" dirty="0"/>
              <a:t>How to consume (or use) user controls in your pages</a:t>
            </a:r>
          </a:p>
          <a:p>
            <a:r>
              <a:rPr lang="en-US" dirty="0"/>
              <a:t>How you can improve the usefulness of user controls by adding coding logic to them</a:t>
            </a:r>
          </a:p>
        </p:txBody>
      </p:sp>
    </p:spTree>
    <p:extLst>
      <p:ext uri="{BB962C8B-B14F-4D97-AF65-F5344CB8AC3E}">
        <p14:creationId xmlns:p14="http://schemas.microsoft.com/office/powerpoint/2010/main" val="33409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View State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https://msdn.microsoft.com/en-us/library/ms178198(v=vs.85).aspx</a:t>
            </a:r>
            <a:endParaRPr lang="en-US" dirty="0"/>
          </a:p>
          <a:p>
            <a:r>
              <a:rPr lang="en-US" dirty="0"/>
              <a:t>We can add values to be stored in the View State and they will persist across sessions.</a:t>
            </a:r>
          </a:p>
          <a:p>
            <a:r>
              <a:rPr lang="en-US" dirty="0"/>
              <a:t>The View State is represent as a Dictionary collection in the .NET Framework that can be accessed programmatically.</a:t>
            </a:r>
          </a:p>
          <a:p>
            <a:r>
              <a:rPr lang="en-US" dirty="0"/>
              <a:t>We add something to the </a:t>
            </a:r>
            <a:r>
              <a:rPr lang="en-US" dirty="0" err="1"/>
              <a:t>viewstate</a:t>
            </a:r>
            <a:r>
              <a:rPr lang="en-US" dirty="0"/>
              <a:t> with the following syntax:</a:t>
            </a:r>
          </a:p>
          <a:p>
            <a:pPr lvl="1"/>
            <a:r>
              <a:rPr lang="en-US" dirty="0" err="1"/>
              <a:t>ViewState</a:t>
            </a:r>
            <a:r>
              <a:rPr lang="en-US" dirty="0"/>
              <a:t>[key] = value;</a:t>
            </a:r>
          </a:p>
          <a:p>
            <a:pPr lvl="1"/>
            <a:r>
              <a:rPr lang="en-US" dirty="0"/>
              <a:t>Where key is the identifier and value is what we want to keep between sessions.</a:t>
            </a:r>
          </a:p>
          <a:p>
            <a:r>
              <a:rPr lang="en-US" dirty="0"/>
              <a:t>For example,  supposed you want to keep the variable across </a:t>
            </a:r>
            <a:r>
              <a:rPr lang="en-US" dirty="0" err="1"/>
              <a:t>postbacks</a:t>
            </a:r>
            <a:r>
              <a:rPr lang="en-US" dirty="0"/>
              <a:t> for a navigation URL.</a:t>
            </a:r>
          </a:p>
          <a:p>
            <a:pPr lvl="1"/>
            <a:r>
              <a:rPr lang="en-US" dirty="0" err="1"/>
              <a:t>ViewState</a:t>
            </a:r>
            <a:r>
              <a:rPr lang="en-US" dirty="0"/>
              <a:t>["</a:t>
            </a:r>
            <a:r>
              <a:rPr lang="en-US" dirty="0" err="1"/>
              <a:t>NavigateUrl</a:t>
            </a:r>
            <a:r>
              <a:rPr lang="en-US" dirty="0"/>
              <a:t>"] = value;</a:t>
            </a:r>
          </a:p>
        </p:txBody>
      </p:sp>
    </p:spTree>
    <p:extLst>
      <p:ext uri="{BB962C8B-B14F-4D97-AF65-F5344CB8AC3E}">
        <p14:creationId xmlns:p14="http://schemas.microsoft.com/office/powerpoint/2010/main" val="135963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View State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careful with what you add to the </a:t>
            </a:r>
            <a:r>
              <a:rPr lang="en-US" dirty="0" err="1"/>
              <a:t>ViewState</a:t>
            </a:r>
            <a:r>
              <a:rPr lang="en-US" dirty="0"/>
              <a:t>. It increases the page’s footprint on every transfer.</a:t>
            </a:r>
          </a:p>
          <a:p>
            <a:r>
              <a:rPr lang="en-US" dirty="0"/>
              <a:t>Never store large objects such as database records in the </a:t>
            </a:r>
            <a:r>
              <a:rPr lang="en-US" dirty="0" err="1"/>
              <a:t>ViewState</a:t>
            </a:r>
            <a:r>
              <a:rPr lang="en-US" dirty="0"/>
              <a:t>. It is often fast to load the data on the fly.</a:t>
            </a:r>
          </a:p>
          <a:p>
            <a:r>
              <a:rPr lang="en-US" dirty="0" err="1"/>
              <a:t>ViewState</a:t>
            </a:r>
            <a:r>
              <a:rPr lang="en-US" dirty="0"/>
              <a:t> information is transferred on every request and even though it is serialized, you shouldn’t store any sensitive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for User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Don’t overuse user controls. User controls are great for encapsulating repeating content, but they also make it a little harder to manage your site because code and logic is contained in multiple files.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Keep user controls focused on a single task. Don’t create a user control that is able to display five different types of unrelated content with a property that determines what to display.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When you create user controls that contain styled markup, don’t hardcode style information like the </a:t>
            </a:r>
            <a:r>
              <a:rPr lang="en-US" dirty="0" err="1"/>
              <a:t>CssClass</a:t>
            </a:r>
            <a:r>
              <a:rPr lang="en-US" dirty="0"/>
              <a:t> for the server controls contained in the user control. Instead, consider creating separate </a:t>
            </a:r>
            <a:r>
              <a:rPr lang="en-US" dirty="0" err="1"/>
              <a:t>CssClass</a:t>
            </a:r>
            <a:r>
              <a:rPr lang="en-US" dirty="0"/>
              <a:t> properties on the user control, which are then used to set the </a:t>
            </a:r>
            <a:r>
              <a:rPr lang="en-US" dirty="0" err="1"/>
              <a:t>CssClass</a:t>
            </a:r>
            <a:r>
              <a:rPr lang="en-US" dirty="0"/>
              <a:t> of your server controls. </a:t>
            </a:r>
          </a:p>
        </p:txBody>
      </p:sp>
    </p:spTree>
    <p:extLst>
      <p:ext uri="{BB962C8B-B14F-4D97-AF65-F5344CB8AC3E}">
        <p14:creationId xmlns:p14="http://schemas.microsoft.com/office/powerpoint/2010/main" val="29585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Pg. 275</a:t>
            </a:r>
          </a:p>
          <a:p>
            <a:r>
              <a:rPr lang="en-US" dirty="0"/>
              <a:t>Pg. 278</a:t>
            </a:r>
          </a:p>
          <a:p>
            <a:r>
              <a:rPr lang="en-US" dirty="0"/>
              <a:t>Pg. 281</a:t>
            </a:r>
          </a:p>
          <a:p>
            <a:r>
              <a:rPr lang="en-US" dirty="0"/>
              <a:t>Pg. 286</a:t>
            </a:r>
          </a:p>
          <a:p>
            <a:r>
              <a:rPr lang="en-US" dirty="0"/>
              <a:t>Pg. 290</a:t>
            </a:r>
          </a:p>
        </p:txBody>
      </p:sp>
    </p:spTree>
    <p:extLst>
      <p:ext uri="{BB962C8B-B14F-4D97-AF65-F5344CB8AC3E}">
        <p14:creationId xmlns:p14="http://schemas.microsoft.com/office/powerpoint/2010/main" val="2494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chapter we covered:</a:t>
            </a:r>
          </a:p>
          <a:p>
            <a:pPr lvl="1"/>
            <a:r>
              <a:rPr lang="en-US" dirty="0"/>
              <a:t>Learned what user controls are, how they look, and why they are useful</a:t>
            </a:r>
          </a:p>
          <a:p>
            <a:pPr lvl="1"/>
            <a:r>
              <a:rPr lang="en-US" dirty="0"/>
              <a:t>Learned how to create user controls</a:t>
            </a:r>
          </a:p>
          <a:p>
            <a:pPr lvl="1"/>
            <a:r>
              <a:rPr lang="en-US" dirty="0"/>
              <a:t>Figured out wow to consume (or use) user controls in your pages</a:t>
            </a:r>
          </a:p>
          <a:p>
            <a:pPr lvl="1"/>
            <a:r>
              <a:rPr lang="en-US" dirty="0"/>
              <a:t>Improved the usefulness of user controls by adding coding logic to them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Controls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controls are custom created controls that can essential group other asp controls.</a:t>
            </a:r>
          </a:p>
          <a:p>
            <a:r>
              <a:rPr lang="en-US" dirty="0"/>
              <a:t>They are useful If you have a set of controls that are always used in multiple pages or need to work together. </a:t>
            </a:r>
          </a:p>
          <a:p>
            <a:r>
              <a:rPr lang="en-US" dirty="0"/>
              <a:t>Supposed you want a control with 4 labels and 4 textboxes that have a specific functionality and look and feel. You can create this as one user control and then use the user control on all the pages needed.</a:t>
            </a:r>
          </a:p>
          <a:p>
            <a:r>
              <a:rPr lang="en-US" dirty="0"/>
              <a:t>User controls are very similar to .</a:t>
            </a:r>
            <a:r>
              <a:rPr lang="en-US" dirty="0" err="1"/>
              <a:t>aspx</a:t>
            </a:r>
            <a:r>
              <a:rPr lang="en-US" dirty="0"/>
              <a:t> pages. They have a markup and a code behind.</a:t>
            </a:r>
          </a:p>
        </p:txBody>
      </p:sp>
    </p:spTree>
    <p:extLst>
      <p:ext uri="{BB962C8B-B14F-4D97-AF65-F5344CB8AC3E}">
        <p14:creationId xmlns:p14="http://schemas.microsoft.com/office/powerpoint/2010/main" val="25934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controls have the following similarities to normal ASPX pages:</a:t>
            </a:r>
          </a:p>
          <a:p>
            <a:pPr lvl="1"/>
            <a:r>
              <a:rPr lang="en-US" dirty="0"/>
              <a:t>They have a markup section where you can add standard markup, server controls, and plain HTML.</a:t>
            </a:r>
          </a:p>
          <a:p>
            <a:pPr lvl="1"/>
            <a:r>
              <a:rPr lang="en-US" dirty="0"/>
              <a:t>They can be created and designed with Visual Studio in Markup, Design, and Split View.</a:t>
            </a:r>
          </a:p>
          <a:p>
            <a:pPr lvl="1"/>
            <a:r>
              <a:rPr lang="en-US" dirty="0"/>
              <a:t>They can contain programming logic, either inline or with a Code Behind file.</a:t>
            </a:r>
          </a:p>
          <a:p>
            <a:pPr lvl="1"/>
            <a:r>
              <a:rPr lang="en-US" dirty="0"/>
              <a:t>They give you access to page-based information like </a:t>
            </a:r>
            <a:r>
              <a:rPr lang="en-US" dirty="0" err="1"/>
              <a:t>Request.QueryString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They raise some (but not all) of the events that the Page class raises, including </a:t>
            </a:r>
            <a:r>
              <a:rPr lang="en-US" dirty="0" err="1"/>
              <a:t>Init</a:t>
            </a:r>
            <a:r>
              <a:rPr lang="en-US" dirty="0"/>
              <a:t>, Load, and </a:t>
            </a:r>
            <a:r>
              <a:rPr lang="en-US" dirty="0" err="1"/>
              <a:t>PreRender</a:t>
            </a:r>
            <a:r>
              <a:rPr lang="en-US" dirty="0"/>
              <a:t>.</a:t>
            </a:r>
          </a:p>
          <a:p>
            <a:r>
              <a:rPr lang="en-US" dirty="0"/>
              <a:t>Keys Differences: extension is .</a:t>
            </a:r>
            <a:r>
              <a:rPr lang="en-US" dirty="0" err="1"/>
              <a:t>ascx</a:t>
            </a:r>
            <a:r>
              <a:rPr lang="en-US" dirty="0"/>
              <a:t> and they cannot be called by the browser directly and must be added to a page (.</a:t>
            </a:r>
            <a:r>
              <a:rPr lang="en-US" dirty="0" err="1"/>
              <a:t>aspx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1851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User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Added it the same as any other item Add -&gt; New Item and choose type “Web User Control”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12" y="2514600"/>
            <a:ext cx="7010400" cy="396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User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that the User Control get added to the website structure.</a:t>
            </a:r>
          </a:p>
          <a:p>
            <a:r>
              <a:rPr lang="en-US" dirty="0"/>
              <a:t>It doesn't have a “Page” directive like the normal pages, but instead it has:</a:t>
            </a:r>
          </a:p>
          <a:p>
            <a:pPr marL="45720" indent="0">
              <a:buNone/>
            </a:pPr>
            <a:r>
              <a:rPr lang="en-US" sz="1600" dirty="0"/>
              <a:t>&lt;%@ Control Language="C#" </a:t>
            </a:r>
            <a:r>
              <a:rPr lang="en-US" sz="1600" dirty="0" err="1"/>
              <a:t>AutoEventWireup</a:t>
            </a:r>
            <a:r>
              <a:rPr lang="en-US" sz="1600" dirty="0"/>
              <a:t>="true" </a:t>
            </a:r>
            <a:r>
              <a:rPr lang="en-US" sz="1600" dirty="0" err="1"/>
              <a:t>CodeFile</a:t>
            </a:r>
            <a:r>
              <a:rPr lang="en-US" sz="1600" dirty="0"/>
              <a:t>="</a:t>
            </a:r>
            <a:r>
              <a:rPr lang="en-US" sz="1600" dirty="0" err="1"/>
              <a:t>WebUserControl.ascx.cs</a:t>
            </a:r>
            <a:r>
              <a:rPr lang="en-US" sz="1600" dirty="0"/>
              <a:t>“ Inherits="</a:t>
            </a:r>
            <a:r>
              <a:rPr lang="en-US" sz="1600" dirty="0" err="1"/>
              <a:t>WebUserControl</a:t>
            </a:r>
            <a:r>
              <a:rPr lang="en-US" sz="1600" dirty="0"/>
              <a:t>" %&gt;</a:t>
            </a:r>
          </a:p>
          <a:p>
            <a:r>
              <a:rPr lang="en-US" dirty="0"/>
              <a:t>Treat the User Control as you would an .</a:t>
            </a:r>
            <a:r>
              <a:rPr lang="en-US" dirty="0" err="1"/>
              <a:t>aspx</a:t>
            </a:r>
            <a:r>
              <a:rPr lang="en-US" dirty="0"/>
              <a:t> page. You should have most of the same functionality available…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612" y="3962400"/>
            <a:ext cx="2057400" cy="26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User Controls to a Content Page or Master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628" y="1512025"/>
            <a:ext cx="8686801" cy="4191000"/>
          </a:xfrm>
        </p:spPr>
        <p:txBody>
          <a:bodyPr/>
          <a:lstStyle/>
          <a:p>
            <a:r>
              <a:rPr lang="en-US" dirty="0"/>
              <a:t>To add a user control to a content page or master page, you need to take the following steps.</a:t>
            </a:r>
          </a:p>
          <a:p>
            <a:r>
              <a:rPr lang="en-US" dirty="0"/>
              <a:t>1) Register the control in your page by adding the @Register directive.</a:t>
            </a:r>
          </a:p>
          <a:p>
            <a:pPr marL="365760" lvl="1" indent="0">
              <a:buNone/>
            </a:pPr>
            <a:r>
              <a:rPr lang="en-US" dirty="0"/>
              <a:t>A typical @ Register directive for a user control looks like this:</a:t>
            </a:r>
          </a:p>
          <a:p>
            <a:pPr marL="365760" lvl="1" indent="0">
              <a:buNone/>
            </a:pPr>
            <a:r>
              <a:rPr lang="en-US" sz="1600" dirty="0"/>
              <a:t>&lt;%@ Register </a:t>
            </a:r>
            <a:r>
              <a:rPr lang="en-US" sz="1600" dirty="0" err="1"/>
              <a:t>Src</a:t>
            </a:r>
            <a:r>
              <a:rPr lang="en-US" sz="1600" dirty="0"/>
              <a:t>="</a:t>
            </a:r>
            <a:r>
              <a:rPr lang="en-US" sz="1600" i="1" dirty="0"/>
              <a:t>ControlName.ascx</a:t>
            </a:r>
            <a:r>
              <a:rPr lang="en-US" sz="1600" dirty="0"/>
              <a:t>" </a:t>
            </a:r>
            <a:r>
              <a:rPr lang="en-US" sz="1600" dirty="0" err="1"/>
              <a:t>TagName</a:t>
            </a:r>
            <a:r>
              <a:rPr lang="en-US" sz="1600" dirty="0"/>
              <a:t>="</a:t>
            </a:r>
            <a:r>
              <a:rPr lang="en-US" sz="1600" i="1" dirty="0" err="1"/>
              <a:t>ControlName</a:t>
            </a:r>
            <a:r>
              <a:rPr lang="en-US" sz="1600" dirty="0"/>
              <a:t>" </a:t>
            </a:r>
            <a:r>
              <a:rPr lang="en-US" sz="1600" dirty="0" err="1"/>
              <a:t>TagPrefix</a:t>
            </a:r>
            <a:r>
              <a:rPr lang="en-US" sz="1600" dirty="0"/>
              <a:t>="</a:t>
            </a:r>
            <a:r>
              <a:rPr lang="en-US" sz="1600" i="1" dirty="0"/>
              <a:t>uc1</a:t>
            </a:r>
            <a:r>
              <a:rPr lang="en-US" sz="1600" dirty="0"/>
              <a:t>" %&gt;</a:t>
            </a:r>
          </a:p>
          <a:p>
            <a:r>
              <a:rPr lang="en-US" dirty="0"/>
              <a:t>2) Add the tags of the user control to a page and set attributes as needed.</a:t>
            </a:r>
          </a:p>
          <a:p>
            <a:r>
              <a:rPr lang="en-US" dirty="0"/>
              <a:t>The Register directive contains the following attributes: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2" y="4343400"/>
            <a:ext cx="5670865" cy="21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9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User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we add a user control to represent a banner. We create our user control like so…</a:t>
            </a:r>
          </a:p>
          <a:p>
            <a:endParaRPr lang="en-US" dirty="0"/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/>
              <a:t>&lt;%@ Control Language="C#" </a:t>
            </a:r>
            <a:r>
              <a:rPr lang="en-US" sz="1600" dirty="0" err="1"/>
              <a:t>AutoEventWireup</a:t>
            </a:r>
            <a:r>
              <a:rPr lang="en-US" sz="1600" dirty="0"/>
              <a:t>="true" </a:t>
            </a:r>
            <a:r>
              <a:rPr lang="en-US" sz="1600" dirty="0" err="1"/>
              <a:t>CodeFile</a:t>
            </a:r>
            <a:r>
              <a:rPr lang="en-US" sz="1600" dirty="0"/>
              <a:t>="</a:t>
            </a:r>
            <a:r>
              <a:rPr lang="en-US" sz="1600" dirty="0" err="1"/>
              <a:t>Banner.ascx.cs</a:t>
            </a:r>
            <a:r>
              <a:rPr lang="en-US" sz="1600" dirty="0"/>
              <a:t>"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/>
              <a:t>Inherits="</a:t>
            </a:r>
            <a:r>
              <a:rPr lang="en-US" sz="1600" dirty="0" err="1"/>
              <a:t>Controls_Banner</a:t>
            </a:r>
            <a:r>
              <a:rPr lang="en-US" sz="1600" dirty="0"/>
              <a:t>" %&gt;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/>
              <a:t>  &lt;</a:t>
            </a:r>
            <a:r>
              <a:rPr lang="en-US" sz="1600" dirty="0" err="1"/>
              <a:t>asp:Panel</a:t>
            </a:r>
            <a:r>
              <a:rPr lang="en-US" sz="1600" dirty="0"/>
              <a:t> ID="</a:t>
            </a:r>
            <a:r>
              <a:rPr lang="en-US" sz="1600" dirty="0" err="1"/>
              <a:t>VerticalPanel</a:t>
            </a:r>
            <a:r>
              <a:rPr lang="en-US" sz="1600" dirty="0"/>
              <a:t>" </a:t>
            </a:r>
            <a:r>
              <a:rPr lang="en-US" sz="1600" dirty="0" err="1"/>
              <a:t>runat</a:t>
            </a:r>
            <a:r>
              <a:rPr lang="en-US" sz="1600" dirty="0"/>
              <a:t>="server"&gt;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/>
              <a:t>  &lt;a </a:t>
            </a:r>
            <a:r>
              <a:rPr lang="en-US" sz="1600" dirty="0" err="1"/>
              <a:t>href</a:t>
            </a:r>
            <a:r>
              <a:rPr lang="en-US" sz="1600" dirty="0"/>
              <a:t>="http://p2p.wrox.com" target="_blank"&gt;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/>
              <a:t>    &lt;</a:t>
            </a:r>
            <a:r>
              <a:rPr lang="en-US" sz="1600" dirty="0" err="1"/>
              <a:t>asp:Image</a:t>
            </a:r>
            <a:r>
              <a:rPr lang="en-US" sz="1600" dirty="0"/>
              <a:t> ID="Image1" </a:t>
            </a:r>
            <a:r>
              <a:rPr lang="en-US" sz="1600" dirty="0" err="1"/>
              <a:t>runat</a:t>
            </a:r>
            <a:r>
              <a:rPr lang="en-US" sz="1600" dirty="0"/>
              <a:t>="server" </a:t>
            </a:r>
            <a:r>
              <a:rPr lang="en-US" sz="1600" dirty="0" err="1"/>
              <a:t>AlternateText</a:t>
            </a:r>
            <a:r>
              <a:rPr lang="en-US" sz="1600" dirty="0"/>
              <a:t>="This is a sample banner"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/>
              <a:t>    </a:t>
            </a:r>
            <a:r>
              <a:rPr lang="en-US" sz="1600" dirty="0" err="1"/>
              <a:t>ImageUrl</a:t>
            </a:r>
            <a:r>
              <a:rPr lang="en-US" sz="1600" dirty="0"/>
              <a:t>="~/Images/Banner120x240.gif" /&gt;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/>
              <a:t>    &lt;/a&gt;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/>
              <a:t> &lt;/</a:t>
            </a:r>
            <a:r>
              <a:rPr lang="en-US" sz="1600" dirty="0" err="1"/>
              <a:t>asp:Panel</a:t>
            </a:r>
            <a:r>
              <a:rPr lang="en-US" sz="1600" dirty="0"/>
              <a:t>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612" y="2219237"/>
            <a:ext cx="1428823" cy="34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User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page, master page or use an existing one and switch to design view.</a:t>
            </a:r>
          </a:p>
          <a:p>
            <a:r>
              <a:rPr lang="en-US" dirty="0"/>
              <a:t>From the solution explorer, drag your user control into the desired position.</a:t>
            </a:r>
          </a:p>
          <a:p>
            <a:r>
              <a:rPr lang="en-US" dirty="0"/>
              <a:t>Switch to the markup view once the control has been added and find the @Register directive and make sure it is pointing to the correct file. Notice the user control tag prefix as well.</a:t>
            </a:r>
          </a:p>
          <a:p>
            <a:pPr marL="45720" indent="0">
              <a:buNone/>
            </a:pPr>
            <a:r>
              <a:rPr lang="en-US" sz="1400" dirty="0"/>
              <a:t>&lt;%@ Register </a:t>
            </a:r>
            <a:r>
              <a:rPr lang="en-US" sz="1400" dirty="0" err="1"/>
              <a:t>Src</a:t>
            </a:r>
            <a:r>
              <a:rPr lang="en-US" sz="1400" dirty="0"/>
              <a:t>="~/Controls/Banner.ascx" </a:t>
            </a:r>
            <a:r>
              <a:rPr lang="en-US" sz="1400" dirty="0" err="1"/>
              <a:t>TagName</a:t>
            </a:r>
            <a:r>
              <a:rPr lang="en-US" sz="1400" dirty="0"/>
              <a:t>="Banner" </a:t>
            </a:r>
            <a:r>
              <a:rPr lang="en-US" sz="1400" dirty="0" err="1"/>
              <a:t>TagPrefix</a:t>
            </a:r>
            <a:r>
              <a:rPr lang="en-US" sz="1400" dirty="0"/>
              <a:t>="uc1" %&gt;</a:t>
            </a:r>
          </a:p>
          <a:p>
            <a:r>
              <a:rPr lang="en-US" dirty="0"/>
              <a:t>When the control is registered, you can add it to the page using the </a:t>
            </a:r>
            <a:r>
              <a:rPr lang="en-US" u="sng" dirty="0" err="1"/>
              <a:t>TagPrefix:TagName</a:t>
            </a:r>
            <a:r>
              <a:rPr lang="en-US" dirty="0"/>
              <a:t> construct, similar to the way you add standard server controls to a page. </a:t>
            </a:r>
          </a:p>
          <a:p>
            <a:endParaRPr lang="en-US" dirty="0"/>
          </a:p>
          <a:p>
            <a:pPr marL="4572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55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0</TotalTime>
  <Words>1890</Words>
  <Application>Microsoft Office PowerPoint</Application>
  <PresentationFormat>Custom</PresentationFormat>
  <Paragraphs>184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Franklin Gothic Medium</vt:lpstr>
      <vt:lpstr>Business Contrast 16x9</vt:lpstr>
      <vt:lpstr>Chapter 8</vt:lpstr>
      <vt:lpstr>Objectives</vt:lpstr>
      <vt:lpstr>User Controls </vt:lpstr>
      <vt:lpstr>User Controls</vt:lpstr>
      <vt:lpstr>Creating User Controls</vt:lpstr>
      <vt:lpstr>Creating User Controls</vt:lpstr>
      <vt:lpstr>Adding User Controls to a Content Page or Master Page</vt:lpstr>
      <vt:lpstr>Example of a User Control</vt:lpstr>
      <vt:lpstr>Example of a User Control</vt:lpstr>
      <vt:lpstr>Adding a User Control to a Page</vt:lpstr>
      <vt:lpstr>Adding a User Control inside a page</vt:lpstr>
      <vt:lpstr>Page Rendering of the User Control</vt:lpstr>
      <vt:lpstr>Sitewide Registration of User Controls</vt:lpstr>
      <vt:lpstr>Understanding and managing client IDs</vt:lpstr>
      <vt:lpstr>Managing IDs with ClientIDMode</vt:lpstr>
      <vt:lpstr>Adding Logic to your User Controls</vt:lpstr>
      <vt:lpstr>Adding Logic to  your User Controls</vt:lpstr>
      <vt:lpstr>Adding Logic to our User Control</vt:lpstr>
      <vt:lpstr>Checking For First load of Page</vt:lpstr>
      <vt:lpstr>Implementing a View State Property</vt:lpstr>
      <vt:lpstr>Implementing a View State Property</vt:lpstr>
      <vt:lpstr>Recommendation for User Controls</vt:lpstr>
      <vt:lpstr>Try it out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2016-06-26T19:49:24Z</dcterms:created>
  <dcterms:modified xsi:type="dcterms:W3CDTF">2016-07-12T11:42:03Z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