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57" r:id="rId4"/>
    <p:sldId id="259" r:id="rId5"/>
    <p:sldId id="260" r:id="rId6"/>
    <p:sldId id="261" r:id="rId7"/>
    <p:sldId id="267" r:id="rId8"/>
    <p:sldId id="284" r:id="rId9"/>
    <p:sldId id="262" r:id="rId10"/>
    <p:sldId id="263" r:id="rId11"/>
    <p:sldId id="264" r:id="rId12"/>
    <p:sldId id="265" r:id="rId13"/>
    <p:sldId id="266" r:id="rId14"/>
    <p:sldId id="269" r:id="rId15"/>
    <p:sldId id="268" r:id="rId16"/>
    <p:sldId id="281" r:id="rId17"/>
    <p:sldId id="286" r:id="rId18"/>
    <p:sldId id="289" r:id="rId19"/>
    <p:sldId id="290" r:id="rId20"/>
    <p:sldId id="279" r:id="rId21"/>
    <p:sldId id="305" r:id="rId22"/>
    <p:sldId id="293" r:id="rId23"/>
    <p:sldId id="280" r:id="rId24"/>
    <p:sldId id="270" r:id="rId25"/>
    <p:sldId id="283" r:id="rId26"/>
    <p:sldId id="287" r:id="rId27"/>
    <p:sldId id="273" r:id="rId28"/>
    <p:sldId id="271" r:id="rId29"/>
    <p:sldId id="272" r:id="rId30"/>
    <p:sldId id="30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4BAA930-5EFD-DF4F-9C04-29D2054F9601}">
          <p14:sldIdLst>
            <p14:sldId id="256"/>
            <p14:sldId id="258"/>
            <p14:sldId id="257"/>
            <p14:sldId id="259"/>
            <p14:sldId id="260"/>
            <p14:sldId id="261"/>
            <p14:sldId id="267"/>
            <p14:sldId id="284"/>
            <p14:sldId id="262"/>
            <p14:sldId id="263"/>
            <p14:sldId id="264"/>
            <p14:sldId id="265"/>
            <p14:sldId id="266"/>
            <p14:sldId id="269"/>
            <p14:sldId id="268"/>
            <p14:sldId id="281"/>
            <p14:sldId id="286"/>
            <p14:sldId id="289"/>
            <p14:sldId id="290"/>
            <p14:sldId id="279"/>
            <p14:sldId id="305"/>
            <p14:sldId id="293"/>
            <p14:sldId id="280"/>
            <p14:sldId id="270"/>
            <p14:sldId id="283"/>
            <p14:sldId id="287"/>
            <p14:sldId id="273"/>
            <p14:sldId id="271"/>
            <p14:sldId id="272"/>
            <p14:sldId id="3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1E3F"/>
    <a:srgbClr val="A43D0D"/>
    <a:srgbClr val="B686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26"/>
    <p:restoredTop sz="55782"/>
  </p:normalViewPr>
  <p:slideViewPr>
    <p:cSldViewPr snapToGrid="0" snapToObjects="1" showGuides="1">
      <p:cViewPr varScale="1">
        <p:scale>
          <a:sx n="64" d="100"/>
          <a:sy n="64" d="100"/>
        </p:scale>
        <p:origin x="2920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71" d="100"/>
          <a:sy n="171" d="100"/>
        </p:scale>
        <p:origin x="5344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ndreagarcia/Documents/Data%20Science%20Grad%20Program/Fall%202021/Capstone/Final%20Report/final_test_scor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ndreagarcia/Documents/Data%20Science%20Grad%20Program/Fall%202021/Capstone/Final%20Report/final_test_scor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ndreagarcia/Documents/Data%20Science%20Grad%20Program/Fall%202021/Capstone/Final%20Report/final_test_scor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200" dirty="0"/>
              <a:t>Number</a:t>
            </a:r>
            <a:r>
              <a:rPr lang="en-US" sz="1200" baseline="0" dirty="0"/>
              <a:t> of Attributes</a:t>
            </a:r>
            <a:endParaRPr lang="en-US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'Graphs for Dataset'!$B$9</c:f>
              <c:strCache>
                <c:ptCount val="1"/>
                <c:pt idx="0">
                  <c:v>Attribute Changes</c:v>
                </c:pt>
              </c:strCache>
            </c:strRef>
          </c:tx>
          <c:spPr>
            <a:solidFill>
              <a:srgbClr val="B6862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81E3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615-8540-B1B2-12213117C536}"/>
              </c:ext>
            </c:extLst>
          </c:dPt>
          <c:dPt>
            <c:idx val="1"/>
            <c:invertIfNegative val="0"/>
            <c:bubble3D val="0"/>
            <c:spPr>
              <a:solidFill>
                <a:srgbClr val="081E3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615-8540-B1B2-12213117C5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'Graphs for Dataset'!$C$8:$E$8</c:f>
              <c:strCache>
                <c:ptCount val="3"/>
                <c:pt idx="0">
                  <c:v>Raw</c:v>
                </c:pt>
                <c:pt idx="1">
                  <c:v>Preprocessed</c:v>
                </c:pt>
                <c:pt idx="2">
                  <c:v>Feature Engineering</c:v>
                </c:pt>
              </c:strCache>
            </c:strRef>
          </c:cat>
          <c:val>
            <c:numRef>
              <c:f>'Graphs for Dataset'!$C$9:$E$9</c:f>
              <c:numCache>
                <c:formatCode>General</c:formatCode>
                <c:ptCount val="3"/>
                <c:pt idx="0">
                  <c:v>48</c:v>
                </c:pt>
                <c:pt idx="1">
                  <c:v>17</c:v>
                </c:pt>
                <c:pt idx="2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15-8540-B1B2-12213117C5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78656943"/>
        <c:axId val="1378658591"/>
      </c:barChart>
      <c:catAx>
        <c:axId val="1378656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78658591"/>
        <c:crosses val="autoZero"/>
        <c:auto val="1"/>
        <c:lblAlgn val="ctr"/>
        <c:lblOffset val="100"/>
        <c:noMultiLvlLbl val="0"/>
      </c:catAx>
      <c:valAx>
        <c:axId val="1378658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786569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Unique Student</a:t>
            </a:r>
            <a:r>
              <a:rPr lang="en-US" baseline="0"/>
              <a:t> Count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'Graphs for Dataset'!$B$19</c:f>
              <c:strCache>
                <c:ptCount val="1"/>
                <c:pt idx="0">
                  <c:v>unique students</c:v>
                </c:pt>
              </c:strCache>
            </c:strRef>
          </c:tx>
          <c:spPr>
            <a:solidFill>
              <a:srgbClr val="081E3F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B6862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2A2-0E49-B11D-6F8EC4CD05A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'Graphs for Dataset'!$C$18:$D$18</c:f>
              <c:strCache>
                <c:ptCount val="2"/>
                <c:pt idx="0">
                  <c:v>Raw</c:v>
                </c:pt>
                <c:pt idx="1">
                  <c:v>Preprocessed</c:v>
                </c:pt>
              </c:strCache>
            </c:strRef>
          </c:cat>
          <c:val>
            <c:numRef>
              <c:f>'Graphs for Dataset'!$C$19:$D$19</c:f>
              <c:numCache>
                <c:formatCode>General</c:formatCode>
                <c:ptCount val="2"/>
                <c:pt idx="0">
                  <c:v>38738</c:v>
                </c:pt>
                <c:pt idx="1">
                  <c:v>16928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A2-0E49-B11D-6F8EC4CD05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29852895"/>
        <c:axId val="929671343"/>
      </c:barChart>
      <c:catAx>
        <c:axId val="929852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9671343"/>
        <c:crosses val="autoZero"/>
        <c:auto val="1"/>
        <c:lblAlgn val="ctr"/>
        <c:lblOffset val="100"/>
        <c:noMultiLvlLbl val="0"/>
      </c:catAx>
      <c:valAx>
        <c:axId val="9296713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98528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Count</a:t>
            </a:r>
            <a:r>
              <a:rPr lang="en-US" baseline="0"/>
              <a:t> of Unique Courses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'Graphs for Dataset'!$B$28</c:f>
              <c:strCache>
                <c:ptCount val="1"/>
                <c:pt idx="0">
                  <c:v>courses</c:v>
                </c:pt>
              </c:strCache>
            </c:strRef>
          </c:tx>
          <c:spPr>
            <a:solidFill>
              <a:srgbClr val="081E3F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B6862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7C9-3341-8B8D-35989D63D65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'Graphs for Dataset'!$C$27:$D$27</c:f>
              <c:strCache>
                <c:ptCount val="2"/>
                <c:pt idx="0">
                  <c:v>Raw</c:v>
                </c:pt>
                <c:pt idx="1">
                  <c:v>Preprocessed</c:v>
                </c:pt>
              </c:strCache>
            </c:strRef>
          </c:cat>
          <c:val>
            <c:numRef>
              <c:f>'Graphs for Dataset'!$C$28:$D$28</c:f>
              <c:numCache>
                <c:formatCode>General</c:formatCode>
                <c:ptCount val="2"/>
                <c:pt idx="0">
                  <c:v>2899</c:v>
                </c:pt>
                <c:pt idx="1">
                  <c:v>1837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C9-3341-8B8D-35989D63D6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65262639"/>
        <c:axId val="976422463"/>
      </c:barChart>
      <c:catAx>
        <c:axId val="9652626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6422463"/>
        <c:crosses val="autoZero"/>
        <c:auto val="1"/>
        <c:lblAlgn val="ctr"/>
        <c:lblOffset val="100"/>
        <c:noMultiLvlLbl val="0"/>
      </c:catAx>
      <c:valAx>
        <c:axId val="9764224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52626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963876-CBC1-4833-B25B-DB6357555C85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DDF4F8-F506-490F-8602-EEFE14A9639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0" i="0" dirty="0"/>
            <a:t>Higher education sector full of unexplored data</a:t>
          </a:r>
          <a:endParaRPr lang="en-US" sz="1800" dirty="0"/>
        </a:p>
      </dgm:t>
    </dgm:pt>
    <dgm:pt modelId="{BA399F4E-3D75-4784-B4DC-288DD3933076}" type="parTrans" cxnId="{589F91B8-B6EE-49A6-8CED-0460B4CA3971}">
      <dgm:prSet/>
      <dgm:spPr/>
      <dgm:t>
        <a:bodyPr/>
        <a:lstStyle/>
        <a:p>
          <a:endParaRPr lang="en-US"/>
        </a:p>
      </dgm:t>
    </dgm:pt>
    <dgm:pt modelId="{932ACD75-5674-4E49-8FF6-4A3B64590B12}" type="sibTrans" cxnId="{589F91B8-B6EE-49A6-8CED-0460B4CA397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DDB3BE7-2EBA-41DD-A231-A2513EBD1D4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0" i="0" dirty="0"/>
            <a:t>Drop-out rate for undergraduate college students is 40%</a:t>
          </a:r>
          <a:endParaRPr lang="en-US" sz="1800" dirty="0"/>
        </a:p>
      </dgm:t>
    </dgm:pt>
    <dgm:pt modelId="{7FF21B02-428A-4C79-A294-51BA0CADE19A}" type="parTrans" cxnId="{A5A7719D-A10D-4E2E-81DF-B7C61C09DDF1}">
      <dgm:prSet/>
      <dgm:spPr/>
      <dgm:t>
        <a:bodyPr/>
        <a:lstStyle/>
        <a:p>
          <a:endParaRPr lang="en-US"/>
        </a:p>
      </dgm:t>
    </dgm:pt>
    <dgm:pt modelId="{49DBA0CC-2A52-4F16-8DEE-8276AF6EF9BA}" type="sibTrans" cxnId="{A5A7719D-A10D-4E2E-81DF-B7C61C09DDF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46374F9-BABC-4EF1-92F1-68E8B3E4C49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0" i="0" dirty="0"/>
            <a:t>30% of the drop-out rate comes from freshmen and sophomores</a:t>
          </a:r>
          <a:endParaRPr lang="en-US" sz="1800" dirty="0"/>
        </a:p>
      </dgm:t>
    </dgm:pt>
    <dgm:pt modelId="{7B80213F-5C7F-42FD-A24B-2A83C13DE3AC}" type="parTrans" cxnId="{F1003446-9299-4E3D-8C17-293776A5D567}">
      <dgm:prSet/>
      <dgm:spPr/>
      <dgm:t>
        <a:bodyPr/>
        <a:lstStyle/>
        <a:p>
          <a:endParaRPr lang="en-US"/>
        </a:p>
      </dgm:t>
    </dgm:pt>
    <dgm:pt modelId="{C90C93C8-E248-402E-BFFC-35DB4256E851}" type="sibTrans" cxnId="{F1003446-9299-4E3D-8C17-293776A5D56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EAF3F0C-9051-4EB2-9F9F-2B69D6844BE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0" i="0" dirty="0"/>
            <a:t>Measuring student success with a p</a:t>
          </a:r>
          <a:r>
            <a:rPr lang="en-US" sz="1800" dirty="0"/>
            <a:t>roactive approach to improving student outcomes </a:t>
          </a:r>
        </a:p>
      </dgm:t>
    </dgm:pt>
    <dgm:pt modelId="{CAAB6B8A-232B-4605-A1F7-7D08874FB5B3}" type="parTrans" cxnId="{D66CF3D3-E414-4FF0-BB6E-BF6B68594CA8}">
      <dgm:prSet/>
      <dgm:spPr/>
      <dgm:t>
        <a:bodyPr/>
        <a:lstStyle/>
        <a:p>
          <a:endParaRPr lang="en-US"/>
        </a:p>
      </dgm:t>
    </dgm:pt>
    <dgm:pt modelId="{9A1B9AD3-E01C-414F-A199-9C7D2ED56189}" type="sibTrans" cxnId="{D66CF3D3-E414-4FF0-BB6E-BF6B68594CA8}">
      <dgm:prSet/>
      <dgm:spPr/>
      <dgm:t>
        <a:bodyPr/>
        <a:lstStyle/>
        <a:p>
          <a:endParaRPr lang="en-US"/>
        </a:p>
      </dgm:t>
    </dgm:pt>
    <dgm:pt modelId="{03FFB54E-E51D-4423-8846-C827F5BF13D1}" type="pres">
      <dgm:prSet presAssocID="{86963876-CBC1-4833-B25B-DB6357555C85}" presName="root" presStyleCnt="0">
        <dgm:presLayoutVars>
          <dgm:dir/>
          <dgm:resizeHandles val="exact"/>
        </dgm:presLayoutVars>
      </dgm:prSet>
      <dgm:spPr/>
    </dgm:pt>
    <dgm:pt modelId="{0573575B-CDC6-4ADB-89C3-C2AF2D456260}" type="pres">
      <dgm:prSet presAssocID="{86963876-CBC1-4833-B25B-DB6357555C85}" presName="container" presStyleCnt="0">
        <dgm:presLayoutVars>
          <dgm:dir/>
          <dgm:resizeHandles val="exact"/>
        </dgm:presLayoutVars>
      </dgm:prSet>
      <dgm:spPr/>
    </dgm:pt>
    <dgm:pt modelId="{A375B62A-6857-4AF3-B55A-922F965E7994}" type="pres">
      <dgm:prSet presAssocID="{A0DDF4F8-F506-490F-8602-EEFE14A96394}" presName="compNode" presStyleCnt="0"/>
      <dgm:spPr/>
    </dgm:pt>
    <dgm:pt modelId="{811D52D6-6C49-491C-A5C5-2BBEF3280CC3}" type="pres">
      <dgm:prSet presAssocID="{A0DDF4F8-F506-490F-8602-EEFE14A96394}" presName="iconBgRect" presStyleLbl="bgShp" presStyleIdx="0" presStyleCnt="4"/>
      <dgm:spPr/>
    </dgm:pt>
    <dgm:pt modelId="{E8FCC117-EDDA-4251-ADAE-47ECDEECC435}" type="pres">
      <dgm:prSet presAssocID="{A0DDF4F8-F506-490F-8602-EEFE14A9639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BCC8655F-CD0B-4276-8A53-AD1F735C6E33}" type="pres">
      <dgm:prSet presAssocID="{A0DDF4F8-F506-490F-8602-EEFE14A96394}" presName="spaceRect" presStyleCnt="0"/>
      <dgm:spPr/>
    </dgm:pt>
    <dgm:pt modelId="{93DF9310-F761-447F-B0A8-EBCF4888A46F}" type="pres">
      <dgm:prSet presAssocID="{A0DDF4F8-F506-490F-8602-EEFE14A96394}" presName="textRect" presStyleLbl="revTx" presStyleIdx="0" presStyleCnt="4">
        <dgm:presLayoutVars>
          <dgm:chMax val="1"/>
          <dgm:chPref val="1"/>
        </dgm:presLayoutVars>
      </dgm:prSet>
      <dgm:spPr/>
    </dgm:pt>
    <dgm:pt modelId="{77E7F819-FCB6-4894-A27D-3F27828C3CAE}" type="pres">
      <dgm:prSet presAssocID="{932ACD75-5674-4E49-8FF6-4A3B64590B12}" presName="sibTrans" presStyleLbl="sibTrans2D1" presStyleIdx="0" presStyleCnt="0"/>
      <dgm:spPr/>
    </dgm:pt>
    <dgm:pt modelId="{5258B9C2-172B-408B-BB2B-10D9CF41ABC4}" type="pres">
      <dgm:prSet presAssocID="{3DDB3BE7-2EBA-41DD-A231-A2513EBD1D4C}" presName="compNode" presStyleCnt="0"/>
      <dgm:spPr/>
    </dgm:pt>
    <dgm:pt modelId="{E2B71EE9-A0C5-4800-84E1-46CA3AF48AD4}" type="pres">
      <dgm:prSet presAssocID="{3DDB3BE7-2EBA-41DD-A231-A2513EBD1D4C}" presName="iconBgRect" presStyleLbl="bgShp" presStyleIdx="1" presStyleCnt="4"/>
      <dgm:spPr/>
    </dgm:pt>
    <dgm:pt modelId="{BE8CF101-77CE-4507-93E4-203A72A5DD50}" type="pres">
      <dgm:prSet presAssocID="{3DDB3BE7-2EBA-41DD-A231-A2513EBD1D4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78551B39-EF53-4F32-8545-559F4A621421}" type="pres">
      <dgm:prSet presAssocID="{3DDB3BE7-2EBA-41DD-A231-A2513EBD1D4C}" presName="spaceRect" presStyleCnt="0"/>
      <dgm:spPr/>
    </dgm:pt>
    <dgm:pt modelId="{23EBC031-5226-4FCD-BB43-F0418D110F90}" type="pres">
      <dgm:prSet presAssocID="{3DDB3BE7-2EBA-41DD-A231-A2513EBD1D4C}" presName="textRect" presStyleLbl="revTx" presStyleIdx="1" presStyleCnt="4">
        <dgm:presLayoutVars>
          <dgm:chMax val="1"/>
          <dgm:chPref val="1"/>
        </dgm:presLayoutVars>
      </dgm:prSet>
      <dgm:spPr/>
    </dgm:pt>
    <dgm:pt modelId="{7A3DB5EB-C518-4AFE-923F-DCB682D14707}" type="pres">
      <dgm:prSet presAssocID="{49DBA0CC-2A52-4F16-8DEE-8276AF6EF9BA}" presName="sibTrans" presStyleLbl="sibTrans2D1" presStyleIdx="0" presStyleCnt="0"/>
      <dgm:spPr/>
    </dgm:pt>
    <dgm:pt modelId="{26280DF6-7C39-42A1-98F3-E504D72CA5BE}" type="pres">
      <dgm:prSet presAssocID="{B46374F9-BABC-4EF1-92F1-68E8B3E4C495}" presName="compNode" presStyleCnt="0"/>
      <dgm:spPr/>
    </dgm:pt>
    <dgm:pt modelId="{36067433-6E0D-4428-BFA0-7C24791A3B6A}" type="pres">
      <dgm:prSet presAssocID="{B46374F9-BABC-4EF1-92F1-68E8B3E4C495}" presName="iconBgRect" presStyleLbl="bgShp" presStyleIdx="2" presStyleCnt="4"/>
      <dgm:spPr/>
    </dgm:pt>
    <dgm:pt modelId="{43B7196E-FCF1-4F75-BC9E-375FEAF97ABC}" type="pres">
      <dgm:prSet presAssocID="{B46374F9-BABC-4EF1-92F1-68E8B3E4C49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outline"/>
        </a:ext>
      </dgm:extLst>
    </dgm:pt>
    <dgm:pt modelId="{147BBDA9-EB66-4783-A281-BF5E944D0C3D}" type="pres">
      <dgm:prSet presAssocID="{B46374F9-BABC-4EF1-92F1-68E8B3E4C495}" presName="spaceRect" presStyleCnt="0"/>
      <dgm:spPr/>
    </dgm:pt>
    <dgm:pt modelId="{EC9B655D-0285-4F5E-98EC-1DE7D21E4FFB}" type="pres">
      <dgm:prSet presAssocID="{B46374F9-BABC-4EF1-92F1-68E8B3E4C495}" presName="textRect" presStyleLbl="revTx" presStyleIdx="2" presStyleCnt="4">
        <dgm:presLayoutVars>
          <dgm:chMax val="1"/>
          <dgm:chPref val="1"/>
        </dgm:presLayoutVars>
      </dgm:prSet>
      <dgm:spPr/>
    </dgm:pt>
    <dgm:pt modelId="{0F83A182-BB86-49BD-85AF-7EC1A08373E0}" type="pres">
      <dgm:prSet presAssocID="{C90C93C8-E248-402E-BFFC-35DB4256E851}" presName="sibTrans" presStyleLbl="sibTrans2D1" presStyleIdx="0" presStyleCnt="0"/>
      <dgm:spPr/>
    </dgm:pt>
    <dgm:pt modelId="{D68497A6-4F7D-482B-9499-0B4B57A92C7C}" type="pres">
      <dgm:prSet presAssocID="{CEAF3F0C-9051-4EB2-9F9F-2B69D6844BE9}" presName="compNode" presStyleCnt="0"/>
      <dgm:spPr/>
    </dgm:pt>
    <dgm:pt modelId="{1A60D0F2-2A7C-417C-A01F-183F881FB315}" type="pres">
      <dgm:prSet presAssocID="{CEAF3F0C-9051-4EB2-9F9F-2B69D6844BE9}" presName="iconBgRect" presStyleLbl="bgShp" presStyleIdx="3" presStyleCnt="4"/>
      <dgm:spPr/>
    </dgm:pt>
    <dgm:pt modelId="{9EBEBC74-0AC7-48C4-9387-E09BE5D46979}" type="pres">
      <dgm:prSet presAssocID="{CEAF3F0C-9051-4EB2-9F9F-2B69D6844BE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5833D833-FE55-42D3-B35B-09AB99CF63FB}" type="pres">
      <dgm:prSet presAssocID="{CEAF3F0C-9051-4EB2-9F9F-2B69D6844BE9}" presName="spaceRect" presStyleCnt="0"/>
      <dgm:spPr/>
    </dgm:pt>
    <dgm:pt modelId="{8254A6BC-5ECE-4EBE-8B88-063E73DC048B}" type="pres">
      <dgm:prSet presAssocID="{CEAF3F0C-9051-4EB2-9F9F-2B69D6844BE9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A7476F00-2104-4EC9-9EF3-D90DA3406821}" type="presOf" srcId="{932ACD75-5674-4E49-8FF6-4A3B64590B12}" destId="{77E7F819-FCB6-4894-A27D-3F27828C3CAE}" srcOrd="0" destOrd="0" presId="urn:microsoft.com/office/officeart/2018/2/layout/IconCircleList"/>
    <dgm:cxn modelId="{0DC17A37-9841-43FF-9F93-ECF39E1D0408}" type="presOf" srcId="{CEAF3F0C-9051-4EB2-9F9F-2B69D6844BE9}" destId="{8254A6BC-5ECE-4EBE-8B88-063E73DC048B}" srcOrd="0" destOrd="0" presId="urn:microsoft.com/office/officeart/2018/2/layout/IconCircleList"/>
    <dgm:cxn modelId="{F1003446-9299-4E3D-8C17-293776A5D567}" srcId="{86963876-CBC1-4833-B25B-DB6357555C85}" destId="{B46374F9-BABC-4EF1-92F1-68E8B3E4C495}" srcOrd="2" destOrd="0" parTransId="{7B80213F-5C7F-42FD-A24B-2A83C13DE3AC}" sibTransId="{C90C93C8-E248-402E-BFFC-35DB4256E851}"/>
    <dgm:cxn modelId="{3BA3484D-3227-43FB-92BC-A73E12446432}" type="presOf" srcId="{3DDB3BE7-2EBA-41DD-A231-A2513EBD1D4C}" destId="{23EBC031-5226-4FCD-BB43-F0418D110F90}" srcOrd="0" destOrd="0" presId="urn:microsoft.com/office/officeart/2018/2/layout/IconCircleList"/>
    <dgm:cxn modelId="{A5C46F7F-BC09-46B4-8AA8-CC5F9FB155BE}" type="presOf" srcId="{A0DDF4F8-F506-490F-8602-EEFE14A96394}" destId="{93DF9310-F761-447F-B0A8-EBCF4888A46F}" srcOrd="0" destOrd="0" presId="urn:microsoft.com/office/officeart/2018/2/layout/IconCircleList"/>
    <dgm:cxn modelId="{CB07FD95-A0C0-48B6-BBBE-EDE67496A644}" type="presOf" srcId="{C90C93C8-E248-402E-BFFC-35DB4256E851}" destId="{0F83A182-BB86-49BD-85AF-7EC1A08373E0}" srcOrd="0" destOrd="0" presId="urn:microsoft.com/office/officeart/2018/2/layout/IconCircleList"/>
    <dgm:cxn modelId="{A5A7719D-A10D-4E2E-81DF-B7C61C09DDF1}" srcId="{86963876-CBC1-4833-B25B-DB6357555C85}" destId="{3DDB3BE7-2EBA-41DD-A231-A2513EBD1D4C}" srcOrd="1" destOrd="0" parTransId="{7FF21B02-428A-4C79-A294-51BA0CADE19A}" sibTransId="{49DBA0CC-2A52-4F16-8DEE-8276AF6EF9BA}"/>
    <dgm:cxn modelId="{50DE5FA7-2DBA-4D61-9952-84936DCA732B}" type="presOf" srcId="{B46374F9-BABC-4EF1-92F1-68E8B3E4C495}" destId="{EC9B655D-0285-4F5E-98EC-1DE7D21E4FFB}" srcOrd="0" destOrd="0" presId="urn:microsoft.com/office/officeart/2018/2/layout/IconCircleList"/>
    <dgm:cxn modelId="{589F91B8-B6EE-49A6-8CED-0460B4CA3971}" srcId="{86963876-CBC1-4833-B25B-DB6357555C85}" destId="{A0DDF4F8-F506-490F-8602-EEFE14A96394}" srcOrd="0" destOrd="0" parTransId="{BA399F4E-3D75-4784-B4DC-288DD3933076}" sibTransId="{932ACD75-5674-4E49-8FF6-4A3B64590B12}"/>
    <dgm:cxn modelId="{A3F5B4C6-D7AD-45B0-B615-5DDA40C526DE}" type="presOf" srcId="{49DBA0CC-2A52-4F16-8DEE-8276AF6EF9BA}" destId="{7A3DB5EB-C518-4AFE-923F-DCB682D14707}" srcOrd="0" destOrd="0" presId="urn:microsoft.com/office/officeart/2018/2/layout/IconCircleList"/>
    <dgm:cxn modelId="{D66CF3D3-E414-4FF0-BB6E-BF6B68594CA8}" srcId="{86963876-CBC1-4833-B25B-DB6357555C85}" destId="{CEAF3F0C-9051-4EB2-9F9F-2B69D6844BE9}" srcOrd="3" destOrd="0" parTransId="{CAAB6B8A-232B-4605-A1F7-7D08874FB5B3}" sibTransId="{9A1B9AD3-E01C-414F-A199-9C7D2ED56189}"/>
    <dgm:cxn modelId="{E21FE6EE-A0B2-4CE3-A2B6-8DF030E215F4}" type="presOf" srcId="{86963876-CBC1-4833-B25B-DB6357555C85}" destId="{03FFB54E-E51D-4423-8846-C827F5BF13D1}" srcOrd="0" destOrd="0" presId="urn:microsoft.com/office/officeart/2018/2/layout/IconCircleList"/>
    <dgm:cxn modelId="{53ECB17F-8F6F-4F5B-AB3F-B06C514AAE09}" type="presParOf" srcId="{03FFB54E-E51D-4423-8846-C827F5BF13D1}" destId="{0573575B-CDC6-4ADB-89C3-C2AF2D456260}" srcOrd="0" destOrd="0" presId="urn:microsoft.com/office/officeart/2018/2/layout/IconCircleList"/>
    <dgm:cxn modelId="{7A0CD73C-FD92-4BFB-97F3-727608BFADEF}" type="presParOf" srcId="{0573575B-CDC6-4ADB-89C3-C2AF2D456260}" destId="{A375B62A-6857-4AF3-B55A-922F965E7994}" srcOrd="0" destOrd="0" presId="urn:microsoft.com/office/officeart/2018/2/layout/IconCircleList"/>
    <dgm:cxn modelId="{730869A3-A665-4F8C-8E94-3FED3341461F}" type="presParOf" srcId="{A375B62A-6857-4AF3-B55A-922F965E7994}" destId="{811D52D6-6C49-491C-A5C5-2BBEF3280CC3}" srcOrd="0" destOrd="0" presId="urn:microsoft.com/office/officeart/2018/2/layout/IconCircleList"/>
    <dgm:cxn modelId="{6F10FE03-0F96-464D-9AAB-40182A99BD15}" type="presParOf" srcId="{A375B62A-6857-4AF3-B55A-922F965E7994}" destId="{E8FCC117-EDDA-4251-ADAE-47ECDEECC435}" srcOrd="1" destOrd="0" presId="urn:microsoft.com/office/officeart/2018/2/layout/IconCircleList"/>
    <dgm:cxn modelId="{039DE526-251A-45FB-9C75-068EE8AEC214}" type="presParOf" srcId="{A375B62A-6857-4AF3-B55A-922F965E7994}" destId="{BCC8655F-CD0B-4276-8A53-AD1F735C6E33}" srcOrd="2" destOrd="0" presId="urn:microsoft.com/office/officeart/2018/2/layout/IconCircleList"/>
    <dgm:cxn modelId="{5516A4E4-CEE5-4EE6-9C99-316FFE809242}" type="presParOf" srcId="{A375B62A-6857-4AF3-B55A-922F965E7994}" destId="{93DF9310-F761-447F-B0A8-EBCF4888A46F}" srcOrd="3" destOrd="0" presId="urn:microsoft.com/office/officeart/2018/2/layout/IconCircleList"/>
    <dgm:cxn modelId="{D7CB30CD-40B1-43CF-BBC1-7E10AE7ABEFF}" type="presParOf" srcId="{0573575B-CDC6-4ADB-89C3-C2AF2D456260}" destId="{77E7F819-FCB6-4894-A27D-3F27828C3CAE}" srcOrd="1" destOrd="0" presId="urn:microsoft.com/office/officeart/2018/2/layout/IconCircleList"/>
    <dgm:cxn modelId="{20F5471F-B80A-449B-8DCD-CFC70898D953}" type="presParOf" srcId="{0573575B-CDC6-4ADB-89C3-C2AF2D456260}" destId="{5258B9C2-172B-408B-BB2B-10D9CF41ABC4}" srcOrd="2" destOrd="0" presId="urn:microsoft.com/office/officeart/2018/2/layout/IconCircleList"/>
    <dgm:cxn modelId="{D2059B43-8329-4408-BD10-C7BAE77752FE}" type="presParOf" srcId="{5258B9C2-172B-408B-BB2B-10D9CF41ABC4}" destId="{E2B71EE9-A0C5-4800-84E1-46CA3AF48AD4}" srcOrd="0" destOrd="0" presId="urn:microsoft.com/office/officeart/2018/2/layout/IconCircleList"/>
    <dgm:cxn modelId="{323C6BE9-FE1F-4070-A724-F206866AF2C7}" type="presParOf" srcId="{5258B9C2-172B-408B-BB2B-10D9CF41ABC4}" destId="{BE8CF101-77CE-4507-93E4-203A72A5DD50}" srcOrd="1" destOrd="0" presId="urn:microsoft.com/office/officeart/2018/2/layout/IconCircleList"/>
    <dgm:cxn modelId="{5DC36A33-6BF1-4C14-B7B0-D304EB62C72D}" type="presParOf" srcId="{5258B9C2-172B-408B-BB2B-10D9CF41ABC4}" destId="{78551B39-EF53-4F32-8545-559F4A621421}" srcOrd="2" destOrd="0" presId="urn:microsoft.com/office/officeart/2018/2/layout/IconCircleList"/>
    <dgm:cxn modelId="{8C4EF10C-26CA-4A6D-8818-8CEA3BDB0DE3}" type="presParOf" srcId="{5258B9C2-172B-408B-BB2B-10D9CF41ABC4}" destId="{23EBC031-5226-4FCD-BB43-F0418D110F90}" srcOrd="3" destOrd="0" presId="urn:microsoft.com/office/officeart/2018/2/layout/IconCircleList"/>
    <dgm:cxn modelId="{E385EB74-D7B5-48D1-9BAC-DDD1398B9B15}" type="presParOf" srcId="{0573575B-CDC6-4ADB-89C3-C2AF2D456260}" destId="{7A3DB5EB-C518-4AFE-923F-DCB682D14707}" srcOrd="3" destOrd="0" presId="urn:microsoft.com/office/officeart/2018/2/layout/IconCircleList"/>
    <dgm:cxn modelId="{CEA9EAAC-CB18-491C-B404-6571AA6A6787}" type="presParOf" srcId="{0573575B-CDC6-4ADB-89C3-C2AF2D456260}" destId="{26280DF6-7C39-42A1-98F3-E504D72CA5BE}" srcOrd="4" destOrd="0" presId="urn:microsoft.com/office/officeart/2018/2/layout/IconCircleList"/>
    <dgm:cxn modelId="{9C4AAF36-5B58-4D9B-9C00-59BB9CE02963}" type="presParOf" srcId="{26280DF6-7C39-42A1-98F3-E504D72CA5BE}" destId="{36067433-6E0D-4428-BFA0-7C24791A3B6A}" srcOrd="0" destOrd="0" presId="urn:microsoft.com/office/officeart/2018/2/layout/IconCircleList"/>
    <dgm:cxn modelId="{21D054F0-A6DC-4546-A42D-35153347D965}" type="presParOf" srcId="{26280DF6-7C39-42A1-98F3-E504D72CA5BE}" destId="{43B7196E-FCF1-4F75-BC9E-375FEAF97ABC}" srcOrd="1" destOrd="0" presId="urn:microsoft.com/office/officeart/2018/2/layout/IconCircleList"/>
    <dgm:cxn modelId="{4D030744-AE4F-4F03-B8AB-14902C5D1543}" type="presParOf" srcId="{26280DF6-7C39-42A1-98F3-E504D72CA5BE}" destId="{147BBDA9-EB66-4783-A281-BF5E944D0C3D}" srcOrd="2" destOrd="0" presId="urn:microsoft.com/office/officeart/2018/2/layout/IconCircleList"/>
    <dgm:cxn modelId="{2B4944D8-051A-4C3C-9511-0EA5F12A8401}" type="presParOf" srcId="{26280DF6-7C39-42A1-98F3-E504D72CA5BE}" destId="{EC9B655D-0285-4F5E-98EC-1DE7D21E4FFB}" srcOrd="3" destOrd="0" presId="urn:microsoft.com/office/officeart/2018/2/layout/IconCircleList"/>
    <dgm:cxn modelId="{B5E70982-EAA1-498E-84B9-AFFFB8A440B0}" type="presParOf" srcId="{0573575B-CDC6-4ADB-89C3-C2AF2D456260}" destId="{0F83A182-BB86-49BD-85AF-7EC1A08373E0}" srcOrd="5" destOrd="0" presId="urn:microsoft.com/office/officeart/2018/2/layout/IconCircleList"/>
    <dgm:cxn modelId="{F0871953-104F-407F-8F7F-462A219D3E37}" type="presParOf" srcId="{0573575B-CDC6-4ADB-89C3-C2AF2D456260}" destId="{D68497A6-4F7D-482B-9499-0B4B57A92C7C}" srcOrd="6" destOrd="0" presId="urn:microsoft.com/office/officeart/2018/2/layout/IconCircleList"/>
    <dgm:cxn modelId="{F0881B00-3144-426D-A7FB-3D5DD0D3F9C9}" type="presParOf" srcId="{D68497A6-4F7D-482B-9499-0B4B57A92C7C}" destId="{1A60D0F2-2A7C-417C-A01F-183F881FB315}" srcOrd="0" destOrd="0" presId="urn:microsoft.com/office/officeart/2018/2/layout/IconCircleList"/>
    <dgm:cxn modelId="{42029C6A-AD67-4B17-88D4-DD6BE1EDD074}" type="presParOf" srcId="{D68497A6-4F7D-482B-9499-0B4B57A92C7C}" destId="{9EBEBC74-0AC7-48C4-9387-E09BE5D46979}" srcOrd="1" destOrd="0" presId="urn:microsoft.com/office/officeart/2018/2/layout/IconCircleList"/>
    <dgm:cxn modelId="{604D3354-9429-4D38-B4A1-D86E8CC24A29}" type="presParOf" srcId="{D68497A6-4F7D-482B-9499-0B4B57A92C7C}" destId="{5833D833-FE55-42D3-B35B-09AB99CF63FB}" srcOrd="2" destOrd="0" presId="urn:microsoft.com/office/officeart/2018/2/layout/IconCircleList"/>
    <dgm:cxn modelId="{AC6431EF-A87F-411A-9A88-E1DFA37EE31D}" type="presParOf" srcId="{D68497A6-4F7D-482B-9499-0B4B57A92C7C}" destId="{8254A6BC-5ECE-4EBE-8B88-063E73DC048B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1D52D6-6C49-491C-A5C5-2BBEF3280CC3}">
      <dsp:nvSpPr>
        <dsp:cNvPr id="0" name=""/>
        <dsp:cNvSpPr/>
      </dsp:nvSpPr>
      <dsp:spPr>
        <a:xfrm>
          <a:off x="183650" y="440109"/>
          <a:ext cx="1017105" cy="101710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FCC117-EDDA-4251-ADAE-47ECDEECC435}">
      <dsp:nvSpPr>
        <dsp:cNvPr id="0" name=""/>
        <dsp:cNvSpPr/>
      </dsp:nvSpPr>
      <dsp:spPr>
        <a:xfrm>
          <a:off x="397242" y="653701"/>
          <a:ext cx="589921" cy="5899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DF9310-F761-447F-B0A8-EBCF4888A46F}">
      <dsp:nvSpPr>
        <dsp:cNvPr id="0" name=""/>
        <dsp:cNvSpPr/>
      </dsp:nvSpPr>
      <dsp:spPr>
        <a:xfrm>
          <a:off x="1418707" y="440109"/>
          <a:ext cx="2397463" cy="1017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Higher education sector full of unexplored data</a:t>
          </a:r>
          <a:endParaRPr lang="en-US" sz="1800" kern="1200" dirty="0"/>
        </a:p>
      </dsp:txBody>
      <dsp:txXfrm>
        <a:off x="1418707" y="440109"/>
        <a:ext cx="2397463" cy="1017105"/>
      </dsp:txXfrm>
    </dsp:sp>
    <dsp:sp modelId="{E2B71EE9-A0C5-4800-84E1-46CA3AF48AD4}">
      <dsp:nvSpPr>
        <dsp:cNvPr id="0" name=""/>
        <dsp:cNvSpPr/>
      </dsp:nvSpPr>
      <dsp:spPr>
        <a:xfrm>
          <a:off x="4233910" y="440109"/>
          <a:ext cx="1017105" cy="101710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8CF101-77CE-4507-93E4-203A72A5DD50}">
      <dsp:nvSpPr>
        <dsp:cNvPr id="0" name=""/>
        <dsp:cNvSpPr/>
      </dsp:nvSpPr>
      <dsp:spPr>
        <a:xfrm>
          <a:off x="4447503" y="653701"/>
          <a:ext cx="589921" cy="58992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EBC031-5226-4FCD-BB43-F0418D110F90}">
      <dsp:nvSpPr>
        <dsp:cNvPr id="0" name=""/>
        <dsp:cNvSpPr/>
      </dsp:nvSpPr>
      <dsp:spPr>
        <a:xfrm>
          <a:off x="5468967" y="440109"/>
          <a:ext cx="2397463" cy="1017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Drop-out rate for undergraduate college students is 40%</a:t>
          </a:r>
          <a:endParaRPr lang="en-US" sz="1800" kern="1200" dirty="0"/>
        </a:p>
      </dsp:txBody>
      <dsp:txXfrm>
        <a:off x="5468967" y="440109"/>
        <a:ext cx="2397463" cy="1017105"/>
      </dsp:txXfrm>
    </dsp:sp>
    <dsp:sp modelId="{36067433-6E0D-4428-BFA0-7C24791A3B6A}">
      <dsp:nvSpPr>
        <dsp:cNvPr id="0" name=""/>
        <dsp:cNvSpPr/>
      </dsp:nvSpPr>
      <dsp:spPr>
        <a:xfrm>
          <a:off x="183650" y="2054146"/>
          <a:ext cx="1017105" cy="101710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B7196E-FCF1-4F75-BC9E-375FEAF97ABC}">
      <dsp:nvSpPr>
        <dsp:cNvPr id="0" name=""/>
        <dsp:cNvSpPr/>
      </dsp:nvSpPr>
      <dsp:spPr>
        <a:xfrm>
          <a:off x="397242" y="2267738"/>
          <a:ext cx="589921" cy="58992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9B655D-0285-4F5E-98EC-1DE7D21E4FFB}">
      <dsp:nvSpPr>
        <dsp:cNvPr id="0" name=""/>
        <dsp:cNvSpPr/>
      </dsp:nvSpPr>
      <dsp:spPr>
        <a:xfrm>
          <a:off x="1418707" y="2054146"/>
          <a:ext cx="2397463" cy="1017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30% of the drop-out rate comes from freshmen and sophomores</a:t>
          </a:r>
          <a:endParaRPr lang="en-US" sz="1800" kern="1200" dirty="0"/>
        </a:p>
      </dsp:txBody>
      <dsp:txXfrm>
        <a:off x="1418707" y="2054146"/>
        <a:ext cx="2397463" cy="1017105"/>
      </dsp:txXfrm>
    </dsp:sp>
    <dsp:sp modelId="{1A60D0F2-2A7C-417C-A01F-183F881FB315}">
      <dsp:nvSpPr>
        <dsp:cNvPr id="0" name=""/>
        <dsp:cNvSpPr/>
      </dsp:nvSpPr>
      <dsp:spPr>
        <a:xfrm>
          <a:off x="4233910" y="2054146"/>
          <a:ext cx="1017105" cy="101710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BEBC74-0AC7-48C4-9387-E09BE5D46979}">
      <dsp:nvSpPr>
        <dsp:cNvPr id="0" name=""/>
        <dsp:cNvSpPr/>
      </dsp:nvSpPr>
      <dsp:spPr>
        <a:xfrm>
          <a:off x="4447503" y="2267738"/>
          <a:ext cx="589921" cy="58992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54A6BC-5ECE-4EBE-8B88-063E73DC048B}">
      <dsp:nvSpPr>
        <dsp:cNvPr id="0" name=""/>
        <dsp:cNvSpPr/>
      </dsp:nvSpPr>
      <dsp:spPr>
        <a:xfrm>
          <a:off x="5468967" y="2054146"/>
          <a:ext cx="2397463" cy="1017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Measuring student success with a p</a:t>
          </a:r>
          <a:r>
            <a:rPr lang="en-US" sz="1800" kern="1200" dirty="0"/>
            <a:t>roactive approach to improving student outcomes </a:t>
          </a:r>
        </a:p>
      </dsp:txBody>
      <dsp:txXfrm>
        <a:off x="5468967" y="2054146"/>
        <a:ext cx="2397463" cy="10171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33ED0-6F6E-9544-8000-9D7D1EE0F9B0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D356E-5822-5649-9128-2C4AD2181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79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D356E-5822-5649-9128-2C4AD21816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277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D356E-5822-5649-9128-2C4AD21816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4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D356E-5822-5649-9128-2C4AD21816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09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D356E-5822-5649-9128-2C4AD218160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7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D356E-5822-5649-9128-2C4AD218160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29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D356E-5822-5649-9128-2C4AD218160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1790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D356E-5822-5649-9128-2C4AD218160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7651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D356E-5822-5649-9128-2C4AD218160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709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D356E-5822-5649-9128-2C4AD218160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2859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D356E-5822-5649-9128-2C4AD218160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2457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D356E-5822-5649-9128-2C4AD218160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518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D356E-5822-5649-9128-2C4AD21816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9453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D356E-5822-5649-9128-2C4AD218160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16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D356E-5822-5649-9128-2C4AD218160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780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D356E-5822-5649-9128-2C4AD218160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7493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D356E-5822-5649-9128-2C4AD218160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730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D356E-5822-5649-9128-2C4AD218160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742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D356E-5822-5649-9128-2C4AD218160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325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D356E-5822-5649-9128-2C4AD218160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30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D356E-5822-5649-9128-2C4AD218160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748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D356E-5822-5649-9128-2C4AD218160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46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D356E-5822-5649-9128-2C4AD218160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65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D356E-5822-5649-9128-2C4AD21816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266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D356E-5822-5649-9128-2C4AD218160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94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D356E-5822-5649-9128-2C4AD21816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84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D356E-5822-5649-9128-2C4AD21816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3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D356E-5822-5649-9128-2C4AD21816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88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D356E-5822-5649-9128-2C4AD21816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79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D356E-5822-5649-9128-2C4AD21816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786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D356E-5822-5649-9128-2C4AD21816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41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095A6-CF19-1F63-AD17-014F3290B3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4221AF-6DEF-5DA8-B8E9-A374E70018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3ECDE-17D3-AF08-4DA0-8B10C2906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C661-D56B-9545-98E8-B1C556D22E0D}" type="datetime1">
              <a:rPr lang="en-US" smtClean="0"/>
              <a:t>11/22/22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DEA02-8F25-DF6A-CA74-569215A08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5A374-FC18-8C41-EA22-6DB26DBE9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18C3-F406-824E-9507-B30503769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26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79A9B-1CF4-A38C-A62A-8EF289D70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264604-CAD3-EBEB-743C-25F2F65BE8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20A34-D4B1-3FB5-5B97-F3CFE00A7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FB8B9-0227-E44F-8945-6C6CB8B9102F}" type="datetime1">
              <a:rPr lang="en-US" smtClean="0"/>
              <a:t>11/22/22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32F69-610F-3FAD-B9DA-D28207146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837E5-9742-9734-ED6C-25A7BF7D9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18C3-F406-824E-9507-B30503769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09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DC834E-5246-8D5D-00E4-27E1996D7E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D6F788-CCDF-50E6-59FE-DD30F2132F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E224E-0A28-3B22-5F6A-EA2F38DD0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D5084-E145-4543-A1F1-D267B16F587A}" type="datetime1">
              <a:rPr lang="en-US" smtClean="0"/>
              <a:t>11/22/22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57B0D-FDB0-0D66-CAC1-A3294FC81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4001D-A8E0-5047-AA17-18BB486F5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18C3-F406-824E-9507-B30503769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8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A5182-265A-47B5-96CA-EAC774CF1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C344B-86D7-ABE2-76AC-90C184676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9FFA76-BD71-D2DD-BCBA-465CF20A6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EB9FE-0EED-734F-8B89-93CC614EBF9F}" type="datetime1">
              <a:rPr lang="en-US" smtClean="0"/>
              <a:t>11/22/22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8F131-19E3-0CC7-572B-B926EEC8F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7392E-BCC2-2757-D2DA-BAAF439D4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18C3-F406-824E-9507-B30503769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94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C4AFD-63B5-9883-DF5D-66366F1EB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D9C8F6-8D1E-F838-0E39-33124BCE3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90654-10E5-5189-D1A8-8D3C8C1DC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BAC5-F0D7-8B42-B3C9-5BD9344AAFD9}" type="datetime1">
              <a:rPr lang="en-US" smtClean="0"/>
              <a:t>11/22/22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7921F-6BB4-EBC0-3219-F523971CF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3CB7B-38ED-FFA9-D681-86188219C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18C3-F406-824E-9507-B30503769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7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CDFC5-951D-836B-FFBC-B7991D004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8C42F-66BC-FBE1-AF9A-FA127D5A94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EE9548-F8C4-5B36-37B1-F741B5561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52C8A5-DA8D-11B1-C02B-1D385A12E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413C-16E5-E84D-8B80-80926FFA723B}" type="datetime1">
              <a:rPr lang="en-US" smtClean="0"/>
              <a:t>11/22/22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EB4DE5-8061-4580-6163-9F71D3561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968C1D-2E2C-84B2-AD5C-54544513C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18C3-F406-824E-9507-B30503769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3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F85BA-28C5-24A3-CC5B-E81C60915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25E05C-079B-DE6F-DEF3-E6736DF1E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3C2962-B63B-571C-8074-1E5A9A9837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F90B36-DB9C-E670-AC3C-48BB07AB73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4D5DEA-3538-CD1E-818B-55BB1EAE44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8AF778-0426-8FAB-7903-9D6ED0791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9871E-C9B9-C04B-90BF-E70DE45ED80D}" type="datetime1">
              <a:rPr lang="en-US" smtClean="0"/>
              <a:t>11/22/22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627FE6-F1F4-E1CD-5E81-4B39FC90D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FE18F9-B42E-D241-4A6F-F72379B18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18C3-F406-824E-9507-B30503769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06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493E9-ED6A-D95E-C45D-ABB4D70AF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2598A1-015C-75CC-125D-0D826E2C7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AEF5-FECA-7947-A2C8-B2DE1C8E87A8}" type="datetime1">
              <a:rPr lang="en-US" smtClean="0"/>
              <a:t>11/22/22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0607A1-3E5B-0FDB-57AE-5949656AE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24B4BE-5F32-F08C-3F36-BBF7FDD99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18C3-F406-824E-9507-B30503769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45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2931AA-C149-1442-D499-E36BC3CCD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58AD-78D8-9B4F-A54F-4A385DF24091}" type="datetime1">
              <a:rPr lang="en-US" smtClean="0"/>
              <a:t>11/22/22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85765A-CB9C-7EB2-895C-04A1C5CBE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01961C-E562-391A-2723-ED7570A64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18C3-F406-824E-9507-B30503769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4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66073-82F3-6276-46D7-5237A144C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405C3-EF4C-6110-24FD-A6D07733C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0C8573-E9AB-7DD2-7713-C1EF0251B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F3E061-2AB3-D46E-0B0A-9B5162FA1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CA38-17F1-2542-B283-62BAB1DD8C11}" type="datetime1">
              <a:rPr lang="en-US" smtClean="0"/>
              <a:t>11/22/22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AB1BA1-FD83-7057-1013-67DB75CCD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0C6321-4435-E339-6D9C-9EEA96289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18C3-F406-824E-9507-B30503769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2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0DF22-C5FD-1A2C-7117-C929EC8C2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C74D48-56A3-5565-4530-B272773F50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A2A683-310B-E768-0578-9699DD70E5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5B4A0C-7639-0798-56E0-B92BB12E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69651-3600-4043-A19F-8B91842E2CEF}" type="datetime1">
              <a:rPr lang="en-US" smtClean="0"/>
              <a:t>11/22/22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0F1B0-28FF-1BD5-E58F-C92C40C40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C5D184-9A1C-EA2E-10BB-865842E2F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18C3-F406-824E-9507-B30503769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3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33E2F8-FE9F-8436-B8C6-B7D52D111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42B0A-E497-87E5-4E97-D5431D5F89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56896-9B09-1A0F-2398-37B463FABB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EECE6-6E6A-0C40-9E2A-5CDA7605E348}" type="datetime1">
              <a:rPr lang="en-US" smtClean="0"/>
              <a:t>11/22/22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503E1-2097-6D95-987B-BCF015B12C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53F17-665C-7271-1EF3-08C17EA1B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F18C3-F406-824E-9507-B30503769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24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4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5.png"/><Relationship Id="rId7" Type="http://schemas.openxmlformats.org/officeDocument/2006/relationships/image" Target="../media/image7.sv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39.png"/><Relationship Id="rId5" Type="http://schemas.openxmlformats.org/officeDocument/2006/relationships/image" Target="../media/image5.svg"/><Relationship Id="rId10" Type="http://schemas.openxmlformats.org/officeDocument/2006/relationships/image" Target="../media/image38.png"/><Relationship Id="rId4" Type="http://schemas.openxmlformats.org/officeDocument/2006/relationships/image" Target="../media/image4.png"/><Relationship Id="rId9" Type="http://schemas.openxmlformats.org/officeDocument/2006/relationships/image" Target="../media/image3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4714483-7072-431F-9DBE-87F44E4D4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5892E1-F4A5-4991-AC52-4F417B14A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CF597F8-76AA-44FA-8E6A-06223B66C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6E12753-0A63-43EE-B28A-C989D033EA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26FA385-76DA-40E9-9257-AA3E07FF6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62D75CA-F374-4878-8106-3EA5E970D6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38667A5-74E3-4EFD-8C45-F48F47427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1512EE2-F4CC-4E18-9CDA-B92C11122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99E503B-9B4D-4EE3-A50F-15AC374F61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E2683E3F-F855-4549-84F8-42064EC0F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FC90B1E-0223-4440-AF22-8F32F6F0C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2D2E879-0004-4D84-8137-1C09334038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3BE75A2-0D83-4F8E-84CC-D3BCD565B1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90F7F49-1039-49EF-A9BD-153DB590B6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E85F508-9EA4-4B4D-8171-648670650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832F3179-0CD5-40C8-9939-D8355006F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1CE155D-684B-4F5E-B835-C52765E310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4F84AF8-E1A7-41D4-A102-8F87CAE37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ED126F1-DB23-4314-B6C7-FE89E3C58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ACB2B6F-8883-4A00-88DD-98CDDD46B8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B9A2180-808A-4423-BB2B-6464B2900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 descr="A hand holding a pen and shading circles on a sheet">
            <a:extLst>
              <a:ext uri="{FF2B5EF4-FFF2-40B4-BE49-F238E27FC236}">
                <a16:creationId xmlns:a16="http://schemas.microsoft.com/office/drawing/2014/main" id="{51AC04D3-0271-95D2-18B4-E5E2D57AB6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  <a:alphaModFix amt="25000"/>
          </a:blip>
          <a:srcRect t="873" b="2560"/>
          <a:stretch/>
        </p:blipFill>
        <p:spPr>
          <a:xfrm>
            <a:off x="699654" y="384556"/>
            <a:ext cx="10691225" cy="60138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F6AE1C-37B5-6A46-AD9C-7C910B02C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1121" y="630936"/>
            <a:ext cx="10589758" cy="2702018"/>
          </a:xfrm>
          <a:noFill/>
        </p:spPr>
        <p:txBody>
          <a:bodyPr anchor="b">
            <a:norm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Predicting Future-Term Student Performance </a:t>
            </a:r>
            <a:br>
              <a:rPr lang="en-US" sz="4400" b="1" dirty="0">
                <a:solidFill>
                  <a:schemeClr val="bg1"/>
                </a:solidFill>
              </a:rPr>
            </a:br>
            <a:r>
              <a:rPr lang="en-US" sz="4400" b="1" dirty="0">
                <a:solidFill>
                  <a:schemeClr val="bg1"/>
                </a:solidFill>
              </a:rPr>
              <a:t>Based on Historical Enrollment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A2FD15-C052-512D-E057-7CC776226E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8307" y="3651084"/>
            <a:ext cx="7315200" cy="1328974"/>
          </a:xfrm>
          <a:noFill/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bg1"/>
                </a:solidFill>
              </a:rPr>
              <a:t>Andrea Garcia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bg1"/>
                </a:solidFill>
              </a:rPr>
              <a:t>Data Science Capstone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bg1"/>
                </a:solidFill>
              </a:rPr>
              <a:t>IDC 6940 – Spring 2022</a:t>
            </a:r>
          </a:p>
        </p:txBody>
      </p:sp>
    </p:spTree>
    <p:extLst>
      <p:ext uri="{BB962C8B-B14F-4D97-AF65-F5344CB8AC3E}">
        <p14:creationId xmlns:p14="http://schemas.microsoft.com/office/powerpoint/2010/main" val="13040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366B972-D4E3-14DA-2CB2-5ED8AE211084}"/>
              </a:ext>
            </a:extLst>
          </p:cNvPr>
          <p:cNvSpPr/>
          <p:nvPr/>
        </p:nvSpPr>
        <p:spPr>
          <a:xfrm>
            <a:off x="0" y="0"/>
            <a:ext cx="12192000" cy="1185313"/>
          </a:xfrm>
          <a:prstGeom prst="rect">
            <a:avLst/>
          </a:prstGeom>
          <a:solidFill>
            <a:srgbClr val="081E3F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91E48D-A6F7-FC58-6C78-CFB0D477D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8"/>
            <a:ext cx="10515600" cy="1325563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Data Exploration</a:t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Stage One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EF69289-E812-5EEC-EA32-27CD71D315A5}"/>
              </a:ext>
            </a:extLst>
          </p:cNvPr>
          <p:cNvGrpSpPr/>
          <p:nvPr/>
        </p:nvGrpSpPr>
        <p:grpSpPr>
          <a:xfrm>
            <a:off x="838200" y="1836518"/>
            <a:ext cx="3158718" cy="2196665"/>
            <a:chOff x="887089" y="1493233"/>
            <a:chExt cx="3362001" cy="2348744"/>
          </a:xfrm>
        </p:grpSpPr>
        <p:pic>
          <p:nvPicPr>
            <p:cNvPr id="21" name="Picture 20" descr="Chart&#10;&#10;Description automatically generated with medium confidence">
              <a:extLst>
                <a:ext uri="{FF2B5EF4-FFF2-40B4-BE49-F238E27FC236}">
                  <a16:creationId xmlns:a16="http://schemas.microsoft.com/office/drawing/2014/main" id="{78FC9EAE-5235-62DA-4C6F-B34DBB3C3F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189"/>
            <a:stretch/>
          </p:blipFill>
          <p:spPr>
            <a:xfrm>
              <a:off x="887089" y="1849986"/>
              <a:ext cx="3362001" cy="1991991"/>
            </a:xfrm>
            <a:prstGeom prst="rect">
              <a:avLst/>
            </a:prstGeom>
            <a:ln w="28575"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5" name="Title 1">
              <a:extLst>
                <a:ext uri="{FF2B5EF4-FFF2-40B4-BE49-F238E27FC236}">
                  <a16:creationId xmlns:a16="http://schemas.microsoft.com/office/drawing/2014/main" id="{E85F66CC-8C33-0268-89BB-7A65A36C4631}"/>
                </a:ext>
              </a:extLst>
            </p:cNvPr>
            <p:cNvSpPr txBox="1">
              <a:spLocks/>
            </p:cNvSpPr>
            <p:nvPr/>
          </p:nvSpPr>
          <p:spPr>
            <a:xfrm>
              <a:off x="887089" y="1493233"/>
              <a:ext cx="2663572" cy="316741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lnSpcReduction="10000"/>
            </a:bodyPr>
            <a:lstStyle>
              <a:lvl1pPr algn="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 cap="all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1500" b="1" cap="none" dirty="0"/>
                <a:t>Student counts by College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E2188C7-5C35-11A8-ECAA-B4DD7493266F}"/>
              </a:ext>
            </a:extLst>
          </p:cNvPr>
          <p:cNvGrpSpPr/>
          <p:nvPr/>
        </p:nvGrpSpPr>
        <p:grpSpPr>
          <a:xfrm>
            <a:off x="838200" y="4179013"/>
            <a:ext cx="3158718" cy="2190169"/>
            <a:chOff x="811414" y="4001275"/>
            <a:chExt cx="3413680" cy="231515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CB66FA8-9B8D-7817-B40E-99D3558011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9571"/>
            <a:stretch/>
          </p:blipFill>
          <p:spPr>
            <a:xfrm>
              <a:off x="811415" y="4365717"/>
              <a:ext cx="3413679" cy="1950709"/>
            </a:xfrm>
            <a:prstGeom prst="rect">
              <a:avLst/>
            </a:prstGeom>
            <a:ln w="28575"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6" name="Title 1">
              <a:extLst>
                <a:ext uri="{FF2B5EF4-FFF2-40B4-BE49-F238E27FC236}">
                  <a16:creationId xmlns:a16="http://schemas.microsoft.com/office/drawing/2014/main" id="{895C4CF1-9365-49FA-4D87-FAEBBF940144}"/>
                </a:ext>
              </a:extLst>
            </p:cNvPr>
            <p:cNvSpPr txBox="1">
              <a:spLocks/>
            </p:cNvSpPr>
            <p:nvPr/>
          </p:nvSpPr>
          <p:spPr>
            <a:xfrm>
              <a:off x="811414" y="4001275"/>
              <a:ext cx="3413679" cy="325358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algn="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 cap="all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1500" b="1" cap="none" dirty="0"/>
                <a:t>Student counts by Admit Type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DC41C9C-CFA4-8984-CDC1-F26440E229D1}"/>
              </a:ext>
            </a:extLst>
          </p:cNvPr>
          <p:cNvGrpSpPr/>
          <p:nvPr/>
        </p:nvGrpSpPr>
        <p:grpSpPr>
          <a:xfrm>
            <a:off x="5251628" y="2211651"/>
            <a:ext cx="2159649" cy="3418394"/>
            <a:chOff x="5553979" y="1789111"/>
            <a:chExt cx="2079423" cy="3455110"/>
          </a:xfrm>
        </p:grpSpPr>
        <p:pic>
          <p:nvPicPr>
            <p:cNvPr id="8" name="Picture 7" descr="Chart, bar chart&#10;&#10;Description automatically generated">
              <a:extLst>
                <a:ext uri="{FF2B5EF4-FFF2-40B4-BE49-F238E27FC236}">
                  <a16:creationId xmlns:a16="http://schemas.microsoft.com/office/drawing/2014/main" id="{820A9C64-5AB9-9E08-167D-2CC55582BA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5086"/>
            <a:stretch/>
          </p:blipFill>
          <p:spPr>
            <a:xfrm>
              <a:off x="5553981" y="2128123"/>
              <a:ext cx="2079421" cy="3116098"/>
            </a:xfrm>
            <a:prstGeom prst="rect">
              <a:avLst/>
            </a:prstGeom>
            <a:ln w="28575"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7" name="Title 1">
              <a:extLst>
                <a:ext uri="{FF2B5EF4-FFF2-40B4-BE49-F238E27FC236}">
                  <a16:creationId xmlns:a16="http://schemas.microsoft.com/office/drawing/2014/main" id="{EB6DB522-5BE6-98B5-FF35-0AD6FC7FE5FC}"/>
                </a:ext>
              </a:extLst>
            </p:cNvPr>
            <p:cNvSpPr txBox="1">
              <a:spLocks/>
            </p:cNvSpPr>
            <p:nvPr/>
          </p:nvSpPr>
          <p:spPr>
            <a:xfrm>
              <a:off x="5553979" y="1789111"/>
              <a:ext cx="2079423" cy="39576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85000" lnSpcReduction="10000"/>
            </a:bodyPr>
            <a:lstStyle>
              <a:lvl1pPr algn="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 cap="all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1500" b="1" cap="none" dirty="0"/>
                <a:t>Pass/Fail distribution in data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AF3E008-907A-ADF5-2994-C1BCACD0B238}"/>
              </a:ext>
            </a:extLst>
          </p:cNvPr>
          <p:cNvGrpSpPr/>
          <p:nvPr/>
        </p:nvGrpSpPr>
        <p:grpSpPr>
          <a:xfrm>
            <a:off x="8416854" y="1836518"/>
            <a:ext cx="3217890" cy="2284103"/>
            <a:chOff x="8253893" y="2420012"/>
            <a:chExt cx="3217890" cy="2284103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56B0CC5-A272-B684-7BA7-98CBDC35BB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53895" y="2776766"/>
              <a:ext cx="3217888" cy="1927349"/>
            </a:xfrm>
            <a:prstGeom prst="rect">
              <a:avLst/>
            </a:prstGeom>
            <a:ln w="28575"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5" name="Title 1">
              <a:extLst>
                <a:ext uri="{FF2B5EF4-FFF2-40B4-BE49-F238E27FC236}">
                  <a16:creationId xmlns:a16="http://schemas.microsoft.com/office/drawing/2014/main" id="{DD3FA5F4-492F-FC36-605C-D34EBE20F782}"/>
                </a:ext>
              </a:extLst>
            </p:cNvPr>
            <p:cNvSpPr txBox="1">
              <a:spLocks/>
            </p:cNvSpPr>
            <p:nvPr/>
          </p:nvSpPr>
          <p:spPr>
            <a:xfrm>
              <a:off x="8253893" y="2420012"/>
              <a:ext cx="3217889" cy="316741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algn="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 cap="all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1500" b="1" cap="none" dirty="0"/>
                <a:t>GPV Distribution</a:t>
              </a:r>
              <a:endParaRPr lang="en-US" sz="1500" b="1" cap="none" dirty="0">
                <a:solidFill>
                  <a:srgbClr val="C00000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67FEC7F-29DC-F801-D33B-861D3B60ED4A}"/>
                </a:ext>
              </a:extLst>
            </p:cNvPr>
            <p:cNvSpPr txBox="1"/>
            <p:nvPr/>
          </p:nvSpPr>
          <p:spPr>
            <a:xfrm>
              <a:off x="9578345" y="2420012"/>
              <a:ext cx="1603682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 cap="none" dirty="0"/>
                <a:t>(average </a:t>
              </a:r>
              <a:r>
                <a:rPr lang="en-US" sz="1200" b="1" cap="none" dirty="0" err="1"/>
                <a:t>gpv</a:t>
              </a:r>
              <a:r>
                <a:rPr lang="en-US" sz="1200" b="1" cap="none" dirty="0"/>
                <a:t> – 3.1)</a:t>
              </a:r>
              <a:endParaRPr lang="en-US" sz="1200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910493-9F74-D1D7-E001-203D336B8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18C3-F406-824E-9507-B30503769A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6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2006DF4-D376-CAA5-54C9-923CD5A3422C}"/>
              </a:ext>
            </a:extLst>
          </p:cNvPr>
          <p:cNvSpPr/>
          <p:nvPr/>
        </p:nvSpPr>
        <p:spPr>
          <a:xfrm>
            <a:off x="0" y="0"/>
            <a:ext cx="12192000" cy="1185313"/>
          </a:xfrm>
          <a:prstGeom prst="rect">
            <a:avLst/>
          </a:prstGeom>
          <a:solidFill>
            <a:srgbClr val="081E3F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91E48D-A6F7-FC58-6C78-CFB0D477D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68"/>
            <a:ext cx="10515600" cy="1325563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Data Exploration</a:t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Stage One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4F3FB9E-4E77-32CE-ABEA-5D9D5454B5D9}"/>
              </a:ext>
            </a:extLst>
          </p:cNvPr>
          <p:cNvGrpSpPr/>
          <p:nvPr/>
        </p:nvGrpSpPr>
        <p:grpSpPr>
          <a:xfrm>
            <a:off x="2002160" y="2176259"/>
            <a:ext cx="2998662" cy="3732650"/>
            <a:chOff x="9009405" y="1800923"/>
            <a:chExt cx="2438700" cy="3443298"/>
          </a:xfrm>
        </p:grpSpPr>
        <p:pic>
          <p:nvPicPr>
            <p:cNvPr id="10" name="Picture 9" descr="Chart, bar chart&#10;&#10;Description automatically generated">
              <a:extLst>
                <a:ext uri="{FF2B5EF4-FFF2-40B4-BE49-F238E27FC236}">
                  <a16:creationId xmlns:a16="http://schemas.microsoft.com/office/drawing/2014/main" id="{792C2BE9-ADC6-5E55-E735-616FCCC78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09405" y="2128123"/>
              <a:ext cx="2319501" cy="3116098"/>
            </a:xfrm>
            <a:prstGeom prst="rect">
              <a:avLst/>
            </a:prstGeom>
            <a:ln w="28575"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3" name="Title 1">
              <a:extLst>
                <a:ext uri="{FF2B5EF4-FFF2-40B4-BE49-F238E27FC236}">
                  <a16:creationId xmlns:a16="http://schemas.microsoft.com/office/drawing/2014/main" id="{9EFF8727-1CEE-46BC-42AD-7E3E29700CF2}"/>
                </a:ext>
              </a:extLst>
            </p:cNvPr>
            <p:cNvSpPr txBox="1">
              <a:spLocks/>
            </p:cNvSpPr>
            <p:nvPr/>
          </p:nvSpPr>
          <p:spPr>
            <a:xfrm>
              <a:off x="9009406" y="1800923"/>
              <a:ext cx="2438699" cy="39576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algn="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 cap="all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1500" b="1" cap="none" dirty="0"/>
                <a:t>Pass/Fail by Pell Grant Indicator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C4ADBC6-CF5D-71A4-C000-90DC26028D2D}"/>
              </a:ext>
            </a:extLst>
          </p:cNvPr>
          <p:cNvGrpSpPr/>
          <p:nvPr/>
        </p:nvGrpSpPr>
        <p:grpSpPr>
          <a:xfrm>
            <a:off x="7191180" y="2209521"/>
            <a:ext cx="2852093" cy="3699388"/>
            <a:chOff x="8273958" y="1851276"/>
            <a:chExt cx="2825538" cy="3410588"/>
          </a:xfrm>
        </p:grpSpPr>
        <p:pic>
          <p:nvPicPr>
            <p:cNvPr id="13" name="Picture 12" descr="A screenshot of a cell phone&#10;&#10;Description automatically generated with low confidence">
              <a:extLst>
                <a:ext uri="{FF2B5EF4-FFF2-40B4-BE49-F238E27FC236}">
                  <a16:creationId xmlns:a16="http://schemas.microsoft.com/office/drawing/2014/main" id="{1E9C2F59-C411-F1F6-518F-91A28D203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38396" y="2145765"/>
              <a:ext cx="2761100" cy="3116099"/>
            </a:xfrm>
            <a:prstGeom prst="rect">
              <a:avLst/>
            </a:prstGeom>
            <a:ln w="28575"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4" name="Title 1">
              <a:extLst>
                <a:ext uri="{FF2B5EF4-FFF2-40B4-BE49-F238E27FC236}">
                  <a16:creationId xmlns:a16="http://schemas.microsoft.com/office/drawing/2014/main" id="{B6475D7D-984A-1F04-9A61-30D1C47759E6}"/>
                </a:ext>
              </a:extLst>
            </p:cNvPr>
            <p:cNvSpPr txBox="1">
              <a:spLocks/>
            </p:cNvSpPr>
            <p:nvPr/>
          </p:nvSpPr>
          <p:spPr>
            <a:xfrm>
              <a:off x="8273958" y="1851276"/>
              <a:ext cx="2761100" cy="38803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algn="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 cap="all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1500" b="1" cap="none" dirty="0"/>
                <a:t>Pass/Fail by Enrollment Status</a:t>
              </a:r>
            </a:p>
          </p:txBody>
        </p:sp>
      </p:grpSp>
      <p:sp>
        <p:nvSpPr>
          <p:cNvPr id="48" name="Title 1">
            <a:extLst>
              <a:ext uri="{FF2B5EF4-FFF2-40B4-BE49-F238E27FC236}">
                <a16:creationId xmlns:a16="http://schemas.microsoft.com/office/drawing/2014/main" id="{ABD56243-A668-CF68-35E6-F328EAA34B06}"/>
              </a:ext>
            </a:extLst>
          </p:cNvPr>
          <p:cNvSpPr txBox="1">
            <a:spLocks/>
          </p:cNvSpPr>
          <p:nvPr/>
        </p:nvSpPr>
        <p:spPr>
          <a:xfrm>
            <a:off x="1928875" y="1655470"/>
            <a:ext cx="2998661" cy="4290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cap="none" dirty="0"/>
              <a:t>No Difference</a:t>
            </a: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1715D89D-43D3-0358-27A9-4963C4A05CAE}"/>
              </a:ext>
            </a:extLst>
          </p:cNvPr>
          <p:cNvSpPr txBox="1">
            <a:spLocks/>
          </p:cNvSpPr>
          <p:nvPr/>
        </p:nvSpPr>
        <p:spPr>
          <a:xfrm>
            <a:off x="7044612" y="1655470"/>
            <a:ext cx="2998661" cy="4290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cap="none" dirty="0"/>
              <a:t>Slight Difference</a:t>
            </a:r>
          </a:p>
        </p:txBody>
      </p:sp>
      <p:pic>
        <p:nvPicPr>
          <p:cNvPr id="12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C072FB8-413B-3016-6DAA-DFE55F8C38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9344" y="3915787"/>
            <a:ext cx="651669" cy="4917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3790A2-A752-C8EA-D4B1-94AA70C61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18C3-F406-824E-9507-B30503769A4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3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86E0EDC-0292-D3AE-4C28-D3CC55BBD996}"/>
              </a:ext>
            </a:extLst>
          </p:cNvPr>
          <p:cNvSpPr/>
          <p:nvPr/>
        </p:nvSpPr>
        <p:spPr>
          <a:xfrm>
            <a:off x="0" y="0"/>
            <a:ext cx="12192000" cy="1185313"/>
          </a:xfrm>
          <a:prstGeom prst="rect">
            <a:avLst/>
          </a:prstGeom>
          <a:solidFill>
            <a:srgbClr val="081E3F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91E48D-A6F7-FC58-6C78-CFB0D477D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67"/>
            <a:ext cx="10515600" cy="1325563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Data Exploration</a:t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Stage One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8DEA61A-F820-33A9-E9C7-B51D700209AD}"/>
              </a:ext>
            </a:extLst>
          </p:cNvPr>
          <p:cNvGrpSpPr/>
          <p:nvPr/>
        </p:nvGrpSpPr>
        <p:grpSpPr>
          <a:xfrm>
            <a:off x="838200" y="2148211"/>
            <a:ext cx="2356388" cy="3540586"/>
            <a:chOff x="8910610" y="1667783"/>
            <a:chExt cx="2265972" cy="3555784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914041C-4A6A-3540-480F-C4580CCF1122}"/>
                </a:ext>
              </a:extLst>
            </p:cNvPr>
            <p:cNvGrpSpPr/>
            <p:nvPr/>
          </p:nvGrpSpPr>
          <p:grpSpPr>
            <a:xfrm>
              <a:off x="8910610" y="1667783"/>
              <a:ext cx="2265972" cy="3555784"/>
              <a:chOff x="8910610" y="1667783"/>
              <a:chExt cx="2265972" cy="3555784"/>
            </a:xfrm>
          </p:grpSpPr>
          <p:pic>
            <p:nvPicPr>
              <p:cNvPr id="31" name="Picture 30" descr="Chart, bar chart&#10;&#10;Description automatically generated">
                <a:extLst>
                  <a:ext uri="{FF2B5EF4-FFF2-40B4-BE49-F238E27FC236}">
                    <a16:creationId xmlns:a16="http://schemas.microsoft.com/office/drawing/2014/main" id="{4EB9E6EF-C5C7-71B5-8F7D-0798591B6C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5086"/>
              <a:stretch/>
            </p:blipFill>
            <p:spPr>
              <a:xfrm>
                <a:off x="8962287" y="2045419"/>
                <a:ext cx="2214295" cy="3178148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02DC0EFC-68F6-45A5-A5CD-60DBE287EB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10610" y="1667783"/>
                <a:ext cx="2265972" cy="39576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algn="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 cap="all" baseline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1500" b="1" cap="none" dirty="0"/>
                  <a:t>Pass/Fail by Course Level </a:t>
                </a:r>
              </a:p>
            </p:txBody>
          </p:sp>
        </p:grpSp>
        <p:pic>
          <p:nvPicPr>
            <p:cNvPr id="30" name="Picture 29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639401E4-480E-6A12-FDA7-E8BA2DBFB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23569" y="2169792"/>
              <a:ext cx="524510" cy="395767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9DBDE0C-14AC-A777-E09D-0A034815C03E}"/>
              </a:ext>
            </a:extLst>
          </p:cNvPr>
          <p:cNvGrpSpPr/>
          <p:nvPr/>
        </p:nvGrpSpPr>
        <p:grpSpPr>
          <a:xfrm>
            <a:off x="4471821" y="2122746"/>
            <a:ext cx="2566791" cy="3566052"/>
            <a:chOff x="7620833" y="1861162"/>
            <a:chExt cx="2214295" cy="335024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CCBD453-6E99-28FD-6CE3-93CD7A162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7677523" y="2203797"/>
              <a:ext cx="2090928" cy="3007608"/>
            </a:xfrm>
            <a:prstGeom prst="rect">
              <a:avLst/>
            </a:prstGeom>
            <a:ln w="28575"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1" name="Title 1">
              <a:extLst>
                <a:ext uri="{FF2B5EF4-FFF2-40B4-BE49-F238E27FC236}">
                  <a16:creationId xmlns:a16="http://schemas.microsoft.com/office/drawing/2014/main" id="{A0B906E1-AC29-3C98-1B4A-851AB3B4F6DF}"/>
                </a:ext>
              </a:extLst>
            </p:cNvPr>
            <p:cNvSpPr txBox="1">
              <a:spLocks/>
            </p:cNvSpPr>
            <p:nvPr/>
          </p:nvSpPr>
          <p:spPr>
            <a:xfrm>
              <a:off x="7620833" y="1861162"/>
              <a:ext cx="2214295" cy="29060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algn="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 cap="all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1500" b="1" cap="none" dirty="0"/>
                <a:t>Pass/Fail by UCC Flag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88002C7-6691-0434-6D7D-40DFA83DD2D8}"/>
              </a:ext>
            </a:extLst>
          </p:cNvPr>
          <p:cNvGrpSpPr/>
          <p:nvPr/>
        </p:nvGrpSpPr>
        <p:grpSpPr>
          <a:xfrm>
            <a:off x="8315847" y="2131176"/>
            <a:ext cx="2777574" cy="3503448"/>
            <a:chOff x="9908829" y="1816381"/>
            <a:chExt cx="2214295" cy="3306847"/>
          </a:xfrm>
        </p:grpSpPr>
        <p:pic>
          <p:nvPicPr>
            <p:cNvPr id="20" name="Picture 19" descr="Chart, bar chart&#10;&#10;Description automatically generated">
              <a:extLst>
                <a:ext uri="{FF2B5EF4-FFF2-40B4-BE49-F238E27FC236}">
                  <a16:creationId xmlns:a16="http://schemas.microsoft.com/office/drawing/2014/main" id="{61124EB3-B2CF-18F1-B42D-66C048776D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08829" y="2152666"/>
              <a:ext cx="1932253" cy="2970562"/>
            </a:xfrm>
            <a:prstGeom prst="rect">
              <a:avLst/>
            </a:prstGeom>
            <a:ln w="28575"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2" name="Title 1">
              <a:extLst>
                <a:ext uri="{FF2B5EF4-FFF2-40B4-BE49-F238E27FC236}">
                  <a16:creationId xmlns:a16="http://schemas.microsoft.com/office/drawing/2014/main" id="{ACCA03AD-83BA-530F-890F-7DF00B4F8897}"/>
                </a:ext>
              </a:extLst>
            </p:cNvPr>
            <p:cNvSpPr txBox="1">
              <a:spLocks/>
            </p:cNvSpPr>
            <p:nvPr/>
          </p:nvSpPr>
          <p:spPr>
            <a:xfrm>
              <a:off x="9908829" y="1816381"/>
              <a:ext cx="2214295" cy="38803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algn="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 cap="all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1500" b="1" cap="none" dirty="0"/>
                <a:t>Pass/Fail by Gateway Flag</a:t>
              </a:r>
            </a:p>
          </p:txBody>
        </p:sp>
      </p:grpSp>
      <p:pic>
        <p:nvPicPr>
          <p:cNvPr id="47" name="Picture 4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B722CB4-6099-47C7-B1F0-73C96EC69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7056" y="3860658"/>
            <a:ext cx="651669" cy="4917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2146AB17-0F39-B10E-EB91-6F701DB4A357}"/>
              </a:ext>
            </a:extLst>
          </p:cNvPr>
          <p:cNvSpPr txBox="1">
            <a:spLocks/>
          </p:cNvSpPr>
          <p:nvPr/>
        </p:nvSpPr>
        <p:spPr>
          <a:xfrm>
            <a:off x="891939" y="1651690"/>
            <a:ext cx="9847693" cy="4290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cap="none" dirty="0"/>
              <a:t>More pronounced difference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BC06EC-0249-2984-A02D-361C34A13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18C3-F406-824E-9507-B30503769A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0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3F846C6-36F1-2ECD-4264-BEDCD774F3A1}"/>
              </a:ext>
            </a:extLst>
          </p:cNvPr>
          <p:cNvSpPr/>
          <p:nvPr/>
        </p:nvSpPr>
        <p:spPr>
          <a:xfrm>
            <a:off x="0" y="0"/>
            <a:ext cx="12192000" cy="1185313"/>
          </a:xfrm>
          <a:prstGeom prst="rect">
            <a:avLst/>
          </a:prstGeom>
          <a:solidFill>
            <a:srgbClr val="081E3F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91E48D-A6F7-FC58-6C78-CFB0D477D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69"/>
            <a:ext cx="10515600" cy="1325563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Experiment Setup</a:t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Stage Two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AB2F650-B9AA-E627-1433-D07928DE8D2E}"/>
              </a:ext>
            </a:extLst>
          </p:cNvPr>
          <p:cNvSpPr txBox="1">
            <a:spLocks/>
          </p:cNvSpPr>
          <p:nvPr/>
        </p:nvSpPr>
        <p:spPr>
          <a:xfrm>
            <a:off x="4145280" y="5276488"/>
            <a:ext cx="3657600" cy="5735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500" b="1" u="sng" cap="none" dirty="0"/>
              <a:t>Train/Validation/Test Split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638FA41-5D39-18EC-2847-0A6AF6120EFA}"/>
              </a:ext>
            </a:extLst>
          </p:cNvPr>
          <p:cNvSpPr txBox="1">
            <a:spLocks/>
          </p:cNvSpPr>
          <p:nvPr/>
        </p:nvSpPr>
        <p:spPr>
          <a:xfrm>
            <a:off x="8065860" y="5267987"/>
            <a:ext cx="3943260" cy="5735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500" b="1" u="sng" cap="none" dirty="0"/>
              <a:t>Different Course Level Info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6B936E5-07A3-13F5-D0BA-044106104658}"/>
              </a:ext>
            </a:extLst>
          </p:cNvPr>
          <p:cNvSpPr txBox="1">
            <a:spLocks/>
          </p:cNvSpPr>
          <p:nvPr/>
        </p:nvSpPr>
        <p:spPr>
          <a:xfrm>
            <a:off x="776704" y="5277998"/>
            <a:ext cx="2348033" cy="5735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500" b="1" u="sng" cap="none" dirty="0"/>
              <a:t>Course Selection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863FC7-C2BE-4A7D-CB64-288344BF3972}"/>
              </a:ext>
            </a:extLst>
          </p:cNvPr>
          <p:cNvSpPr txBox="1"/>
          <p:nvPr/>
        </p:nvSpPr>
        <p:spPr>
          <a:xfrm>
            <a:off x="4476037" y="2117226"/>
            <a:ext cx="32744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Train: Spring 2020 and prior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Validation: Fall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Test: Spring 2021</a:t>
            </a:r>
          </a:p>
        </p:txBody>
      </p:sp>
      <p:pic>
        <p:nvPicPr>
          <p:cNvPr id="26" name="Graphic 25" descr="Badge 3 outline">
            <a:extLst>
              <a:ext uri="{FF2B5EF4-FFF2-40B4-BE49-F238E27FC236}">
                <a16:creationId xmlns:a16="http://schemas.microsoft.com/office/drawing/2014/main" id="{3DABB064-6A46-74E8-FF20-D35AD1817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07618" y="4034934"/>
            <a:ext cx="914400" cy="914400"/>
          </a:xfrm>
          <a:prstGeom prst="rect">
            <a:avLst/>
          </a:prstGeom>
        </p:spPr>
      </p:pic>
      <p:pic>
        <p:nvPicPr>
          <p:cNvPr id="27" name="Graphic 26" descr="Badge 1 outline">
            <a:extLst>
              <a:ext uri="{FF2B5EF4-FFF2-40B4-BE49-F238E27FC236}">
                <a16:creationId xmlns:a16="http://schemas.microsoft.com/office/drawing/2014/main" id="{E9F24977-A4A4-C6DD-6627-BBA6115741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07618" y="1875416"/>
            <a:ext cx="914400" cy="914400"/>
          </a:xfrm>
          <a:prstGeom prst="rect">
            <a:avLst/>
          </a:prstGeom>
        </p:spPr>
      </p:pic>
      <p:pic>
        <p:nvPicPr>
          <p:cNvPr id="33" name="Graphic 32" descr="Badge outline">
            <a:extLst>
              <a:ext uri="{FF2B5EF4-FFF2-40B4-BE49-F238E27FC236}">
                <a16:creationId xmlns:a16="http://schemas.microsoft.com/office/drawing/2014/main" id="{32035304-8DF1-556E-1BAB-717269965E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21012" y="2916100"/>
            <a:ext cx="914400" cy="9144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12D76265-02B0-3741-FED6-D698A213B545}"/>
              </a:ext>
            </a:extLst>
          </p:cNvPr>
          <p:cNvSpPr txBox="1"/>
          <p:nvPr/>
        </p:nvSpPr>
        <p:spPr>
          <a:xfrm>
            <a:off x="9461491" y="2106168"/>
            <a:ext cx="23899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Features (prior courses)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Student 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Dataset size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4A92C9-8EB5-6CCC-3400-E7DEBD88EB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040940"/>
              </p:ext>
            </p:extLst>
          </p:nvPr>
        </p:nvGraphicFramePr>
        <p:xfrm>
          <a:off x="566096" y="2157750"/>
          <a:ext cx="2857499" cy="3077184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1431289">
                  <a:extLst>
                    <a:ext uri="{9D8B030D-6E8A-4147-A177-3AD203B41FA5}">
                      <a16:colId xmlns:a16="http://schemas.microsoft.com/office/drawing/2014/main" val="820559586"/>
                    </a:ext>
                  </a:extLst>
                </a:gridCol>
                <a:gridCol w="1426210">
                  <a:extLst>
                    <a:ext uri="{9D8B030D-6E8A-4147-A177-3AD203B41FA5}">
                      <a16:colId xmlns:a16="http://schemas.microsoft.com/office/drawing/2014/main" val="1540223982"/>
                    </a:ext>
                  </a:extLst>
                </a:gridCol>
              </a:tblGrid>
              <a:tr h="2564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CJL-4064-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MAN-3025-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98028495"/>
                  </a:ext>
                </a:extLst>
              </a:tr>
              <a:tr h="2564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BSC-2023-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DEP-3305-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36101132"/>
                  </a:ext>
                </a:extLst>
              </a:tr>
              <a:tr h="2564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CLP-4146-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COM-3112-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8651454"/>
                  </a:ext>
                </a:extLst>
              </a:tr>
              <a:tr h="2564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STA-2122-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FIN-3403-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2779094"/>
                  </a:ext>
                </a:extLst>
              </a:tr>
              <a:tr h="2564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SOP-3004-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QMB-3200-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229953"/>
                  </a:ext>
                </a:extLst>
              </a:tr>
              <a:tr h="2564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solidFill>
                            <a:schemeClr val="tx1"/>
                          </a:solidFill>
                          <a:effectLst/>
                        </a:rPr>
                        <a:t>MAN-4720-</a:t>
                      </a:r>
                      <a:endParaRPr lang="en-US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EAB-3002-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25404859"/>
                  </a:ext>
                </a:extLst>
              </a:tr>
              <a:tr h="2564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solidFill>
                            <a:schemeClr val="tx1"/>
                          </a:solidFill>
                          <a:effectLst/>
                        </a:rPr>
                        <a:t>CCJ-3628-</a:t>
                      </a:r>
                      <a:endParaRPr lang="en-US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MAR-3023-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2716963"/>
                  </a:ext>
                </a:extLst>
              </a:tr>
              <a:tr h="2564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solidFill>
                            <a:schemeClr val="tx1"/>
                          </a:solidFill>
                          <a:effectLst/>
                        </a:rPr>
                        <a:t>BUL-4310-</a:t>
                      </a:r>
                      <a:endParaRPr lang="en-US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ENC-1102-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21448189"/>
                  </a:ext>
                </a:extLst>
              </a:tr>
              <a:tr h="2564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solidFill>
                            <a:schemeClr val="tx1"/>
                          </a:solidFill>
                          <a:effectLst/>
                        </a:rPr>
                        <a:t>EXP-3523-</a:t>
                      </a:r>
                      <a:endParaRPr lang="en-US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PSY-4931-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6024778"/>
                  </a:ext>
                </a:extLst>
              </a:tr>
              <a:tr h="2564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solidFill>
                            <a:schemeClr val="tx1"/>
                          </a:solidFill>
                          <a:effectLst/>
                        </a:rPr>
                        <a:t>CCJ-4014-</a:t>
                      </a:r>
                      <a:endParaRPr lang="en-US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PSY-3215-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50065256"/>
                  </a:ext>
                </a:extLst>
              </a:tr>
              <a:tr h="2564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solidFill>
                            <a:schemeClr val="tx1"/>
                          </a:solidFill>
                          <a:effectLst/>
                        </a:rPr>
                        <a:t>QMB-4680-</a:t>
                      </a:r>
                      <a:endParaRPr lang="en-US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PSY-3024-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2640628"/>
                  </a:ext>
                </a:extLst>
              </a:tr>
              <a:tr h="2564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solidFill>
                            <a:schemeClr val="tx1"/>
                          </a:solidFill>
                          <a:effectLst/>
                        </a:rPr>
                        <a:t>GEB-3003-</a:t>
                      </a:r>
                      <a:endParaRPr lang="en-US" sz="15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PSY-3211-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388768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30BD44D-D55B-4A01-3A8C-B941BBA32DF9}"/>
              </a:ext>
            </a:extLst>
          </p:cNvPr>
          <p:cNvSpPr txBox="1"/>
          <p:nvPr/>
        </p:nvSpPr>
        <p:spPr>
          <a:xfrm>
            <a:off x="566096" y="1816994"/>
            <a:ext cx="2857499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/>
              <a:t>24 Highest Enrollment Courses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963AA6-2B34-2443-E60E-017A5A8C595E}"/>
              </a:ext>
            </a:extLst>
          </p:cNvPr>
          <p:cNvCxnSpPr/>
          <p:nvPr/>
        </p:nvCxnSpPr>
        <p:spPr>
          <a:xfrm>
            <a:off x="243840" y="1623060"/>
            <a:ext cx="11711940" cy="0"/>
          </a:xfrm>
          <a:prstGeom prst="line">
            <a:avLst/>
          </a:prstGeom>
          <a:ln w="28575">
            <a:solidFill>
              <a:srgbClr val="081E3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9C0BCAF-4156-3A08-39D6-EDC59114DA74}"/>
              </a:ext>
            </a:extLst>
          </p:cNvPr>
          <p:cNvCxnSpPr>
            <a:cxnSpLocks/>
          </p:cNvCxnSpPr>
          <p:nvPr/>
        </p:nvCxnSpPr>
        <p:spPr>
          <a:xfrm>
            <a:off x="3962400" y="1621238"/>
            <a:ext cx="0" cy="4119805"/>
          </a:xfrm>
          <a:prstGeom prst="line">
            <a:avLst/>
          </a:prstGeom>
          <a:ln w="28575">
            <a:solidFill>
              <a:srgbClr val="081E3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54530DF-04C4-62F1-C264-163A2D156A20}"/>
              </a:ext>
            </a:extLst>
          </p:cNvPr>
          <p:cNvCxnSpPr>
            <a:cxnSpLocks/>
          </p:cNvCxnSpPr>
          <p:nvPr/>
        </p:nvCxnSpPr>
        <p:spPr>
          <a:xfrm>
            <a:off x="7985760" y="1621238"/>
            <a:ext cx="0" cy="4119805"/>
          </a:xfrm>
          <a:prstGeom prst="line">
            <a:avLst/>
          </a:prstGeom>
          <a:ln w="28575">
            <a:solidFill>
              <a:srgbClr val="081E3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834803F-4C65-E925-83EB-6A4B8F510EFE}"/>
              </a:ext>
            </a:extLst>
          </p:cNvPr>
          <p:cNvCxnSpPr/>
          <p:nvPr/>
        </p:nvCxnSpPr>
        <p:spPr>
          <a:xfrm>
            <a:off x="243840" y="5734309"/>
            <a:ext cx="11711940" cy="0"/>
          </a:xfrm>
          <a:prstGeom prst="line">
            <a:avLst/>
          </a:prstGeom>
          <a:ln w="28575">
            <a:solidFill>
              <a:srgbClr val="081E3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19CB55-7DAA-C9AE-7B19-306B3FF93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18C3-F406-824E-9507-B30503769A4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4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3A47076-E7E6-2FB6-0900-7AD37A29F8FC}"/>
              </a:ext>
            </a:extLst>
          </p:cNvPr>
          <p:cNvSpPr/>
          <p:nvPr/>
        </p:nvSpPr>
        <p:spPr>
          <a:xfrm>
            <a:off x="0" y="0"/>
            <a:ext cx="12192000" cy="1185313"/>
          </a:xfrm>
          <a:prstGeom prst="rect">
            <a:avLst/>
          </a:prstGeom>
          <a:solidFill>
            <a:srgbClr val="081E3F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91E48D-A6F7-FC58-6C78-CFB0D477D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67"/>
            <a:ext cx="10515600" cy="1325563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Evaluation Metric &amp; Baseline</a:t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Stage Two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A1F74A-36B9-64D6-3764-8ABAF5E1AC55}"/>
              </a:ext>
            </a:extLst>
          </p:cNvPr>
          <p:cNvGrpSpPr/>
          <p:nvPr/>
        </p:nvGrpSpPr>
        <p:grpSpPr>
          <a:xfrm>
            <a:off x="1527875" y="4223463"/>
            <a:ext cx="4394201" cy="1751299"/>
            <a:chOff x="838200" y="2183536"/>
            <a:chExt cx="4394201" cy="175129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A819B1F-B19A-CF67-5228-EB658DD818B3}"/>
                </a:ext>
              </a:extLst>
            </p:cNvPr>
            <p:cNvSpPr txBox="1"/>
            <p:nvPr/>
          </p:nvSpPr>
          <p:spPr>
            <a:xfrm>
              <a:off x="838201" y="2183536"/>
              <a:ext cx="439420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u="sng" dirty="0"/>
                <a:t>Chosen Metric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0528D93-6B14-8D80-2386-FE393DE8EA70}"/>
                </a:ext>
              </a:extLst>
            </p:cNvPr>
            <p:cNvSpPr txBox="1"/>
            <p:nvPr/>
          </p:nvSpPr>
          <p:spPr>
            <a:xfrm>
              <a:off x="838200" y="2919172"/>
              <a:ext cx="4394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Imbalanced dataset</a:t>
              </a:r>
            </a:p>
            <a:p>
              <a:endParaRPr lang="en-US" sz="2000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F1 score for positive class (fails)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65F724D-A4A6-FBF8-11BC-4558EF61D6B8}"/>
              </a:ext>
            </a:extLst>
          </p:cNvPr>
          <p:cNvGrpSpPr/>
          <p:nvPr/>
        </p:nvGrpSpPr>
        <p:grpSpPr>
          <a:xfrm>
            <a:off x="7511512" y="4223463"/>
            <a:ext cx="3842288" cy="1157268"/>
            <a:chOff x="838200" y="4430789"/>
            <a:chExt cx="2781946" cy="115726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DF13407-D73B-5095-4B6A-177D865C585D}"/>
                </a:ext>
              </a:extLst>
            </p:cNvPr>
            <p:cNvSpPr txBox="1"/>
            <p:nvPr/>
          </p:nvSpPr>
          <p:spPr>
            <a:xfrm>
              <a:off x="838200" y="4430789"/>
              <a:ext cx="2676041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u="sng" dirty="0"/>
                <a:t>Dummy Classifier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665A3D0-B76D-5065-4261-4FDBAFDD8E11}"/>
                </a:ext>
              </a:extLst>
            </p:cNvPr>
            <p:cNvSpPr txBox="1"/>
            <p:nvPr/>
          </p:nvSpPr>
          <p:spPr>
            <a:xfrm>
              <a:off x="838200" y="5187947"/>
              <a:ext cx="278194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Strategy = Stratified </a:t>
              </a:r>
            </a:p>
          </p:txBody>
        </p:sp>
      </p:grpSp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55CFD98-E2C4-134D-2A6B-A78D07D9A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9713" y="2085808"/>
            <a:ext cx="866339" cy="1640405"/>
          </a:xfrm>
          <a:prstGeom prst="rect">
            <a:avLst/>
          </a:prstGeom>
        </p:spPr>
      </p:pic>
      <p:pic>
        <p:nvPicPr>
          <p:cNvPr id="23554" name="Picture 2" descr="Converting Thumbs-Up/Thumbs-Down to Percentiles with Skewness Intact | by  Corey Wade | Towards Data Science">
            <a:extLst>
              <a:ext uri="{FF2B5EF4-FFF2-40B4-BE49-F238E27FC236}">
                <a16:creationId xmlns:a16="http://schemas.microsoft.com/office/drawing/2014/main" id="{85F2324B-CC33-71BB-3E83-9271E40F8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160" y="2000573"/>
            <a:ext cx="2616129" cy="181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AB061B-7C9C-DB52-7A0B-0EF1B7538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18C3-F406-824E-9507-B30503769A4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2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D49CA9F0-15BB-EE34-40B9-E694862869DE}"/>
              </a:ext>
            </a:extLst>
          </p:cNvPr>
          <p:cNvSpPr/>
          <p:nvPr/>
        </p:nvSpPr>
        <p:spPr>
          <a:xfrm>
            <a:off x="0" y="0"/>
            <a:ext cx="12192000" cy="1185313"/>
          </a:xfrm>
          <a:prstGeom prst="rect">
            <a:avLst/>
          </a:prstGeom>
          <a:solidFill>
            <a:srgbClr val="081E3F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91E48D-A6F7-FC58-6C78-CFB0D477D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477"/>
            <a:ext cx="10515600" cy="1325563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Model Building</a:t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Stage Three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3F70B7A-D93C-8AF9-B1A6-C137A60CB4D1}"/>
              </a:ext>
            </a:extLst>
          </p:cNvPr>
          <p:cNvGrpSpPr/>
          <p:nvPr/>
        </p:nvGrpSpPr>
        <p:grpSpPr>
          <a:xfrm>
            <a:off x="1906133" y="2041497"/>
            <a:ext cx="3472405" cy="2557221"/>
            <a:chOff x="555585" y="1690686"/>
            <a:chExt cx="3381833" cy="388860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2B0DB86-D928-173B-0F4C-43F2FE1DDBAF}"/>
                </a:ext>
              </a:extLst>
            </p:cNvPr>
            <p:cNvGrpSpPr/>
            <p:nvPr/>
          </p:nvGrpSpPr>
          <p:grpSpPr>
            <a:xfrm>
              <a:off x="555585" y="1690686"/>
              <a:ext cx="3381833" cy="3888608"/>
              <a:chOff x="555585" y="1690686"/>
              <a:chExt cx="3381833" cy="3888608"/>
            </a:xfrm>
          </p:grpSpPr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2F4E902D-D8DD-9B2E-AA3B-E0C6F6BA72CA}"/>
                  </a:ext>
                </a:extLst>
              </p:cNvPr>
              <p:cNvSpPr/>
              <p:nvPr/>
            </p:nvSpPr>
            <p:spPr>
              <a:xfrm>
                <a:off x="636555" y="2031999"/>
                <a:ext cx="3300863" cy="74077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E69A762C-A3A4-567F-2DB3-8162732E916A}"/>
                  </a:ext>
                </a:extLst>
              </p:cNvPr>
              <p:cNvGrpSpPr/>
              <p:nvPr/>
            </p:nvGrpSpPr>
            <p:grpSpPr>
              <a:xfrm>
                <a:off x="555585" y="1690686"/>
                <a:ext cx="3381833" cy="3888608"/>
                <a:chOff x="1863966" y="1690688"/>
                <a:chExt cx="2018167" cy="3888608"/>
              </a:xfrm>
            </p:grpSpPr>
            <p:sp>
              <p:nvSpPr>
                <p:cNvPr id="13" name="Rounded Rectangle 12">
                  <a:extLst>
                    <a:ext uri="{FF2B5EF4-FFF2-40B4-BE49-F238E27FC236}">
                      <a16:creationId xmlns:a16="http://schemas.microsoft.com/office/drawing/2014/main" id="{B5B6F04A-FC01-6A44-5001-9955DA7A39A7}"/>
                    </a:ext>
                  </a:extLst>
                </p:cNvPr>
                <p:cNvSpPr/>
                <p:nvPr/>
              </p:nvSpPr>
              <p:spPr>
                <a:xfrm>
                  <a:off x="1912286" y="1697522"/>
                  <a:ext cx="1956222" cy="976815"/>
                </a:xfrm>
                <a:prstGeom prst="roundRect">
                  <a:avLst>
                    <a:gd name="adj" fmla="val 50000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200DD715-0437-3499-9E9B-74B0682F7B60}"/>
                    </a:ext>
                  </a:extLst>
                </p:cNvPr>
                <p:cNvGrpSpPr/>
                <p:nvPr/>
              </p:nvGrpSpPr>
              <p:grpSpPr>
                <a:xfrm>
                  <a:off x="1863966" y="1690688"/>
                  <a:ext cx="2018167" cy="3888608"/>
                  <a:chOff x="1217446" y="1690688"/>
                  <a:chExt cx="2018167" cy="3888608"/>
                </a:xfrm>
                <a:noFill/>
              </p:grpSpPr>
              <p:sp>
                <p:nvSpPr>
                  <p:cNvPr id="6" name="Rounded Rectangle 5">
                    <a:extLst>
                      <a:ext uri="{FF2B5EF4-FFF2-40B4-BE49-F238E27FC236}">
                        <a16:creationId xmlns:a16="http://schemas.microsoft.com/office/drawing/2014/main" id="{773D7284-E90F-453D-8B1B-5A2C9EFF3F5B}"/>
                      </a:ext>
                    </a:extLst>
                  </p:cNvPr>
                  <p:cNvSpPr/>
                  <p:nvPr/>
                </p:nvSpPr>
                <p:spPr>
                  <a:xfrm>
                    <a:off x="1251026" y="1690688"/>
                    <a:ext cx="1984587" cy="3888608"/>
                  </a:xfrm>
                  <a:prstGeom prst="roundRect">
                    <a:avLst/>
                  </a:prstGeom>
                  <a:grpFill/>
                  <a:ln w="28575">
                    <a:solidFill>
                      <a:srgbClr val="002060"/>
                    </a:solidFill>
                    <a:extLst>
                      <a:ext uri="{C807C97D-BFC1-408E-A445-0C87EB9F89A2}">
                        <ask:lineSketchStyleProps xmlns:ask="http://schemas.microsoft.com/office/drawing/2018/sketchyshapes" sd="1219033472">
                          <a:custGeom>
                            <a:avLst/>
                            <a:gdLst>
                              <a:gd name="connsiteX0" fmla="*/ 0 w 1984587"/>
                              <a:gd name="connsiteY0" fmla="*/ 330771 h 3280410"/>
                              <a:gd name="connsiteX1" fmla="*/ 330771 w 1984587"/>
                              <a:gd name="connsiteY1" fmla="*/ 0 h 3280410"/>
                              <a:gd name="connsiteX2" fmla="*/ 1018754 w 1984587"/>
                              <a:gd name="connsiteY2" fmla="*/ 0 h 3280410"/>
                              <a:gd name="connsiteX3" fmla="*/ 1653816 w 1984587"/>
                              <a:gd name="connsiteY3" fmla="*/ 0 h 3280410"/>
                              <a:gd name="connsiteX4" fmla="*/ 1984587 w 1984587"/>
                              <a:gd name="connsiteY4" fmla="*/ 330771 h 3280410"/>
                              <a:gd name="connsiteX5" fmla="*/ 1984587 w 1984587"/>
                              <a:gd name="connsiteY5" fmla="*/ 933111 h 3280410"/>
                              <a:gd name="connsiteX6" fmla="*/ 1984587 w 1984587"/>
                              <a:gd name="connsiteY6" fmla="*/ 1640205 h 3280410"/>
                              <a:gd name="connsiteX7" fmla="*/ 1984587 w 1984587"/>
                              <a:gd name="connsiteY7" fmla="*/ 2242545 h 3280410"/>
                              <a:gd name="connsiteX8" fmla="*/ 1984587 w 1984587"/>
                              <a:gd name="connsiteY8" fmla="*/ 2949639 h 3280410"/>
                              <a:gd name="connsiteX9" fmla="*/ 1653816 w 1984587"/>
                              <a:gd name="connsiteY9" fmla="*/ 3280410 h 3280410"/>
                              <a:gd name="connsiteX10" fmla="*/ 992294 w 1984587"/>
                              <a:gd name="connsiteY10" fmla="*/ 3280410 h 3280410"/>
                              <a:gd name="connsiteX11" fmla="*/ 330771 w 1984587"/>
                              <a:gd name="connsiteY11" fmla="*/ 3280410 h 3280410"/>
                              <a:gd name="connsiteX12" fmla="*/ 0 w 1984587"/>
                              <a:gd name="connsiteY12" fmla="*/ 2949639 h 3280410"/>
                              <a:gd name="connsiteX13" fmla="*/ 0 w 1984587"/>
                              <a:gd name="connsiteY13" fmla="*/ 2294922 h 3280410"/>
                              <a:gd name="connsiteX14" fmla="*/ 0 w 1984587"/>
                              <a:gd name="connsiteY14" fmla="*/ 1640205 h 3280410"/>
                              <a:gd name="connsiteX15" fmla="*/ 0 w 1984587"/>
                              <a:gd name="connsiteY15" fmla="*/ 933111 h 3280410"/>
                              <a:gd name="connsiteX16" fmla="*/ 0 w 1984587"/>
                              <a:gd name="connsiteY16" fmla="*/ 330771 h 328041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</a:cxnLst>
                            <a:rect l="l" t="t" r="r" b="b"/>
                            <a:pathLst>
                              <a:path w="1984587" h="3280410" extrusionOk="0">
                                <a:moveTo>
                                  <a:pt x="0" y="330771"/>
                                </a:moveTo>
                                <a:cubicBezTo>
                                  <a:pt x="-29279" y="130031"/>
                                  <a:pt x="127389" y="7770"/>
                                  <a:pt x="330771" y="0"/>
                                </a:cubicBezTo>
                                <a:cubicBezTo>
                                  <a:pt x="512145" y="-11764"/>
                                  <a:pt x="685540" y="18650"/>
                                  <a:pt x="1018754" y="0"/>
                                </a:cubicBezTo>
                                <a:cubicBezTo>
                                  <a:pt x="1351968" y="-18650"/>
                                  <a:pt x="1427954" y="-22314"/>
                                  <a:pt x="1653816" y="0"/>
                                </a:cubicBezTo>
                                <a:cubicBezTo>
                                  <a:pt x="1821232" y="-8351"/>
                                  <a:pt x="2010673" y="160555"/>
                                  <a:pt x="1984587" y="330771"/>
                                </a:cubicBezTo>
                                <a:cubicBezTo>
                                  <a:pt x="1996660" y="565902"/>
                                  <a:pt x="1954679" y="798532"/>
                                  <a:pt x="1984587" y="933111"/>
                                </a:cubicBezTo>
                                <a:cubicBezTo>
                                  <a:pt x="2014495" y="1067690"/>
                                  <a:pt x="2011738" y="1401061"/>
                                  <a:pt x="1984587" y="1640205"/>
                                </a:cubicBezTo>
                                <a:cubicBezTo>
                                  <a:pt x="1957436" y="1879349"/>
                                  <a:pt x="1972303" y="1994788"/>
                                  <a:pt x="1984587" y="2242545"/>
                                </a:cubicBezTo>
                                <a:cubicBezTo>
                                  <a:pt x="1996871" y="2490302"/>
                                  <a:pt x="2006384" y="2640880"/>
                                  <a:pt x="1984587" y="2949639"/>
                                </a:cubicBezTo>
                                <a:cubicBezTo>
                                  <a:pt x="2011169" y="3138710"/>
                                  <a:pt x="1811730" y="3276404"/>
                                  <a:pt x="1653816" y="3280410"/>
                                </a:cubicBezTo>
                                <a:cubicBezTo>
                                  <a:pt x="1406490" y="3274490"/>
                                  <a:pt x="1261685" y="3301294"/>
                                  <a:pt x="992294" y="3280410"/>
                                </a:cubicBezTo>
                                <a:cubicBezTo>
                                  <a:pt x="722903" y="3259526"/>
                                  <a:pt x="480681" y="3279188"/>
                                  <a:pt x="330771" y="3280410"/>
                                </a:cubicBezTo>
                                <a:cubicBezTo>
                                  <a:pt x="156653" y="3290897"/>
                                  <a:pt x="14649" y="3119493"/>
                                  <a:pt x="0" y="2949639"/>
                                </a:cubicBezTo>
                                <a:cubicBezTo>
                                  <a:pt x="-31571" y="2658486"/>
                                  <a:pt x="20635" y="2487145"/>
                                  <a:pt x="0" y="2294922"/>
                                </a:cubicBezTo>
                                <a:cubicBezTo>
                                  <a:pt x="-20635" y="2102699"/>
                                  <a:pt x="-20309" y="1964298"/>
                                  <a:pt x="0" y="1640205"/>
                                </a:cubicBezTo>
                                <a:cubicBezTo>
                                  <a:pt x="20309" y="1316112"/>
                                  <a:pt x="9658" y="1260996"/>
                                  <a:pt x="0" y="933111"/>
                                </a:cubicBezTo>
                                <a:cubicBezTo>
                                  <a:pt x="-9658" y="605226"/>
                                  <a:pt x="4437" y="535013"/>
                                  <a:pt x="0" y="330771"/>
                                </a:cubicBezTo>
                                <a:close/>
                              </a:path>
                            </a:pathLst>
                          </a:custGeom>
                          <ask:type>
                            <ask:lineSketchNone/>
                          </ask:type>
                        </ask:lineSketchStyleProps>
                      </a:ext>
                    </a:extLst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" name="Title 1">
                    <a:extLst>
                      <a:ext uri="{FF2B5EF4-FFF2-40B4-BE49-F238E27FC236}">
                        <a16:creationId xmlns:a16="http://schemas.microsoft.com/office/drawing/2014/main" id="{75E22CF8-0348-FC3E-A6F2-B3A43D75486D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1217446" y="1778547"/>
                    <a:ext cx="1984587" cy="976815"/>
                  </a:xfrm>
                  <a:prstGeom prst="rect">
                    <a:avLst/>
                  </a:prstGeom>
                  <a:grp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l" defTabSz="914400" rtl="0" eaLnBrk="1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algn="ctr"/>
                    <a:r>
                      <a:rPr lang="en-US" sz="2500" b="1" dirty="0">
                        <a:solidFill>
                          <a:schemeClr val="bg1"/>
                        </a:solidFill>
                      </a:rPr>
                      <a:t>Course Specific Model</a:t>
                    </a:r>
                  </a:p>
                </p:txBody>
              </p:sp>
            </p:grpSp>
          </p:grp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96F7A23-1B10-1F16-8698-72799E355B69}"/>
                </a:ext>
              </a:extLst>
            </p:cNvPr>
            <p:cNvSpPr txBox="1"/>
            <p:nvPr/>
          </p:nvSpPr>
          <p:spPr>
            <a:xfrm>
              <a:off x="636555" y="3375708"/>
              <a:ext cx="3300863" cy="1076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A sparse matrix of pass/fail outcomes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9F6ACAB-53A7-D833-EEEE-AA1520AB6E89}"/>
              </a:ext>
            </a:extLst>
          </p:cNvPr>
          <p:cNvGrpSpPr/>
          <p:nvPr/>
        </p:nvGrpSpPr>
        <p:grpSpPr>
          <a:xfrm>
            <a:off x="6697397" y="2004768"/>
            <a:ext cx="3530693" cy="2557221"/>
            <a:chOff x="4490563" y="1690688"/>
            <a:chExt cx="3325562" cy="388860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29506E0-5E53-DA91-F18B-F840EDA0E034}"/>
                </a:ext>
              </a:extLst>
            </p:cNvPr>
            <p:cNvGrpSpPr/>
            <p:nvPr/>
          </p:nvGrpSpPr>
          <p:grpSpPr>
            <a:xfrm>
              <a:off x="4490563" y="1690688"/>
              <a:ext cx="3325562" cy="3888608"/>
              <a:chOff x="4490563" y="1690688"/>
              <a:chExt cx="3325562" cy="3888608"/>
            </a:xfrm>
          </p:grpSpPr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5CCDC8DC-4A46-56A2-9A8C-DC7EBCC7B1BD}"/>
                  </a:ext>
                </a:extLst>
              </p:cNvPr>
              <p:cNvSpPr/>
              <p:nvPr/>
            </p:nvSpPr>
            <p:spPr>
              <a:xfrm>
                <a:off x="4515261" y="2032584"/>
                <a:ext cx="3300863" cy="74077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EF90468C-1E89-ADE8-5595-60245C63E4D7}"/>
                  </a:ext>
                </a:extLst>
              </p:cNvPr>
              <p:cNvGrpSpPr/>
              <p:nvPr/>
            </p:nvGrpSpPr>
            <p:grpSpPr>
              <a:xfrm>
                <a:off x="4490563" y="1690688"/>
                <a:ext cx="3325562" cy="3888608"/>
                <a:chOff x="4975058" y="1690688"/>
                <a:chExt cx="1984588" cy="3888608"/>
              </a:xfrm>
            </p:grpSpPr>
            <p:sp>
              <p:nvSpPr>
                <p:cNvPr id="16" name="Rounded Rectangle 15">
                  <a:extLst>
                    <a:ext uri="{FF2B5EF4-FFF2-40B4-BE49-F238E27FC236}">
                      <a16:creationId xmlns:a16="http://schemas.microsoft.com/office/drawing/2014/main" id="{E7EB1530-F059-941E-48F2-88E5EE8E9E99}"/>
                    </a:ext>
                  </a:extLst>
                </p:cNvPr>
                <p:cNvSpPr/>
                <p:nvPr/>
              </p:nvSpPr>
              <p:spPr>
                <a:xfrm>
                  <a:off x="4989240" y="1709097"/>
                  <a:ext cx="1956222" cy="976815"/>
                </a:xfrm>
                <a:prstGeom prst="roundRect">
                  <a:avLst>
                    <a:gd name="adj" fmla="val 50000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CA56C466-41C9-410D-5D8D-653A84CEBBDD}"/>
                    </a:ext>
                  </a:extLst>
                </p:cNvPr>
                <p:cNvGrpSpPr/>
                <p:nvPr/>
              </p:nvGrpSpPr>
              <p:grpSpPr>
                <a:xfrm>
                  <a:off x="4975058" y="1690688"/>
                  <a:ext cx="1984588" cy="3888608"/>
                  <a:chOff x="3840740" y="1690688"/>
                  <a:chExt cx="1984588" cy="3888608"/>
                </a:xfrm>
                <a:noFill/>
              </p:grpSpPr>
              <p:sp>
                <p:nvSpPr>
                  <p:cNvPr id="5" name="Rounded Rectangle 4">
                    <a:extLst>
                      <a:ext uri="{FF2B5EF4-FFF2-40B4-BE49-F238E27FC236}">
                        <a16:creationId xmlns:a16="http://schemas.microsoft.com/office/drawing/2014/main" id="{9BBFD328-F841-6467-B8D5-CE1742E63785}"/>
                      </a:ext>
                    </a:extLst>
                  </p:cNvPr>
                  <p:cNvSpPr/>
                  <p:nvPr/>
                </p:nvSpPr>
                <p:spPr>
                  <a:xfrm>
                    <a:off x="3840741" y="1690688"/>
                    <a:ext cx="1984587" cy="3888608"/>
                  </a:xfrm>
                  <a:prstGeom prst="roundRect">
                    <a:avLst/>
                  </a:prstGeom>
                  <a:grpFill/>
                  <a:ln w="28575">
                    <a:solidFill>
                      <a:srgbClr val="002060"/>
                    </a:solidFill>
                    <a:extLst>
                      <a:ext uri="{C807C97D-BFC1-408E-A445-0C87EB9F89A2}">
                        <ask:lineSketchStyleProps xmlns:ask="http://schemas.microsoft.com/office/drawing/2018/sketchyshapes" sd="252692197">
                          <a:custGeom>
                            <a:avLst/>
                            <a:gdLst>
                              <a:gd name="connsiteX0" fmla="*/ 0 w 1984587"/>
                              <a:gd name="connsiteY0" fmla="*/ 330771 h 3280410"/>
                              <a:gd name="connsiteX1" fmla="*/ 330771 w 1984587"/>
                              <a:gd name="connsiteY1" fmla="*/ 0 h 3280410"/>
                              <a:gd name="connsiteX2" fmla="*/ 1018754 w 1984587"/>
                              <a:gd name="connsiteY2" fmla="*/ 0 h 3280410"/>
                              <a:gd name="connsiteX3" fmla="*/ 1653816 w 1984587"/>
                              <a:gd name="connsiteY3" fmla="*/ 0 h 3280410"/>
                              <a:gd name="connsiteX4" fmla="*/ 1984587 w 1984587"/>
                              <a:gd name="connsiteY4" fmla="*/ 330771 h 3280410"/>
                              <a:gd name="connsiteX5" fmla="*/ 1984587 w 1984587"/>
                              <a:gd name="connsiteY5" fmla="*/ 933111 h 3280410"/>
                              <a:gd name="connsiteX6" fmla="*/ 1984587 w 1984587"/>
                              <a:gd name="connsiteY6" fmla="*/ 1535450 h 3280410"/>
                              <a:gd name="connsiteX7" fmla="*/ 1984587 w 1984587"/>
                              <a:gd name="connsiteY7" fmla="*/ 2190167 h 3280410"/>
                              <a:gd name="connsiteX8" fmla="*/ 1984587 w 1984587"/>
                              <a:gd name="connsiteY8" fmla="*/ 2949639 h 3280410"/>
                              <a:gd name="connsiteX9" fmla="*/ 1653816 w 1984587"/>
                              <a:gd name="connsiteY9" fmla="*/ 3280410 h 3280410"/>
                              <a:gd name="connsiteX10" fmla="*/ 1031985 w 1984587"/>
                              <a:gd name="connsiteY10" fmla="*/ 3280410 h 3280410"/>
                              <a:gd name="connsiteX11" fmla="*/ 330771 w 1984587"/>
                              <a:gd name="connsiteY11" fmla="*/ 3280410 h 3280410"/>
                              <a:gd name="connsiteX12" fmla="*/ 0 w 1984587"/>
                              <a:gd name="connsiteY12" fmla="*/ 2949639 h 3280410"/>
                              <a:gd name="connsiteX13" fmla="*/ 0 w 1984587"/>
                              <a:gd name="connsiteY13" fmla="*/ 2347299 h 3280410"/>
                              <a:gd name="connsiteX14" fmla="*/ 0 w 1984587"/>
                              <a:gd name="connsiteY14" fmla="*/ 1666394 h 3280410"/>
                              <a:gd name="connsiteX15" fmla="*/ 0 w 1984587"/>
                              <a:gd name="connsiteY15" fmla="*/ 1011677 h 3280410"/>
                              <a:gd name="connsiteX16" fmla="*/ 0 w 1984587"/>
                              <a:gd name="connsiteY16" fmla="*/ 330771 h 328041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</a:cxnLst>
                            <a:rect l="l" t="t" r="r" b="b"/>
                            <a:pathLst>
                              <a:path w="1984587" h="3280410" extrusionOk="0">
                                <a:moveTo>
                                  <a:pt x="0" y="330771"/>
                                </a:moveTo>
                                <a:cubicBezTo>
                                  <a:pt x="-10949" y="133107"/>
                                  <a:pt x="110930" y="-23710"/>
                                  <a:pt x="330771" y="0"/>
                                </a:cubicBezTo>
                                <a:cubicBezTo>
                                  <a:pt x="652645" y="-3861"/>
                                  <a:pt x="736351" y="-2678"/>
                                  <a:pt x="1018754" y="0"/>
                                </a:cubicBezTo>
                                <a:cubicBezTo>
                                  <a:pt x="1301157" y="2678"/>
                                  <a:pt x="1363512" y="19086"/>
                                  <a:pt x="1653816" y="0"/>
                                </a:cubicBezTo>
                                <a:cubicBezTo>
                                  <a:pt x="1822651" y="-21620"/>
                                  <a:pt x="1972795" y="180802"/>
                                  <a:pt x="1984587" y="330771"/>
                                </a:cubicBezTo>
                                <a:cubicBezTo>
                                  <a:pt x="2013542" y="522864"/>
                                  <a:pt x="1987702" y="736336"/>
                                  <a:pt x="1984587" y="933111"/>
                                </a:cubicBezTo>
                                <a:cubicBezTo>
                                  <a:pt x="1981472" y="1129886"/>
                                  <a:pt x="1969409" y="1331471"/>
                                  <a:pt x="1984587" y="1535450"/>
                                </a:cubicBezTo>
                                <a:cubicBezTo>
                                  <a:pt x="1999765" y="1739429"/>
                                  <a:pt x="1980589" y="1997975"/>
                                  <a:pt x="1984587" y="2190167"/>
                                </a:cubicBezTo>
                                <a:cubicBezTo>
                                  <a:pt x="1988585" y="2382359"/>
                                  <a:pt x="1949924" y="2753137"/>
                                  <a:pt x="1984587" y="2949639"/>
                                </a:cubicBezTo>
                                <a:cubicBezTo>
                                  <a:pt x="1963938" y="3155816"/>
                                  <a:pt x="1849294" y="3282057"/>
                                  <a:pt x="1653816" y="3280410"/>
                                </a:cubicBezTo>
                                <a:cubicBezTo>
                                  <a:pt x="1466499" y="3252670"/>
                                  <a:pt x="1179309" y="3284814"/>
                                  <a:pt x="1031985" y="3280410"/>
                                </a:cubicBezTo>
                                <a:cubicBezTo>
                                  <a:pt x="884661" y="3276006"/>
                                  <a:pt x="546544" y="3276452"/>
                                  <a:pt x="330771" y="3280410"/>
                                </a:cubicBezTo>
                                <a:cubicBezTo>
                                  <a:pt x="147618" y="3275932"/>
                                  <a:pt x="-30229" y="3128969"/>
                                  <a:pt x="0" y="2949639"/>
                                </a:cubicBezTo>
                                <a:cubicBezTo>
                                  <a:pt x="-4027" y="2669084"/>
                                  <a:pt x="27726" y="2607814"/>
                                  <a:pt x="0" y="2347299"/>
                                </a:cubicBezTo>
                                <a:cubicBezTo>
                                  <a:pt x="-27726" y="2086784"/>
                                  <a:pt x="6249" y="1913323"/>
                                  <a:pt x="0" y="1666394"/>
                                </a:cubicBezTo>
                                <a:cubicBezTo>
                                  <a:pt x="-6249" y="1419466"/>
                                  <a:pt x="2279" y="1255860"/>
                                  <a:pt x="0" y="1011677"/>
                                </a:cubicBezTo>
                                <a:cubicBezTo>
                                  <a:pt x="-2279" y="767494"/>
                                  <a:pt x="-8028" y="659185"/>
                                  <a:pt x="0" y="330771"/>
                                </a:cubicBezTo>
                                <a:close/>
                              </a:path>
                            </a:pathLst>
                          </a:custGeom>
                          <ask:type>
                            <ask:lineSketchNone/>
                          </ask:type>
                        </ask:lineSketchStyleProps>
                      </a:ext>
                    </a:extLst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" name="Title 1">
                    <a:extLst>
                      <a:ext uri="{FF2B5EF4-FFF2-40B4-BE49-F238E27FC236}">
                        <a16:creationId xmlns:a16="http://schemas.microsoft.com/office/drawing/2014/main" id="{71FE2B10-426F-0B1A-77F4-990635E0BC75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3840740" y="1743822"/>
                    <a:ext cx="1984587" cy="976815"/>
                  </a:xfrm>
                  <a:prstGeom prst="rect">
                    <a:avLst/>
                  </a:prstGeom>
                  <a:grp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l" defTabSz="914400" rtl="0" eaLnBrk="1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algn="ctr"/>
                    <a:r>
                      <a:rPr lang="en-US" sz="2500" b="1" dirty="0">
                        <a:solidFill>
                          <a:schemeClr val="bg1"/>
                        </a:solidFill>
                      </a:rPr>
                      <a:t>Enriched Course Specific model</a:t>
                    </a:r>
                  </a:p>
                </p:txBody>
              </p:sp>
            </p:grpSp>
          </p:grp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E8B68A7-8756-0FBB-32B5-93BBB49C7BE5}"/>
                </a:ext>
              </a:extLst>
            </p:cNvPr>
            <p:cNvSpPr txBox="1"/>
            <p:nvPr/>
          </p:nvSpPr>
          <p:spPr>
            <a:xfrm>
              <a:off x="4502911" y="3375707"/>
              <a:ext cx="3300863" cy="1544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Sparse matrix of course outcomes + side information + engineered features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357B07BD-5402-D9D0-E5EE-F97BCCD70935}"/>
              </a:ext>
            </a:extLst>
          </p:cNvPr>
          <p:cNvSpPr txBox="1"/>
          <p:nvPr/>
        </p:nvSpPr>
        <p:spPr>
          <a:xfrm>
            <a:off x="757176" y="1505434"/>
            <a:ext cx="10979552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500" b="1" dirty="0"/>
              <a:t>Step One: Choose Attribute Set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22A9D95-35F8-472B-6173-1FF1C9B07115}"/>
              </a:ext>
            </a:extLst>
          </p:cNvPr>
          <p:cNvGrpSpPr/>
          <p:nvPr/>
        </p:nvGrpSpPr>
        <p:grpSpPr>
          <a:xfrm>
            <a:off x="757176" y="4787613"/>
            <a:ext cx="11130595" cy="1080561"/>
            <a:chOff x="757176" y="4787613"/>
            <a:chExt cx="11130595" cy="1080561"/>
          </a:xfrm>
        </p:grpSpPr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1577CD7E-E94D-C030-D477-0F1640EA164B}"/>
                </a:ext>
              </a:extLst>
            </p:cNvPr>
            <p:cNvSpPr/>
            <p:nvPr/>
          </p:nvSpPr>
          <p:spPr>
            <a:xfrm>
              <a:off x="757176" y="5331860"/>
              <a:ext cx="11130595" cy="53631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59E8084-C753-1A27-0574-1384EE124E50}"/>
                </a:ext>
              </a:extLst>
            </p:cNvPr>
            <p:cNvSpPr txBox="1"/>
            <p:nvPr/>
          </p:nvSpPr>
          <p:spPr>
            <a:xfrm>
              <a:off x="7996022" y="5376420"/>
              <a:ext cx="33418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Support Vector Machines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6F99657-A131-988C-5D69-4FF1998E4E01}"/>
                </a:ext>
              </a:extLst>
            </p:cNvPr>
            <p:cNvSpPr txBox="1"/>
            <p:nvPr/>
          </p:nvSpPr>
          <p:spPr>
            <a:xfrm>
              <a:off x="1273467" y="5370089"/>
              <a:ext cx="231011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Decision Tree  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3DFB2C6-9BC1-3F54-F5A2-3AAF4EF84084}"/>
                </a:ext>
              </a:extLst>
            </p:cNvPr>
            <p:cNvSpPr txBox="1"/>
            <p:nvPr/>
          </p:nvSpPr>
          <p:spPr>
            <a:xfrm>
              <a:off x="5378538" y="5370089"/>
              <a:ext cx="143492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AdaBoost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C3B4E2E-F6D0-AC97-6C5F-07A4B21EDE6E}"/>
                </a:ext>
              </a:extLst>
            </p:cNvPr>
            <p:cNvSpPr txBox="1"/>
            <p:nvPr/>
          </p:nvSpPr>
          <p:spPr>
            <a:xfrm>
              <a:off x="757177" y="4787613"/>
              <a:ext cx="10979552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500" b="1" dirty="0"/>
                <a:t>Step Two: Choose Machine Learning Algorithm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DE9E59-30A6-E687-5309-6AC31F3CF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18C3-F406-824E-9507-B30503769A4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3BEEF-C8D6-2AA1-540C-6566EE22B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70324"/>
            <a:ext cx="10515600" cy="282639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Can a student’s historical undergraduate course performance be used to predict future-term outcomes?</a:t>
            </a:r>
            <a:br>
              <a:rPr lang="en-US" dirty="0"/>
            </a:br>
            <a:endParaRPr lang="en-US" dirty="0"/>
          </a:p>
        </p:txBody>
      </p:sp>
      <p:pic>
        <p:nvPicPr>
          <p:cNvPr id="4098" name="Picture 2" descr="thinking problem,boy,free buckle,cartoon,doubtful character,question mark, thinking person,questioning person,thinki… | Cartoon clip art, Cartoon boy,  Person cartoon">
            <a:extLst>
              <a:ext uri="{FF2B5EF4-FFF2-40B4-BE49-F238E27FC236}">
                <a16:creationId xmlns:a16="http://schemas.microsoft.com/office/drawing/2014/main" id="{0CDD12EE-29D2-425B-AF50-11F020219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37600"/>
            <a:ext cx="3320400" cy="332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2C63C01-0510-FD37-5994-55296A01B38F}"/>
              </a:ext>
            </a:extLst>
          </p:cNvPr>
          <p:cNvSpPr/>
          <p:nvPr/>
        </p:nvSpPr>
        <p:spPr>
          <a:xfrm>
            <a:off x="0" y="0"/>
            <a:ext cx="12192000" cy="1185313"/>
          </a:xfrm>
          <a:prstGeom prst="rect">
            <a:avLst/>
          </a:prstGeom>
          <a:solidFill>
            <a:srgbClr val="081E3F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9514F1-897D-0C08-ED8E-1334F52F474C}"/>
              </a:ext>
            </a:extLst>
          </p:cNvPr>
          <p:cNvSpPr txBox="1"/>
          <p:nvPr/>
        </p:nvSpPr>
        <p:spPr>
          <a:xfrm>
            <a:off x="1842940" y="1665841"/>
            <a:ext cx="85061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[Objective 1: Build a classification model to identify students at risk of failing]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5CDE5D-6227-25EA-0E43-7FE9C7982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18C3-F406-824E-9507-B30503769A4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1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FA9BD9B-A115-ADD5-6B0B-AECC7955F688}"/>
              </a:ext>
            </a:extLst>
          </p:cNvPr>
          <p:cNvSpPr/>
          <p:nvPr/>
        </p:nvSpPr>
        <p:spPr>
          <a:xfrm>
            <a:off x="0" y="0"/>
            <a:ext cx="12192000" cy="1185313"/>
          </a:xfrm>
          <a:prstGeom prst="rect">
            <a:avLst/>
          </a:prstGeom>
          <a:solidFill>
            <a:srgbClr val="081E3F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ACCDDD-D25A-2025-692B-C1A0DF37D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6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Data Evaluation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Stage Three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9DF060-F433-DC43-8E6C-FFF27422E2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688"/>
          <a:stretch/>
        </p:blipFill>
        <p:spPr>
          <a:xfrm>
            <a:off x="838200" y="1944849"/>
            <a:ext cx="4772186" cy="3248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3AF323-5A69-AD93-1D99-AC25EF49EFEA}"/>
              </a:ext>
            </a:extLst>
          </p:cNvPr>
          <p:cNvCxnSpPr>
            <a:cxnSpLocks/>
          </p:cNvCxnSpPr>
          <p:nvPr/>
        </p:nvCxnSpPr>
        <p:spPr>
          <a:xfrm>
            <a:off x="6085668" y="1442027"/>
            <a:ext cx="0" cy="425428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DE89512-D8E5-52D5-FC15-923A187B57A9}"/>
              </a:ext>
            </a:extLst>
          </p:cNvPr>
          <p:cNvSpPr txBox="1"/>
          <p:nvPr/>
        </p:nvSpPr>
        <p:spPr>
          <a:xfrm>
            <a:off x="759417" y="1575517"/>
            <a:ext cx="2547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Comparing Attribute Sets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323C0F-54F0-0EC1-82A1-08853BBE2FF4}"/>
              </a:ext>
            </a:extLst>
          </p:cNvPr>
          <p:cNvSpPr txBox="1"/>
          <p:nvPr/>
        </p:nvSpPr>
        <p:spPr>
          <a:xfrm>
            <a:off x="759417" y="5309153"/>
            <a:ext cx="37764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Figure 1. Comparison of attribute sets using Decision Tree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35A9966-5647-734B-2E5B-3F6C8B873D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442111"/>
              </p:ext>
            </p:extLst>
          </p:nvPr>
        </p:nvGraphicFramePr>
        <p:xfrm>
          <a:off x="7237052" y="1504951"/>
          <a:ext cx="3773421" cy="1128950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1257807">
                  <a:extLst>
                    <a:ext uri="{9D8B030D-6E8A-4147-A177-3AD203B41FA5}">
                      <a16:colId xmlns:a16="http://schemas.microsoft.com/office/drawing/2014/main" val="2519335108"/>
                    </a:ext>
                  </a:extLst>
                </a:gridCol>
                <a:gridCol w="1257807">
                  <a:extLst>
                    <a:ext uri="{9D8B030D-6E8A-4147-A177-3AD203B41FA5}">
                      <a16:colId xmlns:a16="http://schemas.microsoft.com/office/drawing/2014/main" val="832928145"/>
                    </a:ext>
                  </a:extLst>
                </a:gridCol>
                <a:gridCol w="1257807">
                  <a:extLst>
                    <a:ext uri="{9D8B030D-6E8A-4147-A177-3AD203B41FA5}">
                      <a16:colId xmlns:a16="http://schemas.microsoft.com/office/drawing/2014/main" val="3853072084"/>
                    </a:ext>
                  </a:extLst>
                </a:gridCol>
              </a:tblGrid>
              <a:tr h="21021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</a:rPr>
                        <a:t>Overall Averages</a:t>
                      </a:r>
                      <a:endParaRPr lang="en-US" sz="15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7111496"/>
                  </a:ext>
                </a:extLst>
              </a:tr>
              <a:tr h="2882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Metric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Course specific model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Enriched Course specific model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740889"/>
                  </a:ext>
                </a:extLst>
              </a:tr>
              <a:tr h="2882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f1_positive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0.086174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0.119531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825194"/>
                  </a:ext>
                </a:extLst>
              </a:tr>
              <a:tr h="2882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f1_macro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0.488073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0.531349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52621496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39D0225-70E6-4F02-3011-DBCB3DC665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562744"/>
              </p:ext>
            </p:extLst>
          </p:nvPr>
        </p:nvGraphicFramePr>
        <p:xfrm>
          <a:off x="7237053" y="3482340"/>
          <a:ext cx="3789989" cy="1870709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943356">
                  <a:extLst>
                    <a:ext uri="{9D8B030D-6E8A-4147-A177-3AD203B41FA5}">
                      <a16:colId xmlns:a16="http://schemas.microsoft.com/office/drawing/2014/main" val="2726648023"/>
                    </a:ext>
                  </a:extLst>
                </a:gridCol>
                <a:gridCol w="943356">
                  <a:extLst>
                    <a:ext uri="{9D8B030D-6E8A-4147-A177-3AD203B41FA5}">
                      <a16:colId xmlns:a16="http://schemas.microsoft.com/office/drawing/2014/main" val="3176467016"/>
                    </a:ext>
                  </a:extLst>
                </a:gridCol>
                <a:gridCol w="943356">
                  <a:extLst>
                    <a:ext uri="{9D8B030D-6E8A-4147-A177-3AD203B41FA5}">
                      <a16:colId xmlns:a16="http://schemas.microsoft.com/office/drawing/2014/main" val="1366083888"/>
                    </a:ext>
                  </a:extLst>
                </a:gridCol>
                <a:gridCol w="959921">
                  <a:extLst>
                    <a:ext uri="{9D8B030D-6E8A-4147-A177-3AD203B41FA5}">
                      <a16:colId xmlns:a16="http://schemas.microsoft.com/office/drawing/2014/main" val="491045652"/>
                    </a:ext>
                  </a:extLst>
                </a:gridCol>
              </a:tblGrid>
              <a:tr h="26574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</a:rPr>
                        <a:t>Averages by College</a:t>
                      </a:r>
                      <a:endParaRPr lang="en-US" sz="15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659039"/>
                  </a:ext>
                </a:extLst>
              </a:tr>
              <a:tr h="346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College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Metric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Course specific model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Enriched Course specific model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4248622"/>
                  </a:ext>
                </a:extLst>
              </a:tr>
              <a:tr h="209799">
                <a:tc rowSpan="2"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CASE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f1_positive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0.121852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0.160984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215104"/>
                  </a:ext>
                </a:extLst>
              </a:tr>
              <a:tr h="209799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f1_macro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0.496640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0.542473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76341"/>
                  </a:ext>
                </a:extLst>
              </a:tr>
              <a:tr h="20979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COB</a:t>
                      </a:r>
                    </a:p>
                  </a:txBody>
                  <a:tcPr marL="9525" marR="9525" marT="9525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f1_positive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0.044239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0.074398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480370"/>
                  </a:ext>
                </a:extLst>
              </a:tr>
              <a:tr h="209799">
                <a:tc vMerge="1"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f1_macro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0.492823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0.517651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1812785"/>
                  </a:ext>
                </a:extLst>
              </a:tr>
              <a:tr h="20979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SIPA</a:t>
                      </a:r>
                    </a:p>
                  </a:txBody>
                  <a:tcPr marL="9525" marR="9525" marT="9525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f1_positive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0.055289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0.074074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491243"/>
                  </a:ext>
                </a:extLst>
              </a:tr>
              <a:tr h="209799">
                <a:tc vMerge="1"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f1_macro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0.441137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0.523380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25293310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A3812BE-126E-B1DC-5708-8B5354341620}"/>
              </a:ext>
            </a:extLst>
          </p:cNvPr>
          <p:cNvSpPr txBox="1"/>
          <p:nvPr/>
        </p:nvSpPr>
        <p:spPr>
          <a:xfrm>
            <a:off x="7160155" y="2707403"/>
            <a:ext cx="3866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Table 1. Overall f1 positive average achieved on using attribute set (across all 24 courses tested 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0B5907-94B8-7CE4-88B2-3C2366D2EF4E}"/>
              </a:ext>
            </a:extLst>
          </p:cNvPr>
          <p:cNvSpPr txBox="1"/>
          <p:nvPr/>
        </p:nvSpPr>
        <p:spPr>
          <a:xfrm>
            <a:off x="7160155" y="5536025"/>
            <a:ext cx="3866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Table 2. Per college f1 positive average achieved on using attribute set (across all 24 courses tested 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ACB0BA-3D96-6005-4415-623635AE5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18C3-F406-824E-9507-B30503769A4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3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004FD2AE-4C5E-C63B-A0DC-BF62D2A94BF3}"/>
              </a:ext>
            </a:extLst>
          </p:cNvPr>
          <p:cNvSpPr/>
          <p:nvPr/>
        </p:nvSpPr>
        <p:spPr>
          <a:xfrm>
            <a:off x="0" y="0"/>
            <a:ext cx="12192000" cy="1185313"/>
          </a:xfrm>
          <a:prstGeom prst="rect">
            <a:avLst/>
          </a:prstGeom>
          <a:solidFill>
            <a:srgbClr val="081E3F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91E48D-A6F7-FC58-6C78-CFB0D477D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8"/>
            <a:ext cx="10515600" cy="1325563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Model Choice</a:t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Stage Three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3F70B7A-D93C-8AF9-B1A6-C137A60CB4D1}"/>
              </a:ext>
            </a:extLst>
          </p:cNvPr>
          <p:cNvGrpSpPr/>
          <p:nvPr/>
        </p:nvGrpSpPr>
        <p:grpSpPr>
          <a:xfrm>
            <a:off x="1906133" y="2041497"/>
            <a:ext cx="3472405" cy="2557221"/>
            <a:chOff x="555585" y="1690686"/>
            <a:chExt cx="3381833" cy="388860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2B0DB86-D928-173B-0F4C-43F2FE1DDBAF}"/>
                </a:ext>
              </a:extLst>
            </p:cNvPr>
            <p:cNvGrpSpPr/>
            <p:nvPr/>
          </p:nvGrpSpPr>
          <p:grpSpPr>
            <a:xfrm>
              <a:off x="555585" y="1690686"/>
              <a:ext cx="3381833" cy="3888608"/>
              <a:chOff x="555585" y="1690686"/>
              <a:chExt cx="3381833" cy="3888608"/>
            </a:xfrm>
          </p:grpSpPr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2F4E902D-D8DD-9B2E-AA3B-E0C6F6BA72CA}"/>
                  </a:ext>
                </a:extLst>
              </p:cNvPr>
              <p:cNvSpPr/>
              <p:nvPr/>
            </p:nvSpPr>
            <p:spPr>
              <a:xfrm>
                <a:off x="636555" y="2031999"/>
                <a:ext cx="3300863" cy="74077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E69A762C-A3A4-567F-2DB3-8162732E916A}"/>
                  </a:ext>
                </a:extLst>
              </p:cNvPr>
              <p:cNvGrpSpPr/>
              <p:nvPr/>
            </p:nvGrpSpPr>
            <p:grpSpPr>
              <a:xfrm>
                <a:off x="555585" y="1690686"/>
                <a:ext cx="3381833" cy="3888608"/>
                <a:chOff x="1863966" y="1690688"/>
                <a:chExt cx="2018167" cy="3888608"/>
              </a:xfrm>
            </p:grpSpPr>
            <p:sp>
              <p:nvSpPr>
                <p:cNvPr id="13" name="Rounded Rectangle 12">
                  <a:extLst>
                    <a:ext uri="{FF2B5EF4-FFF2-40B4-BE49-F238E27FC236}">
                      <a16:creationId xmlns:a16="http://schemas.microsoft.com/office/drawing/2014/main" id="{B5B6F04A-FC01-6A44-5001-9955DA7A39A7}"/>
                    </a:ext>
                  </a:extLst>
                </p:cNvPr>
                <p:cNvSpPr/>
                <p:nvPr/>
              </p:nvSpPr>
              <p:spPr>
                <a:xfrm>
                  <a:off x="1912286" y="1697522"/>
                  <a:ext cx="1956222" cy="976815"/>
                </a:xfrm>
                <a:prstGeom prst="roundRect">
                  <a:avLst>
                    <a:gd name="adj" fmla="val 50000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200DD715-0437-3499-9E9B-74B0682F7B60}"/>
                    </a:ext>
                  </a:extLst>
                </p:cNvPr>
                <p:cNvGrpSpPr/>
                <p:nvPr/>
              </p:nvGrpSpPr>
              <p:grpSpPr>
                <a:xfrm>
                  <a:off x="1863966" y="1690688"/>
                  <a:ext cx="2018167" cy="3888608"/>
                  <a:chOff x="1217446" y="1690688"/>
                  <a:chExt cx="2018167" cy="3888608"/>
                </a:xfrm>
                <a:noFill/>
              </p:grpSpPr>
              <p:sp>
                <p:nvSpPr>
                  <p:cNvPr id="6" name="Rounded Rectangle 5">
                    <a:extLst>
                      <a:ext uri="{FF2B5EF4-FFF2-40B4-BE49-F238E27FC236}">
                        <a16:creationId xmlns:a16="http://schemas.microsoft.com/office/drawing/2014/main" id="{773D7284-E90F-453D-8B1B-5A2C9EFF3F5B}"/>
                      </a:ext>
                    </a:extLst>
                  </p:cNvPr>
                  <p:cNvSpPr/>
                  <p:nvPr/>
                </p:nvSpPr>
                <p:spPr>
                  <a:xfrm>
                    <a:off x="1251026" y="1690688"/>
                    <a:ext cx="1984587" cy="3888608"/>
                  </a:xfrm>
                  <a:prstGeom prst="roundRect">
                    <a:avLst/>
                  </a:prstGeom>
                  <a:grpFill/>
                  <a:ln w="28575">
                    <a:solidFill>
                      <a:srgbClr val="002060"/>
                    </a:solidFill>
                    <a:extLst>
                      <a:ext uri="{C807C97D-BFC1-408E-A445-0C87EB9F89A2}">
                        <ask:lineSketchStyleProps xmlns:ask="http://schemas.microsoft.com/office/drawing/2018/sketchyshapes" sd="1219033472">
                          <a:custGeom>
                            <a:avLst/>
                            <a:gdLst>
                              <a:gd name="connsiteX0" fmla="*/ 0 w 1984587"/>
                              <a:gd name="connsiteY0" fmla="*/ 330771 h 3280410"/>
                              <a:gd name="connsiteX1" fmla="*/ 330771 w 1984587"/>
                              <a:gd name="connsiteY1" fmla="*/ 0 h 3280410"/>
                              <a:gd name="connsiteX2" fmla="*/ 1018754 w 1984587"/>
                              <a:gd name="connsiteY2" fmla="*/ 0 h 3280410"/>
                              <a:gd name="connsiteX3" fmla="*/ 1653816 w 1984587"/>
                              <a:gd name="connsiteY3" fmla="*/ 0 h 3280410"/>
                              <a:gd name="connsiteX4" fmla="*/ 1984587 w 1984587"/>
                              <a:gd name="connsiteY4" fmla="*/ 330771 h 3280410"/>
                              <a:gd name="connsiteX5" fmla="*/ 1984587 w 1984587"/>
                              <a:gd name="connsiteY5" fmla="*/ 933111 h 3280410"/>
                              <a:gd name="connsiteX6" fmla="*/ 1984587 w 1984587"/>
                              <a:gd name="connsiteY6" fmla="*/ 1640205 h 3280410"/>
                              <a:gd name="connsiteX7" fmla="*/ 1984587 w 1984587"/>
                              <a:gd name="connsiteY7" fmla="*/ 2242545 h 3280410"/>
                              <a:gd name="connsiteX8" fmla="*/ 1984587 w 1984587"/>
                              <a:gd name="connsiteY8" fmla="*/ 2949639 h 3280410"/>
                              <a:gd name="connsiteX9" fmla="*/ 1653816 w 1984587"/>
                              <a:gd name="connsiteY9" fmla="*/ 3280410 h 3280410"/>
                              <a:gd name="connsiteX10" fmla="*/ 992294 w 1984587"/>
                              <a:gd name="connsiteY10" fmla="*/ 3280410 h 3280410"/>
                              <a:gd name="connsiteX11" fmla="*/ 330771 w 1984587"/>
                              <a:gd name="connsiteY11" fmla="*/ 3280410 h 3280410"/>
                              <a:gd name="connsiteX12" fmla="*/ 0 w 1984587"/>
                              <a:gd name="connsiteY12" fmla="*/ 2949639 h 3280410"/>
                              <a:gd name="connsiteX13" fmla="*/ 0 w 1984587"/>
                              <a:gd name="connsiteY13" fmla="*/ 2294922 h 3280410"/>
                              <a:gd name="connsiteX14" fmla="*/ 0 w 1984587"/>
                              <a:gd name="connsiteY14" fmla="*/ 1640205 h 3280410"/>
                              <a:gd name="connsiteX15" fmla="*/ 0 w 1984587"/>
                              <a:gd name="connsiteY15" fmla="*/ 933111 h 3280410"/>
                              <a:gd name="connsiteX16" fmla="*/ 0 w 1984587"/>
                              <a:gd name="connsiteY16" fmla="*/ 330771 h 328041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</a:cxnLst>
                            <a:rect l="l" t="t" r="r" b="b"/>
                            <a:pathLst>
                              <a:path w="1984587" h="3280410" extrusionOk="0">
                                <a:moveTo>
                                  <a:pt x="0" y="330771"/>
                                </a:moveTo>
                                <a:cubicBezTo>
                                  <a:pt x="-29279" y="130031"/>
                                  <a:pt x="127389" y="7770"/>
                                  <a:pt x="330771" y="0"/>
                                </a:cubicBezTo>
                                <a:cubicBezTo>
                                  <a:pt x="512145" y="-11764"/>
                                  <a:pt x="685540" y="18650"/>
                                  <a:pt x="1018754" y="0"/>
                                </a:cubicBezTo>
                                <a:cubicBezTo>
                                  <a:pt x="1351968" y="-18650"/>
                                  <a:pt x="1427954" y="-22314"/>
                                  <a:pt x="1653816" y="0"/>
                                </a:cubicBezTo>
                                <a:cubicBezTo>
                                  <a:pt x="1821232" y="-8351"/>
                                  <a:pt x="2010673" y="160555"/>
                                  <a:pt x="1984587" y="330771"/>
                                </a:cubicBezTo>
                                <a:cubicBezTo>
                                  <a:pt x="1996660" y="565902"/>
                                  <a:pt x="1954679" y="798532"/>
                                  <a:pt x="1984587" y="933111"/>
                                </a:cubicBezTo>
                                <a:cubicBezTo>
                                  <a:pt x="2014495" y="1067690"/>
                                  <a:pt x="2011738" y="1401061"/>
                                  <a:pt x="1984587" y="1640205"/>
                                </a:cubicBezTo>
                                <a:cubicBezTo>
                                  <a:pt x="1957436" y="1879349"/>
                                  <a:pt x="1972303" y="1994788"/>
                                  <a:pt x="1984587" y="2242545"/>
                                </a:cubicBezTo>
                                <a:cubicBezTo>
                                  <a:pt x="1996871" y="2490302"/>
                                  <a:pt x="2006384" y="2640880"/>
                                  <a:pt x="1984587" y="2949639"/>
                                </a:cubicBezTo>
                                <a:cubicBezTo>
                                  <a:pt x="2011169" y="3138710"/>
                                  <a:pt x="1811730" y="3276404"/>
                                  <a:pt x="1653816" y="3280410"/>
                                </a:cubicBezTo>
                                <a:cubicBezTo>
                                  <a:pt x="1406490" y="3274490"/>
                                  <a:pt x="1261685" y="3301294"/>
                                  <a:pt x="992294" y="3280410"/>
                                </a:cubicBezTo>
                                <a:cubicBezTo>
                                  <a:pt x="722903" y="3259526"/>
                                  <a:pt x="480681" y="3279188"/>
                                  <a:pt x="330771" y="3280410"/>
                                </a:cubicBezTo>
                                <a:cubicBezTo>
                                  <a:pt x="156653" y="3290897"/>
                                  <a:pt x="14649" y="3119493"/>
                                  <a:pt x="0" y="2949639"/>
                                </a:cubicBezTo>
                                <a:cubicBezTo>
                                  <a:pt x="-31571" y="2658486"/>
                                  <a:pt x="20635" y="2487145"/>
                                  <a:pt x="0" y="2294922"/>
                                </a:cubicBezTo>
                                <a:cubicBezTo>
                                  <a:pt x="-20635" y="2102699"/>
                                  <a:pt x="-20309" y="1964298"/>
                                  <a:pt x="0" y="1640205"/>
                                </a:cubicBezTo>
                                <a:cubicBezTo>
                                  <a:pt x="20309" y="1316112"/>
                                  <a:pt x="9658" y="1260996"/>
                                  <a:pt x="0" y="933111"/>
                                </a:cubicBezTo>
                                <a:cubicBezTo>
                                  <a:pt x="-9658" y="605226"/>
                                  <a:pt x="4437" y="535013"/>
                                  <a:pt x="0" y="330771"/>
                                </a:cubicBezTo>
                                <a:close/>
                              </a:path>
                            </a:pathLst>
                          </a:custGeom>
                          <ask:type>
                            <ask:lineSketchNone/>
                          </ask:type>
                        </ask:lineSketchStyleProps>
                      </a:ext>
                    </a:extLst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" name="Title 1">
                    <a:extLst>
                      <a:ext uri="{FF2B5EF4-FFF2-40B4-BE49-F238E27FC236}">
                        <a16:creationId xmlns:a16="http://schemas.microsoft.com/office/drawing/2014/main" id="{75E22CF8-0348-FC3E-A6F2-B3A43D75486D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1217446" y="1778547"/>
                    <a:ext cx="1984587" cy="976815"/>
                  </a:xfrm>
                  <a:prstGeom prst="rect">
                    <a:avLst/>
                  </a:prstGeom>
                  <a:grp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l" defTabSz="914400" rtl="0" eaLnBrk="1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algn="ctr"/>
                    <a:r>
                      <a:rPr lang="en-US" sz="2500" b="1" dirty="0">
                        <a:solidFill>
                          <a:schemeClr val="bg1"/>
                        </a:solidFill>
                      </a:rPr>
                      <a:t>Course Specific Model</a:t>
                    </a:r>
                  </a:p>
                </p:txBody>
              </p:sp>
            </p:grpSp>
          </p:grp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96F7A23-1B10-1F16-8698-72799E355B69}"/>
                </a:ext>
              </a:extLst>
            </p:cNvPr>
            <p:cNvSpPr txBox="1"/>
            <p:nvPr/>
          </p:nvSpPr>
          <p:spPr>
            <a:xfrm>
              <a:off x="636555" y="3375708"/>
              <a:ext cx="3300863" cy="1076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A sparse matrix of pass/fail outcomes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76AACB54-25C2-DD9F-AC20-36F2C0B6DB4A}"/>
              </a:ext>
            </a:extLst>
          </p:cNvPr>
          <p:cNvSpPr txBox="1"/>
          <p:nvPr/>
        </p:nvSpPr>
        <p:spPr>
          <a:xfrm>
            <a:off x="757176" y="1451631"/>
            <a:ext cx="10979552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500" b="1" dirty="0"/>
              <a:t>Step One: Choose Attribute Set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16545D0-2AD6-5AA4-D205-EDC844EE2AA7}"/>
              </a:ext>
            </a:extLst>
          </p:cNvPr>
          <p:cNvGrpSpPr/>
          <p:nvPr/>
        </p:nvGrpSpPr>
        <p:grpSpPr>
          <a:xfrm>
            <a:off x="757176" y="4787613"/>
            <a:ext cx="11130595" cy="1080561"/>
            <a:chOff x="757176" y="4787613"/>
            <a:chExt cx="11130595" cy="1080561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2F0661DC-68D7-35F2-6394-00AB068E8165}"/>
                </a:ext>
              </a:extLst>
            </p:cNvPr>
            <p:cNvSpPr/>
            <p:nvPr/>
          </p:nvSpPr>
          <p:spPr>
            <a:xfrm>
              <a:off x="757176" y="5331860"/>
              <a:ext cx="11130595" cy="53631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909D5AF-1EEF-4F1A-DB20-BDEC0C01B9CD}"/>
                </a:ext>
              </a:extLst>
            </p:cNvPr>
            <p:cNvSpPr txBox="1"/>
            <p:nvPr/>
          </p:nvSpPr>
          <p:spPr>
            <a:xfrm>
              <a:off x="7996022" y="5376420"/>
              <a:ext cx="33418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Support Vector Machines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2D88271-763C-4C59-CC3D-7D18628DAF6F}"/>
                </a:ext>
              </a:extLst>
            </p:cNvPr>
            <p:cNvSpPr txBox="1"/>
            <p:nvPr/>
          </p:nvSpPr>
          <p:spPr>
            <a:xfrm>
              <a:off x="1273467" y="5370089"/>
              <a:ext cx="231011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Decision Tree 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1393178-58C4-EA79-4BFF-9637DE2A99C0}"/>
                </a:ext>
              </a:extLst>
            </p:cNvPr>
            <p:cNvSpPr txBox="1"/>
            <p:nvPr/>
          </p:nvSpPr>
          <p:spPr>
            <a:xfrm>
              <a:off x="5378538" y="5370089"/>
              <a:ext cx="143492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AdaBoost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61DEF77-B2F1-E0DF-17D4-C946BD342C51}"/>
                </a:ext>
              </a:extLst>
            </p:cNvPr>
            <p:cNvSpPr txBox="1"/>
            <p:nvPr/>
          </p:nvSpPr>
          <p:spPr>
            <a:xfrm>
              <a:off x="757177" y="4787613"/>
              <a:ext cx="10979552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500" b="1" dirty="0"/>
                <a:t>Step Two: Choose Machine Learning Algorithm</a:t>
              </a:r>
            </a:p>
          </p:txBody>
        </p:sp>
      </p:grpSp>
      <p:sp>
        <p:nvSpPr>
          <p:cNvPr id="28" name="&quot;No&quot; Symbol 27">
            <a:extLst>
              <a:ext uri="{FF2B5EF4-FFF2-40B4-BE49-F238E27FC236}">
                <a16:creationId xmlns:a16="http://schemas.microsoft.com/office/drawing/2014/main" id="{A320F02C-E141-8A7E-A056-8FCDEA47EB41}"/>
              </a:ext>
            </a:extLst>
          </p:cNvPr>
          <p:cNvSpPr/>
          <p:nvPr/>
        </p:nvSpPr>
        <p:spPr>
          <a:xfrm>
            <a:off x="4408022" y="3618491"/>
            <a:ext cx="912739" cy="905239"/>
          </a:xfrm>
          <a:prstGeom prst="noSmoking">
            <a:avLst>
              <a:gd name="adj" fmla="val 721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9" name="Picture 8">
            <a:extLst>
              <a:ext uri="{FF2B5EF4-FFF2-40B4-BE49-F238E27FC236}">
                <a16:creationId xmlns:a16="http://schemas.microsoft.com/office/drawing/2014/main" id="{F9C0603D-8E6B-24FD-5AC1-037DDF1E4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632" y="3688203"/>
            <a:ext cx="731778" cy="76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B43C086-4688-E2D2-F471-45AFC0041CCF}"/>
              </a:ext>
            </a:extLst>
          </p:cNvPr>
          <p:cNvGrpSpPr/>
          <p:nvPr/>
        </p:nvGrpSpPr>
        <p:grpSpPr>
          <a:xfrm>
            <a:off x="6697397" y="2004768"/>
            <a:ext cx="3530693" cy="2557221"/>
            <a:chOff x="6697397" y="2004768"/>
            <a:chExt cx="3530693" cy="255722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29506E0-5E53-DA91-F18B-F840EDA0E034}"/>
                </a:ext>
              </a:extLst>
            </p:cNvPr>
            <p:cNvGrpSpPr/>
            <p:nvPr/>
          </p:nvGrpSpPr>
          <p:grpSpPr>
            <a:xfrm>
              <a:off x="6697397" y="2004768"/>
              <a:ext cx="3530693" cy="2557221"/>
              <a:chOff x="4490563" y="1690688"/>
              <a:chExt cx="3325562" cy="3888608"/>
            </a:xfrm>
          </p:grpSpPr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5CCDC8DC-4A46-56A2-9A8C-DC7EBCC7B1BD}"/>
                  </a:ext>
                </a:extLst>
              </p:cNvPr>
              <p:cNvSpPr/>
              <p:nvPr/>
            </p:nvSpPr>
            <p:spPr>
              <a:xfrm>
                <a:off x="4515261" y="2032584"/>
                <a:ext cx="3300863" cy="74077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EF90468C-1E89-ADE8-5595-60245C63E4D7}"/>
                  </a:ext>
                </a:extLst>
              </p:cNvPr>
              <p:cNvGrpSpPr/>
              <p:nvPr/>
            </p:nvGrpSpPr>
            <p:grpSpPr>
              <a:xfrm>
                <a:off x="4490563" y="1690688"/>
                <a:ext cx="3325562" cy="3888608"/>
                <a:chOff x="4975058" y="1690688"/>
                <a:chExt cx="1984588" cy="3888608"/>
              </a:xfrm>
            </p:grpSpPr>
            <p:sp>
              <p:nvSpPr>
                <p:cNvPr id="16" name="Rounded Rectangle 15">
                  <a:extLst>
                    <a:ext uri="{FF2B5EF4-FFF2-40B4-BE49-F238E27FC236}">
                      <a16:creationId xmlns:a16="http://schemas.microsoft.com/office/drawing/2014/main" id="{E7EB1530-F059-941E-48F2-88E5EE8E9E99}"/>
                    </a:ext>
                  </a:extLst>
                </p:cNvPr>
                <p:cNvSpPr/>
                <p:nvPr/>
              </p:nvSpPr>
              <p:spPr>
                <a:xfrm>
                  <a:off x="4989240" y="1709097"/>
                  <a:ext cx="1956222" cy="976815"/>
                </a:xfrm>
                <a:prstGeom prst="roundRect">
                  <a:avLst>
                    <a:gd name="adj" fmla="val 50000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CA56C466-41C9-410D-5D8D-653A84CEBBDD}"/>
                    </a:ext>
                  </a:extLst>
                </p:cNvPr>
                <p:cNvGrpSpPr/>
                <p:nvPr/>
              </p:nvGrpSpPr>
              <p:grpSpPr>
                <a:xfrm>
                  <a:off x="4975058" y="1690688"/>
                  <a:ext cx="1984588" cy="3888608"/>
                  <a:chOff x="3840740" y="1690688"/>
                  <a:chExt cx="1984588" cy="3888608"/>
                </a:xfrm>
                <a:noFill/>
              </p:grpSpPr>
              <p:sp>
                <p:nvSpPr>
                  <p:cNvPr id="5" name="Rounded Rectangle 4">
                    <a:extLst>
                      <a:ext uri="{FF2B5EF4-FFF2-40B4-BE49-F238E27FC236}">
                        <a16:creationId xmlns:a16="http://schemas.microsoft.com/office/drawing/2014/main" id="{9BBFD328-F841-6467-B8D5-CE1742E63785}"/>
                      </a:ext>
                    </a:extLst>
                  </p:cNvPr>
                  <p:cNvSpPr/>
                  <p:nvPr/>
                </p:nvSpPr>
                <p:spPr>
                  <a:xfrm>
                    <a:off x="3840741" y="1690688"/>
                    <a:ext cx="1984587" cy="3888608"/>
                  </a:xfrm>
                  <a:prstGeom prst="roundRect">
                    <a:avLst/>
                  </a:prstGeom>
                  <a:grpFill/>
                  <a:ln w="28575">
                    <a:solidFill>
                      <a:srgbClr val="002060"/>
                    </a:solidFill>
                    <a:extLst>
                      <a:ext uri="{C807C97D-BFC1-408E-A445-0C87EB9F89A2}">
                        <ask:lineSketchStyleProps xmlns:ask="http://schemas.microsoft.com/office/drawing/2018/sketchyshapes" sd="252692197">
                          <a:custGeom>
                            <a:avLst/>
                            <a:gdLst>
                              <a:gd name="connsiteX0" fmla="*/ 0 w 1984587"/>
                              <a:gd name="connsiteY0" fmla="*/ 330771 h 3280410"/>
                              <a:gd name="connsiteX1" fmla="*/ 330771 w 1984587"/>
                              <a:gd name="connsiteY1" fmla="*/ 0 h 3280410"/>
                              <a:gd name="connsiteX2" fmla="*/ 1018754 w 1984587"/>
                              <a:gd name="connsiteY2" fmla="*/ 0 h 3280410"/>
                              <a:gd name="connsiteX3" fmla="*/ 1653816 w 1984587"/>
                              <a:gd name="connsiteY3" fmla="*/ 0 h 3280410"/>
                              <a:gd name="connsiteX4" fmla="*/ 1984587 w 1984587"/>
                              <a:gd name="connsiteY4" fmla="*/ 330771 h 3280410"/>
                              <a:gd name="connsiteX5" fmla="*/ 1984587 w 1984587"/>
                              <a:gd name="connsiteY5" fmla="*/ 933111 h 3280410"/>
                              <a:gd name="connsiteX6" fmla="*/ 1984587 w 1984587"/>
                              <a:gd name="connsiteY6" fmla="*/ 1535450 h 3280410"/>
                              <a:gd name="connsiteX7" fmla="*/ 1984587 w 1984587"/>
                              <a:gd name="connsiteY7" fmla="*/ 2190167 h 3280410"/>
                              <a:gd name="connsiteX8" fmla="*/ 1984587 w 1984587"/>
                              <a:gd name="connsiteY8" fmla="*/ 2949639 h 3280410"/>
                              <a:gd name="connsiteX9" fmla="*/ 1653816 w 1984587"/>
                              <a:gd name="connsiteY9" fmla="*/ 3280410 h 3280410"/>
                              <a:gd name="connsiteX10" fmla="*/ 1031985 w 1984587"/>
                              <a:gd name="connsiteY10" fmla="*/ 3280410 h 3280410"/>
                              <a:gd name="connsiteX11" fmla="*/ 330771 w 1984587"/>
                              <a:gd name="connsiteY11" fmla="*/ 3280410 h 3280410"/>
                              <a:gd name="connsiteX12" fmla="*/ 0 w 1984587"/>
                              <a:gd name="connsiteY12" fmla="*/ 2949639 h 3280410"/>
                              <a:gd name="connsiteX13" fmla="*/ 0 w 1984587"/>
                              <a:gd name="connsiteY13" fmla="*/ 2347299 h 3280410"/>
                              <a:gd name="connsiteX14" fmla="*/ 0 w 1984587"/>
                              <a:gd name="connsiteY14" fmla="*/ 1666394 h 3280410"/>
                              <a:gd name="connsiteX15" fmla="*/ 0 w 1984587"/>
                              <a:gd name="connsiteY15" fmla="*/ 1011677 h 3280410"/>
                              <a:gd name="connsiteX16" fmla="*/ 0 w 1984587"/>
                              <a:gd name="connsiteY16" fmla="*/ 330771 h 328041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</a:cxnLst>
                            <a:rect l="l" t="t" r="r" b="b"/>
                            <a:pathLst>
                              <a:path w="1984587" h="3280410" extrusionOk="0">
                                <a:moveTo>
                                  <a:pt x="0" y="330771"/>
                                </a:moveTo>
                                <a:cubicBezTo>
                                  <a:pt x="-10949" y="133107"/>
                                  <a:pt x="110930" y="-23710"/>
                                  <a:pt x="330771" y="0"/>
                                </a:cubicBezTo>
                                <a:cubicBezTo>
                                  <a:pt x="652645" y="-3861"/>
                                  <a:pt x="736351" y="-2678"/>
                                  <a:pt x="1018754" y="0"/>
                                </a:cubicBezTo>
                                <a:cubicBezTo>
                                  <a:pt x="1301157" y="2678"/>
                                  <a:pt x="1363512" y="19086"/>
                                  <a:pt x="1653816" y="0"/>
                                </a:cubicBezTo>
                                <a:cubicBezTo>
                                  <a:pt x="1822651" y="-21620"/>
                                  <a:pt x="1972795" y="180802"/>
                                  <a:pt x="1984587" y="330771"/>
                                </a:cubicBezTo>
                                <a:cubicBezTo>
                                  <a:pt x="2013542" y="522864"/>
                                  <a:pt x="1987702" y="736336"/>
                                  <a:pt x="1984587" y="933111"/>
                                </a:cubicBezTo>
                                <a:cubicBezTo>
                                  <a:pt x="1981472" y="1129886"/>
                                  <a:pt x="1969409" y="1331471"/>
                                  <a:pt x="1984587" y="1535450"/>
                                </a:cubicBezTo>
                                <a:cubicBezTo>
                                  <a:pt x="1999765" y="1739429"/>
                                  <a:pt x="1980589" y="1997975"/>
                                  <a:pt x="1984587" y="2190167"/>
                                </a:cubicBezTo>
                                <a:cubicBezTo>
                                  <a:pt x="1988585" y="2382359"/>
                                  <a:pt x="1949924" y="2753137"/>
                                  <a:pt x="1984587" y="2949639"/>
                                </a:cubicBezTo>
                                <a:cubicBezTo>
                                  <a:pt x="1963938" y="3155816"/>
                                  <a:pt x="1849294" y="3282057"/>
                                  <a:pt x="1653816" y="3280410"/>
                                </a:cubicBezTo>
                                <a:cubicBezTo>
                                  <a:pt x="1466499" y="3252670"/>
                                  <a:pt x="1179309" y="3284814"/>
                                  <a:pt x="1031985" y="3280410"/>
                                </a:cubicBezTo>
                                <a:cubicBezTo>
                                  <a:pt x="884661" y="3276006"/>
                                  <a:pt x="546544" y="3276452"/>
                                  <a:pt x="330771" y="3280410"/>
                                </a:cubicBezTo>
                                <a:cubicBezTo>
                                  <a:pt x="147618" y="3275932"/>
                                  <a:pt x="-30229" y="3128969"/>
                                  <a:pt x="0" y="2949639"/>
                                </a:cubicBezTo>
                                <a:cubicBezTo>
                                  <a:pt x="-4027" y="2669084"/>
                                  <a:pt x="27726" y="2607814"/>
                                  <a:pt x="0" y="2347299"/>
                                </a:cubicBezTo>
                                <a:cubicBezTo>
                                  <a:pt x="-27726" y="2086784"/>
                                  <a:pt x="6249" y="1913323"/>
                                  <a:pt x="0" y="1666394"/>
                                </a:cubicBezTo>
                                <a:cubicBezTo>
                                  <a:pt x="-6249" y="1419466"/>
                                  <a:pt x="2279" y="1255860"/>
                                  <a:pt x="0" y="1011677"/>
                                </a:cubicBezTo>
                                <a:cubicBezTo>
                                  <a:pt x="-2279" y="767494"/>
                                  <a:pt x="-8028" y="659185"/>
                                  <a:pt x="0" y="330771"/>
                                </a:cubicBezTo>
                                <a:close/>
                              </a:path>
                            </a:pathLst>
                          </a:custGeom>
                          <ask:type>
                            <ask:lineSketchNone/>
                          </ask:type>
                        </ask:lineSketchStyleProps>
                      </a:ext>
                    </a:extLst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" name="Title 1">
                    <a:extLst>
                      <a:ext uri="{FF2B5EF4-FFF2-40B4-BE49-F238E27FC236}">
                        <a16:creationId xmlns:a16="http://schemas.microsoft.com/office/drawing/2014/main" id="{71FE2B10-426F-0B1A-77F4-990635E0BC75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3840740" y="1743822"/>
                    <a:ext cx="1984587" cy="976815"/>
                  </a:xfrm>
                  <a:prstGeom prst="rect">
                    <a:avLst/>
                  </a:prstGeom>
                  <a:grp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l" defTabSz="914400" rtl="0" eaLnBrk="1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algn="ctr"/>
                    <a:r>
                      <a:rPr lang="en-US" sz="2500" b="1" dirty="0">
                        <a:solidFill>
                          <a:schemeClr val="bg1"/>
                        </a:solidFill>
                      </a:rPr>
                      <a:t>Enriched Course Specific model</a:t>
                    </a:r>
                  </a:p>
                </p:txBody>
              </p:sp>
            </p:grpSp>
          </p:grp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53E116A-9855-D953-C956-35BCEA19668A}"/>
                </a:ext>
              </a:extLst>
            </p:cNvPr>
            <p:cNvSpPr txBox="1"/>
            <p:nvPr/>
          </p:nvSpPr>
          <p:spPr>
            <a:xfrm>
              <a:off x="6710507" y="3112868"/>
              <a:ext cx="350447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Sparse matrix of course outcomes + side information + engineered features</a:t>
              </a:r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239927-1E55-5BED-ABF3-73EF94BA2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18C3-F406-824E-9507-B30503769A4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10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3BEEF-C8D6-2AA1-540C-6566EE22B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3393"/>
            <a:ext cx="10515600" cy="282639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is the best performing model for this classification task?</a:t>
            </a:r>
          </a:p>
        </p:txBody>
      </p:sp>
      <p:pic>
        <p:nvPicPr>
          <p:cNvPr id="4098" name="Picture 2" descr="thinking problem,boy,free buckle,cartoon,doubtful character,question mark, thinking person,questioning person,thinki… | Cartoon clip art, Cartoon boy,  Person cartoon">
            <a:extLst>
              <a:ext uri="{FF2B5EF4-FFF2-40B4-BE49-F238E27FC236}">
                <a16:creationId xmlns:a16="http://schemas.microsoft.com/office/drawing/2014/main" id="{0CDD12EE-29D2-425B-AF50-11F020219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37600"/>
            <a:ext cx="3320400" cy="332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93C8B2C-8861-5B13-A3BD-FB34BE2DB3C3}"/>
              </a:ext>
            </a:extLst>
          </p:cNvPr>
          <p:cNvSpPr/>
          <p:nvPr/>
        </p:nvSpPr>
        <p:spPr>
          <a:xfrm>
            <a:off x="0" y="0"/>
            <a:ext cx="12192000" cy="1185313"/>
          </a:xfrm>
          <a:prstGeom prst="rect">
            <a:avLst/>
          </a:prstGeom>
          <a:solidFill>
            <a:srgbClr val="081E3F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AF685E-445B-F45D-9318-B259428E1077}"/>
              </a:ext>
            </a:extLst>
          </p:cNvPr>
          <p:cNvSpPr txBox="1"/>
          <p:nvPr/>
        </p:nvSpPr>
        <p:spPr>
          <a:xfrm>
            <a:off x="1842940" y="1665841"/>
            <a:ext cx="85061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[Objective 1: Build a classification model to identify students at risk of failing]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09635C-0E6D-67AC-EAEB-64DB069C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18C3-F406-824E-9507-B30503769A4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1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30BD376-5B7E-6EC5-C1FC-147D98C4891E}"/>
              </a:ext>
            </a:extLst>
          </p:cNvPr>
          <p:cNvSpPr/>
          <p:nvPr/>
        </p:nvSpPr>
        <p:spPr>
          <a:xfrm>
            <a:off x="0" y="1"/>
            <a:ext cx="12192000" cy="985192"/>
          </a:xfrm>
          <a:prstGeom prst="rect">
            <a:avLst/>
          </a:prstGeom>
          <a:solidFill>
            <a:srgbClr val="081E3F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81E3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91E48D-A6F7-FC58-6C78-CFB0D477D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Background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22F1054-E54D-3F54-F74A-455DCDDD42BF}"/>
              </a:ext>
            </a:extLst>
          </p:cNvPr>
          <p:cNvGrpSpPr/>
          <p:nvPr/>
        </p:nvGrpSpPr>
        <p:grpSpPr>
          <a:xfrm>
            <a:off x="973714" y="1654989"/>
            <a:ext cx="6598017" cy="3548022"/>
            <a:chOff x="873373" y="1957552"/>
            <a:chExt cx="6598017" cy="354802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0B57767-C8A2-4A10-E89C-B87BC45A6831}"/>
                </a:ext>
              </a:extLst>
            </p:cNvPr>
            <p:cNvSpPr txBox="1"/>
            <p:nvPr/>
          </p:nvSpPr>
          <p:spPr>
            <a:xfrm>
              <a:off x="1552183" y="2879522"/>
              <a:ext cx="591920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Student performance in undergraduate courses is crucial to the success of the student and the institution</a:t>
              </a:r>
            </a:p>
          </p:txBody>
        </p:sp>
        <p:pic>
          <p:nvPicPr>
            <p:cNvPr id="6" name="Graphic 5" descr="Badge 3 outline">
              <a:extLst>
                <a:ext uri="{FF2B5EF4-FFF2-40B4-BE49-F238E27FC236}">
                  <a16:creationId xmlns:a16="http://schemas.microsoft.com/office/drawing/2014/main" id="{265B7A6C-F3A5-1F7E-5ABE-E34292D29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73373" y="3989771"/>
              <a:ext cx="630555" cy="630555"/>
            </a:xfrm>
            <a:prstGeom prst="rect">
              <a:avLst/>
            </a:prstGeom>
          </p:spPr>
        </p:pic>
        <p:pic>
          <p:nvPicPr>
            <p:cNvPr id="7" name="Graphic 6" descr="Badge 1 outline">
              <a:extLst>
                <a:ext uri="{FF2B5EF4-FFF2-40B4-BE49-F238E27FC236}">
                  <a16:creationId xmlns:a16="http://schemas.microsoft.com/office/drawing/2014/main" id="{FD2BF007-B5F2-E38E-41AB-389CACF17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73373" y="1957552"/>
              <a:ext cx="630555" cy="630555"/>
            </a:xfrm>
            <a:prstGeom prst="rect">
              <a:avLst/>
            </a:prstGeom>
          </p:spPr>
        </p:pic>
        <p:pic>
          <p:nvPicPr>
            <p:cNvPr id="8" name="Graphic 7" descr="Badge outline">
              <a:extLst>
                <a:ext uri="{FF2B5EF4-FFF2-40B4-BE49-F238E27FC236}">
                  <a16:creationId xmlns:a16="http://schemas.microsoft.com/office/drawing/2014/main" id="{FACDCF81-ACFE-9181-0285-3C65BE6D9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73373" y="2948221"/>
              <a:ext cx="630555" cy="630555"/>
            </a:xfrm>
            <a:prstGeom prst="rect">
              <a:avLst/>
            </a:prstGeom>
          </p:spPr>
        </p:pic>
        <p:pic>
          <p:nvPicPr>
            <p:cNvPr id="9" name="Graphic 8" descr="Badge 4 outline">
              <a:extLst>
                <a:ext uri="{FF2B5EF4-FFF2-40B4-BE49-F238E27FC236}">
                  <a16:creationId xmlns:a16="http://schemas.microsoft.com/office/drawing/2014/main" id="{9DFD1205-DCA7-DD1E-2C41-D97C0CEA1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73373" y="4875019"/>
              <a:ext cx="630555" cy="63055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B28E349-3DD6-082E-CB19-59D8DAF840BB}"/>
                </a:ext>
              </a:extLst>
            </p:cNvPr>
            <p:cNvSpPr txBox="1"/>
            <p:nvPr/>
          </p:nvSpPr>
          <p:spPr>
            <a:xfrm>
              <a:off x="1601599" y="4990241"/>
              <a:ext cx="52557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Data driven decision making process in higher-ed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31666F3-5A4A-242C-F276-CF931F4F476E}"/>
                </a:ext>
              </a:extLst>
            </p:cNvPr>
            <p:cNvSpPr txBox="1"/>
            <p:nvPr/>
          </p:nvSpPr>
          <p:spPr>
            <a:xfrm>
              <a:off x="1601599" y="2072774"/>
              <a:ext cx="56899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Board of Governors Performance Funding Model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70AE023-627E-596A-F1DF-2947EDD22DB6}"/>
                </a:ext>
              </a:extLst>
            </p:cNvPr>
            <p:cNvSpPr txBox="1"/>
            <p:nvPr/>
          </p:nvSpPr>
          <p:spPr>
            <a:xfrm>
              <a:off x="1601599" y="4104994"/>
              <a:ext cx="58203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Educational Data Mining to improve learner outcomes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F5A1560-890C-8D0B-94F2-243ACD43C9D9}"/>
              </a:ext>
            </a:extLst>
          </p:cNvPr>
          <p:cNvGrpSpPr/>
          <p:nvPr/>
        </p:nvGrpSpPr>
        <p:grpSpPr>
          <a:xfrm>
            <a:off x="7896338" y="1325563"/>
            <a:ext cx="3787691" cy="4180872"/>
            <a:chOff x="8035823" y="1401131"/>
            <a:chExt cx="3787691" cy="418087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2E50DBF-0C9C-8FF1-4E92-48A8EC4C8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035823" y="1506278"/>
              <a:ext cx="2000215" cy="2000215"/>
            </a:xfrm>
            <a:prstGeom prst="rect">
              <a:avLst/>
            </a:prstGeom>
          </p:spPr>
        </p:pic>
        <p:pic>
          <p:nvPicPr>
            <p:cNvPr id="14" name="Picture 13" descr="Icon&#10;&#10;Description automatically generated">
              <a:extLst>
                <a:ext uri="{FF2B5EF4-FFF2-40B4-BE49-F238E27FC236}">
                  <a16:creationId xmlns:a16="http://schemas.microsoft.com/office/drawing/2014/main" id="{5ACB41A4-E30D-5E04-D03D-B6666E2EC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484018" y="2463593"/>
              <a:ext cx="3118410" cy="3118410"/>
            </a:xfrm>
            <a:prstGeom prst="rect">
              <a:avLst/>
            </a:prstGeom>
          </p:spPr>
        </p:pic>
        <p:pic>
          <p:nvPicPr>
            <p:cNvPr id="19458" name="Picture 2" descr="72,129 Graduation Cap Stock Photos, Pictures &amp; Royalty-Free Images - iStock">
              <a:extLst>
                <a:ext uri="{FF2B5EF4-FFF2-40B4-BE49-F238E27FC236}">
                  <a16:creationId xmlns:a16="http://schemas.microsoft.com/office/drawing/2014/main" id="{5F860D35-0EA7-03B4-5ED7-DCE3CA2196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62731">
              <a:off x="9565181" y="1401131"/>
              <a:ext cx="2258333" cy="2258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98441D0A-7CAF-01E2-97A0-4AEAC7890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18C3-F406-824E-9507-B30503769A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1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9C106F6F-CAB2-A3D7-59B8-23E4301A8E90}"/>
              </a:ext>
            </a:extLst>
          </p:cNvPr>
          <p:cNvSpPr/>
          <p:nvPr/>
        </p:nvSpPr>
        <p:spPr>
          <a:xfrm>
            <a:off x="0" y="0"/>
            <a:ext cx="6385556" cy="1185313"/>
          </a:xfrm>
          <a:prstGeom prst="rect">
            <a:avLst/>
          </a:prstGeom>
          <a:solidFill>
            <a:srgbClr val="081E3F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91E48D-A6F7-FC58-6C78-CFB0D477D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5"/>
            <a:ext cx="10515600" cy="1325563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Model Evaluation</a:t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Stage Three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46CDB85-B2DE-076A-DBFE-68D57DAD0E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018938"/>
              </p:ext>
            </p:extLst>
          </p:nvPr>
        </p:nvGraphicFramePr>
        <p:xfrm>
          <a:off x="6795351" y="2076772"/>
          <a:ext cx="4716768" cy="1149949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1179192">
                  <a:extLst>
                    <a:ext uri="{9D8B030D-6E8A-4147-A177-3AD203B41FA5}">
                      <a16:colId xmlns:a16="http://schemas.microsoft.com/office/drawing/2014/main" val="2519335108"/>
                    </a:ext>
                  </a:extLst>
                </a:gridCol>
                <a:gridCol w="1179192">
                  <a:extLst>
                    <a:ext uri="{9D8B030D-6E8A-4147-A177-3AD203B41FA5}">
                      <a16:colId xmlns:a16="http://schemas.microsoft.com/office/drawing/2014/main" val="508119853"/>
                    </a:ext>
                  </a:extLst>
                </a:gridCol>
                <a:gridCol w="1179192">
                  <a:extLst>
                    <a:ext uri="{9D8B030D-6E8A-4147-A177-3AD203B41FA5}">
                      <a16:colId xmlns:a16="http://schemas.microsoft.com/office/drawing/2014/main" val="832928145"/>
                    </a:ext>
                  </a:extLst>
                </a:gridCol>
                <a:gridCol w="1179192">
                  <a:extLst>
                    <a:ext uri="{9D8B030D-6E8A-4147-A177-3AD203B41FA5}">
                      <a16:colId xmlns:a16="http://schemas.microsoft.com/office/drawing/2014/main" val="3853072084"/>
                    </a:ext>
                  </a:extLst>
                </a:gridCol>
              </a:tblGrid>
              <a:tr h="22720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</a:rPr>
                        <a:t>Overall Averages</a:t>
                      </a:r>
                      <a:endParaRPr lang="en-US" sz="15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7111496"/>
                  </a:ext>
                </a:extLst>
              </a:tr>
              <a:tr h="22795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Metric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Decision Tree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SVM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AdaBoost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740889"/>
                  </a:ext>
                </a:extLst>
              </a:tr>
              <a:tr h="22795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f1_negative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0.943167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0.865571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0.902278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2090450"/>
                  </a:ext>
                </a:extLst>
              </a:tr>
              <a:tr h="22795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f1_positive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0.119531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0.221028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0.253759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825194"/>
                  </a:ext>
                </a:extLst>
              </a:tr>
              <a:tr h="22795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f1_macro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0.531349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0.543300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0.578019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52621496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7EA193A6-7AC3-651F-DF4A-C6B75D852BF4}"/>
              </a:ext>
            </a:extLst>
          </p:cNvPr>
          <p:cNvSpPr txBox="1"/>
          <p:nvPr/>
        </p:nvSpPr>
        <p:spPr>
          <a:xfrm>
            <a:off x="6648292" y="3220676"/>
            <a:ext cx="29033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Table 4. Model averages across all 24 courses tested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AFECF5C2-29A7-953E-5ACC-D215B33A4E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924425"/>
              </p:ext>
            </p:extLst>
          </p:nvPr>
        </p:nvGraphicFramePr>
        <p:xfrm>
          <a:off x="6795352" y="3637324"/>
          <a:ext cx="4716770" cy="2247900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943354">
                  <a:extLst>
                    <a:ext uri="{9D8B030D-6E8A-4147-A177-3AD203B41FA5}">
                      <a16:colId xmlns:a16="http://schemas.microsoft.com/office/drawing/2014/main" val="2726648023"/>
                    </a:ext>
                  </a:extLst>
                </a:gridCol>
                <a:gridCol w="943354">
                  <a:extLst>
                    <a:ext uri="{9D8B030D-6E8A-4147-A177-3AD203B41FA5}">
                      <a16:colId xmlns:a16="http://schemas.microsoft.com/office/drawing/2014/main" val="3176467016"/>
                    </a:ext>
                  </a:extLst>
                </a:gridCol>
                <a:gridCol w="943354">
                  <a:extLst>
                    <a:ext uri="{9D8B030D-6E8A-4147-A177-3AD203B41FA5}">
                      <a16:colId xmlns:a16="http://schemas.microsoft.com/office/drawing/2014/main" val="909140601"/>
                    </a:ext>
                  </a:extLst>
                </a:gridCol>
                <a:gridCol w="943354">
                  <a:extLst>
                    <a:ext uri="{9D8B030D-6E8A-4147-A177-3AD203B41FA5}">
                      <a16:colId xmlns:a16="http://schemas.microsoft.com/office/drawing/2014/main" val="1366083888"/>
                    </a:ext>
                  </a:extLst>
                </a:gridCol>
                <a:gridCol w="943354">
                  <a:extLst>
                    <a:ext uri="{9D8B030D-6E8A-4147-A177-3AD203B41FA5}">
                      <a16:colId xmlns:a16="http://schemas.microsoft.com/office/drawing/2014/main" val="2284413215"/>
                    </a:ext>
                  </a:extLst>
                </a:gridCol>
              </a:tblGrid>
              <a:tr h="2413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</a:rPr>
                        <a:t>Averages by College</a:t>
                      </a:r>
                      <a:endParaRPr lang="en-US" sz="15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659039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College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Metric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Decision Tree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SVM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AdaBoost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4248622"/>
                  </a:ext>
                </a:extLst>
              </a:tr>
              <a:tr h="241300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CASE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f1_negative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0.923962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0.871971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0.894562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4494994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f1_positive</a:t>
                      </a:r>
                      <a:endParaRPr lang="en-US" sz="1000" b="1" i="0" u="none" strike="noStrike" dirty="0">
                        <a:solidFill>
                          <a:srgbClr val="E26B0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0.160984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0.272884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0.339485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215104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f1_macro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0.542473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0.572428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0.617023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76341"/>
                  </a:ext>
                </a:extLst>
              </a:tr>
              <a:tr h="190500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COB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f1_negative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0.960903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0.893445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0.909783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537404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f1_positive</a:t>
                      </a:r>
                      <a:endParaRPr lang="en-US" sz="1000" b="1" i="0" u="none" strike="noStrike" dirty="0">
                        <a:solidFill>
                          <a:srgbClr val="E26B0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0.074398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0.161113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0.168382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480370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f1_macro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0.517651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0.527279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0.539083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1812785"/>
                  </a:ext>
                </a:extLst>
              </a:tr>
              <a:tr h="190500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SIPA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f1_negative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0.972685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0.765641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0.913128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871799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f1_positive</a:t>
                      </a:r>
                      <a:endParaRPr lang="en-US" sz="1000" b="1" i="0" u="none" strike="noStrike" dirty="0">
                        <a:solidFill>
                          <a:srgbClr val="E26B0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0.074074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0.173382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0.138528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49124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f1_macro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0.523380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0.469511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0.525828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25293310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BC1917AB-3F72-6EFE-DB03-3A50BE89D46B}"/>
              </a:ext>
            </a:extLst>
          </p:cNvPr>
          <p:cNvSpPr txBox="1"/>
          <p:nvPr/>
        </p:nvSpPr>
        <p:spPr>
          <a:xfrm>
            <a:off x="6632793" y="5879682"/>
            <a:ext cx="33970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Table 5. Model averages per college for all 24 courses tested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DDB86BA-0210-0248-9BEA-8C9ECD401752}"/>
              </a:ext>
            </a:extLst>
          </p:cNvPr>
          <p:cNvCxnSpPr>
            <a:cxnSpLocks/>
          </p:cNvCxnSpPr>
          <p:nvPr/>
        </p:nvCxnSpPr>
        <p:spPr>
          <a:xfrm>
            <a:off x="6385560" y="1295400"/>
            <a:ext cx="0" cy="47625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ED61F0E-B7ED-78FF-F1F5-F7C6AB4A67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230723"/>
              </p:ext>
            </p:extLst>
          </p:nvPr>
        </p:nvGraphicFramePr>
        <p:xfrm>
          <a:off x="6795353" y="649295"/>
          <a:ext cx="4716766" cy="1009768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2358383">
                  <a:extLst>
                    <a:ext uri="{9D8B030D-6E8A-4147-A177-3AD203B41FA5}">
                      <a16:colId xmlns:a16="http://schemas.microsoft.com/office/drawing/2014/main" val="2810744529"/>
                    </a:ext>
                  </a:extLst>
                </a:gridCol>
                <a:gridCol w="2358383">
                  <a:extLst>
                    <a:ext uri="{9D8B030D-6E8A-4147-A177-3AD203B41FA5}">
                      <a16:colId xmlns:a16="http://schemas.microsoft.com/office/drawing/2014/main" val="991732747"/>
                    </a:ext>
                  </a:extLst>
                </a:gridCol>
              </a:tblGrid>
              <a:tr h="25244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Metric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Baseline Dummy Classifier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7844337"/>
                  </a:ext>
                </a:extLst>
              </a:tr>
              <a:tr h="25244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f1_negative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0.946510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5100299"/>
                  </a:ext>
                </a:extLst>
              </a:tr>
              <a:tr h="25244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f1_positive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0.054023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612111"/>
                  </a:ext>
                </a:extLst>
              </a:tr>
              <a:tr h="25244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f1_macro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0.500267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57679796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8B4722E8-45BE-3C68-9843-72067846F660}"/>
              </a:ext>
            </a:extLst>
          </p:cNvPr>
          <p:cNvSpPr txBox="1"/>
          <p:nvPr/>
        </p:nvSpPr>
        <p:spPr>
          <a:xfrm>
            <a:off x="6648292" y="1662579"/>
            <a:ext cx="28584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Table 3. Baselines using Stratified dummy classifier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738FCD-8C12-C7D8-CFF5-8764D57CF51C}"/>
              </a:ext>
            </a:extLst>
          </p:cNvPr>
          <p:cNvSpPr txBox="1"/>
          <p:nvPr/>
        </p:nvSpPr>
        <p:spPr>
          <a:xfrm>
            <a:off x="6799593" y="346140"/>
            <a:ext cx="471676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en-US" sz="1500" b="1" u="none" strike="noStrike" dirty="0">
                <a:effectLst/>
              </a:rPr>
              <a:t>Baselines</a:t>
            </a:r>
            <a:endParaRPr lang="en-US" sz="1500" b="1" i="0" u="none" strike="noStrik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D5C7AFB-CB18-6CB5-E2E9-9050D1D51960}"/>
              </a:ext>
            </a:extLst>
          </p:cNvPr>
          <p:cNvGrpSpPr/>
          <p:nvPr/>
        </p:nvGrpSpPr>
        <p:grpSpPr>
          <a:xfrm>
            <a:off x="593482" y="1406363"/>
            <a:ext cx="5627004" cy="3932248"/>
            <a:chOff x="634311" y="1619911"/>
            <a:chExt cx="5660739" cy="393224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3253D07-750B-E34E-74F2-97E0D1199197}"/>
                </a:ext>
              </a:extLst>
            </p:cNvPr>
            <p:cNvSpPr txBox="1"/>
            <p:nvPr/>
          </p:nvSpPr>
          <p:spPr>
            <a:xfrm>
              <a:off x="652159" y="5305938"/>
              <a:ext cx="564289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Figure 4. Comparison of three machine learning algorithms tested on the Enriched Course Specific Model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4213DC7-BD20-9D2A-3F33-2422B8811AD6}"/>
                </a:ext>
              </a:extLst>
            </p:cNvPr>
            <p:cNvSpPr txBox="1"/>
            <p:nvPr/>
          </p:nvSpPr>
          <p:spPr>
            <a:xfrm>
              <a:off x="634311" y="1619911"/>
              <a:ext cx="32816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Average Performance per Model</a:t>
              </a:r>
              <a:endParaRPr lang="en-US" b="1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  <a:p>
              <a:endParaRPr lang="en-US" dirty="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926509C-82A0-B422-0E86-616C74F8DF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6492" y="2187817"/>
              <a:ext cx="4959131" cy="3046414"/>
            </a:xfrm>
            <a:prstGeom prst="rect">
              <a:avLst/>
            </a:prstGeom>
          </p:spPr>
        </p:pic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A02DD76-2081-4F8E-9463-1AFB60A04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504946"/>
              </p:ext>
            </p:extLst>
          </p:nvPr>
        </p:nvGraphicFramePr>
        <p:xfrm>
          <a:off x="977020" y="5922703"/>
          <a:ext cx="4607359" cy="445770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1231697">
                  <a:extLst>
                    <a:ext uri="{9D8B030D-6E8A-4147-A177-3AD203B41FA5}">
                      <a16:colId xmlns:a16="http://schemas.microsoft.com/office/drawing/2014/main" val="2091971261"/>
                    </a:ext>
                  </a:extLst>
                </a:gridCol>
                <a:gridCol w="1933790">
                  <a:extLst>
                    <a:ext uri="{9D8B030D-6E8A-4147-A177-3AD203B41FA5}">
                      <a16:colId xmlns:a16="http://schemas.microsoft.com/office/drawing/2014/main" val="443412510"/>
                    </a:ext>
                  </a:extLst>
                </a:gridCol>
                <a:gridCol w="1441872">
                  <a:extLst>
                    <a:ext uri="{9D8B030D-6E8A-4147-A177-3AD203B41FA5}">
                      <a16:colId xmlns:a16="http://schemas.microsoft.com/office/drawing/2014/main" val="4136365650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Decision Trees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SVM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AdaBoost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7215837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0.534061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0.601556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0.647154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56115536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F9C98B4B-C6D3-DF3F-858E-88BAE5DB7502}"/>
              </a:ext>
            </a:extLst>
          </p:cNvPr>
          <p:cNvSpPr txBox="1"/>
          <p:nvPr/>
        </p:nvSpPr>
        <p:spPr>
          <a:xfrm>
            <a:off x="593482" y="5447193"/>
            <a:ext cx="2460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Average AUC per Model</a:t>
            </a:r>
            <a:endParaRPr lang="en-US" b="1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071AF4-2F52-BEBC-E8F9-FA3957D00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18C3-F406-824E-9507-B30503769A4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46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9C106F6F-CAB2-A3D7-59B8-23E4301A8E90}"/>
              </a:ext>
            </a:extLst>
          </p:cNvPr>
          <p:cNvSpPr/>
          <p:nvPr/>
        </p:nvSpPr>
        <p:spPr>
          <a:xfrm>
            <a:off x="-1" y="0"/>
            <a:ext cx="12191993" cy="1185313"/>
          </a:xfrm>
          <a:prstGeom prst="rect">
            <a:avLst/>
          </a:prstGeom>
          <a:solidFill>
            <a:srgbClr val="081E3F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91E48D-A6F7-FC58-6C78-CFB0D477D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5"/>
            <a:ext cx="10515600" cy="1325563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Model Evaluation  - CCJ3628</a:t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Stage Three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DDB86BA-0210-0248-9BEA-8C9ECD401752}"/>
              </a:ext>
            </a:extLst>
          </p:cNvPr>
          <p:cNvCxnSpPr>
            <a:cxnSpLocks/>
          </p:cNvCxnSpPr>
          <p:nvPr/>
        </p:nvCxnSpPr>
        <p:spPr>
          <a:xfrm>
            <a:off x="6064185" y="1447545"/>
            <a:ext cx="0" cy="47625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779D68A-4440-C36D-66E5-8716CCB23DBA}"/>
              </a:ext>
            </a:extLst>
          </p:cNvPr>
          <p:cNvGrpSpPr/>
          <p:nvPr/>
        </p:nvGrpSpPr>
        <p:grpSpPr>
          <a:xfrm>
            <a:off x="349123" y="1707984"/>
            <a:ext cx="5425504" cy="2933586"/>
            <a:chOff x="349123" y="3215191"/>
            <a:chExt cx="5457318" cy="2842709"/>
          </a:xfrm>
        </p:grpSpPr>
        <p:pic>
          <p:nvPicPr>
            <p:cNvPr id="5" name="Picture 4" descr="Chart, line chart&#10;&#10;Description automatically generated">
              <a:extLst>
                <a:ext uri="{FF2B5EF4-FFF2-40B4-BE49-F238E27FC236}">
                  <a16:creationId xmlns:a16="http://schemas.microsoft.com/office/drawing/2014/main" id="{BCADD5E1-C586-3097-87BA-8C31DF4AD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9123" y="3400378"/>
              <a:ext cx="5457318" cy="2657522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A88D248-45A0-E529-F72D-E38257F2B456}"/>
                </a:ext>
              </a:extLst>
            </p:cNvPr>
            <p:cNvSpPr txBox="1"/>
            <p:nvPr/>
          </p:nvSpPr>
          <p:spPr>
            <a:xfrm>
              <a:off x="719399" y="3215191"/>
              <a:ext cx="4716766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"/>
              <a:r>
                <a:rPr lang="en-US" sz="1500" b="1" u="none" strike="noStrike" dirty="0">
                  <a:effectLst/>
                </a:rPr>
                <a:t> CCJ 3628 - ROC Curve</a:t>
              </a:r>
              <a:endParaRPr lang="en-US" sz="15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4B025B2-CB99-CBC0-5030-8F79D0A14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34450" y="5304951"/>
              <a:ext cx="990600" cy="304800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FB2B9F9-92CD-63D5-514B-11E01B2B45C1}"/>
                </a:ext>
              </a:extLst>
            </p:cNvPr>
            <p:cNvSpPr txBox="1"/>
            <p:nvPr/>
          </p:nvSpPr>
          <p:spPr>
            <a:xfrm>
              <a:off x="4201042" y="5058180"/>
              <a:ext cx="1605399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"/>
              <a:r>
                <a:rPr lang="en-US" sz="1500" b="1" u="none" strike="noStrike" dirty="0">
                  <a:effectLst/>
                </a:rPr>
                <a:t> AUC Score</a:t>
              </a:r>
              <a:endParaRPr lang="en-US" sz="15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29" name="Picture 28" descr="Chart, treemap chart&#10;&#10;Description automatically generated">
            <a:extLst>
              <a:ext uri="{FF2B5EF4-FFF2-40B4-BE49-F238E27FC236}">
                <a16:creationId xmlns:a16="http://schemas.microsoft.com/office/drawing/2014/main" id="{63E69427-5586-913C-295A-90FEF63181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2324" y="4907836"/>
            <a:ext cx="2102392" cy="1680774"/>
          </a:xfrm>
          <a:prstGeom prst="rect">
            <a:avLst/>
          </a:prstGeom>
        </p:spPr>
      </p:pic>
      <p:pic>
        <p:nvPicPr>
          <p:cNvPr id="31" name="Picture 30" descr="Table&#10;&#10;Description automatically generated">
            <a:extLst>
              <a:ext uri="{FF2B5EF4-FFF2-40B4-BE49-F238E27FC236}">
                <a16:creationId xmlns:a16="http://schemas.microsoft.com/office/drawing/2014/main" id="{2B76909F-E8E5-4B92-9D76-093A4F5BD8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024" y="5228566"/>
            <a:ext cx="3467147" cy="10414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5568CCE-888E-EED5-8E24-413662CEFD1F}"/>
              </a:ext>
            </a:extLst>
          </p:cNvPr>
          <p:cNvSpPr txBox="1"/>
          <p:nvPr/>
        </p:nvSpPr>
        <p:spPr>
          <a:xfrm>
            <a:off x="267296" y="4643895"/>
            <a:ext cx="3277905" cy="333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en-US" sz="1500" b="1" u="none" strike="noStrike" dirty="0">
                <a:effectLst/>
              </a:rPr>
              <a:t>Classification Report</a:t>
            </a:r>
            <a:endParaRPr lang="en-US" sz="1500" b="1" i="0" u="none" strike="noStrik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73FC429-0692-D1F5-4034-8AFE934C691E}"/>
              </a:ext>
            </a:extLst>
          </p:cNvPr>
          <p:cNvSpPr txBox="1"/>
          <p:nvPr/>
        </p:nvSpPr>
        <p:spPr>
          <a:xfrm>
            <a:off x="4135500" y="4657165"/>
            <a:ext cx="1596040" cy="333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en-US" sz="1500" b="1" u="none" strike="noStrike" dirty="0">
                <a:effectLst/>
              </a:rPr>
              <a:t>Confusion Matrix</a:t>
            </a:r>
            <a:endParaRPr lang="en-US" sz="1500" b="1" i="0" u="none" strike="noStrik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1CD5B47-C14E-E954-2855-277236A3C269}"/>
              </a:ext>
            </a:extLst>
          </p:cNvPr>
          <p:cNvSpPr txBox="1"/>
          <p:nvPr/>
        </p:nvSpPr>
        <p:spPr>
          <a:xfrm>
            <a:off x="553294" y="1158422"/>
            <a:ext cx="468926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en-US" sz="2500" b="1" u="none" strike="noStrike" dirty="0">
                <a:effectLst/>
              </a:rPr>
              <a:t>AdaBoost</a:t>
            </a:r>
            <a:r>
              <a:rPr lang="en-US" sz="1500" b="1" u="none" strike="noStrike" dirty="0">
                <a:effectLst/>
              </a:rPr>
              <a:t> </a:t>
            </a:r>
            <a:endParaRPr lang="en-US" sz="1500" b="1" i="0" u="none" strike="noStrik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B115D37-0900-D6DA-C250-19885E9C5ED5}"/>
              </a:ext>
            </a:extLst>
          </p:cNvPr>
          <p:cNvGrpSpPr/>
          <p:nvPr/>
        </p:nvGrpSpPr>
        <p:grpSpPr>
          <a:xfrm>
            <a:off x="6316498" y="1707984"/>
            <a:ext cx="5526372" cy="2908675"/>
            <a:chOff x="6316498" y="1707984"/>
            <a:chExt cx="5526372" cy="2908675"/>
          </a:xfrm>
        </p:grpSpPr>
        <p:pic>
          <p:nvPicPr>
            <p:cNvPr id="36" name="Picture 35" descr="Chart, line chart&#10;&#10;Description automatically generated">
              <a:extLst>
                <a:ext uri="{FF2B5EF4-FFF2-40B4-BE49-F238E27FC236}">
                  <a16:creationId xmlns:a16="http://schemas.microsoft.com/office/drawing/2014/main" id="{5F24BEC8-017C-1023-CFCB-242F90064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16498" y="1948852"/>
              <a:ext cx="5526372" cy="2667807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EFC8B6C-4FAC-1039-551C-C94F0D08FCB2}"/>
                </a:ext>
              </a:extLst>
            </p:cNvPr>
            <p:cNvSpPr txBox="1"/>
            <p:nvPr/>
          </p:nvSpPr>
          <p:spPr>
            <a:xfrm>
              <a:off x="6821372" y="1707984"/>
              <a:ext cx="4689269" cy="3334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"/>
              <a:r>
                <a:rPr lang="en-US" sz="1500" b="1" u="none" strike="noStrike" dirty="0">
                  <a:effectLst/>
                </a:rPr>
                <a:t> CCJ 3628 - ROC Curve</a:t>
              </a:r>
              <a:endParaRPr lang="en-US" sz="15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5F59469-4FE2-61F2-FAC6-A2FBC806323D}"/>
                </a:ext>
              </a:extLst>
            </p:cNvPr>
            <p:cNvSpPr txBox="1"/>
            <p:nvPr/>
          </p:nvSpPr>
          <p:spPr>
            <a:xfrm>
              <a:off x="10246830" y="3609891"/>
              <a:ext cx="1596040" cy="3334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"/>
              <a:r>
                <a:rPr lang="en-US" sz="1500" b="1" u="none" strike="noStrike" dirty="0">
                  <a:effectLst/>
                </a:rPr>
                <a:t> AUC Score</a:t>
              </a:r>
              <a:endParaRPr lang="en-US" sz="15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0A990BCA-9FC9-7290-3B3A-452933876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524458" y="3846687"/>
              <a:ext cx="1016000" cy="342900"/>
            </a:xfrm>
            <a:prstGeom prst="rect">
              <a:avLst/>
            </a:prstGeom>
          </p:spPr>
        </p:pic>
      </p:grpSp>
      <p:pic>
        <p:nvPicPr>
          <p:cNvPr id="43" name="Picture 42" descr="Table&#10;&#10;Description automatically generated">
            <a:extLst>
              <a:ext uri="{FF2B5EF4-FFF2-40B4-BE49-F238E27FC236}">
                <a16:creationId xmlns:a16="http://schemas.microsoft.com/office/drawing/2014/main" id="{41739591-4F63-B2EA-7BA1-489B388D24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53744" y="5215127"/>
            <a:ext cx="3467147" cy="10549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E76E9F6E-1794-9282-E258-3B592D7F2818}"/>
              </a:ext>
            </a:extLst>
          </p:cNvPr>
          <p:cNvSpPr txBox="1"/>
          <p:nvPr/>
        </p:nvSpPr>
        <p:spPr>
          <a:xfrm>
            <a:off x="6296086" y="4749145"/>
            <a:ext cx="3524800" cy="333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en-US" sz="1500" b="1" u="none" strike="noStrike" dirty="0">
                <a:effectLst/>
              </a:rPr>
              <a:t>Classification Report</a:t>
            </a:r>
            <a:endParaRPr lang="en-US" sz="1500" b="1" i="0" u="none" strike="noStrik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6" name="Picture 45" descr="Chart, treemap chart&#10;&#10;Description automatically generated">
            <a:extLst>
              <a:ext uri="{FF2B5EF4-FFF2-40B4-BE49-F238E27FC236}">
                <a16:creationId xmlns:a16="http://schemas.microsoft.com/office/drawing/2014/main" id="{4D6271F9-9EC5-F072-E6D0-D04228BC3E3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30584" y="4902202"/>
            <a:ext cx="2102392" cy="1680775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77038842-E17D-4AD6-AE9F-EEAF73E28DDD}"/>
              </a:ext>
            </a:extLst>
          </p:cNvPr>
          <p:cNvSpPr txBox="1"/>
          <p:nvPr/>
        </p:nvSpPr>
        <p:spPr>
          <a:xfrm>
            <a:off x="10183760" y="4657165"/>
            <a:ext cx="1596040" cy="333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en-US" sz="1500" b="1" u="none" strike="noStrike" dirty="0">
                <a:effectLst/>
              </a:rPr>
              <a:t>Confusion Matrix</a:t>
            </a:r>
            <a:endParaRPr lang="en-US" sz="1500" b="1" i="0" u="none" strike="noStrik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1670D64-21F1-6CFC-17E9-2EDDD3FD5333}"/>
              </a:ext>
            </a:extLst>
          </p:cNvPr>
          <p:cNvSpPr txBox="1"/>
          <p:nvPr/>
        </p:nvSpPr>
        <p:spPr>
          <a:xfrm>
            <a:off x="6790687" y="1159581"/>
            <a:ext cx="468926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en-US" sz="2500" b="1" u="none" strike="noStrike" dirty="0">
                <a:effectLst/>
              </a:rPr>
              <a:t>SVM</a:t>
            </a:r>
            <a:r>
              <a:rPr lang="en-US" sz="1500" b="1" u="none" strike="noStrike" dirty="0">
                <a:effectLst/>
              </a:rPr>
              <a:t> </a:t>
            </a:r>
            <a:endParaRPr lang="en-US" sz="1500" b="1" i="0" u="none" strike="noStrik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1E2F4B-2606-FD64-CDC9-C266F1E60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18C3-F406-824E-9507-B30503769A4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9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770AC73A-2E26-3E2A-4EC3-D7EAB6ACD1F9}"/>
              </a:ext>
            </a:extLst>
          </p:cNvPr>
          <p:cNvSpPr/>
          <p:nvPr/>
        </p:nvSpPr>
        <p:spPr>
          <a:xfrm>
            <a:off x="0" y="0"/>
            <a:ext cx="12192000" cy="1185313"/>
          </a:xfrm>
          <a:prstGeom prst="rect">
            <a:avLst/>
          </a:prstGeom>
          <a:solidFill>
            <a:srgbClr val="081E3F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91E48D-A6F7-FC58-6C78-CFB0D477D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477"/>
            <a:ext cx="10515600" cy="1325563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Model Choice</a:t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Stage Three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3F70B7A-D93C-8AF9-B1A6-C137A60CB4D1}"/>
              </a:ext>
            </a:extLst>
          </p:cNvPr>
          <p:cNvGrpSpPr/>
          <p:nvPr/>
        </p:nvGrpSpPr>
        <p:grpSpPr>
          <a:xfrm>
            <a:off x="1906133" y="2041497"/>
            <a:ext cx="3472405" cy="2557221"/>
            <a:chOff x="555585" y="1690686"/>
            <a:chExt cx="3381833" cy="388860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2B0DB86-D928-173B-0F4C-43F2FE1DDBAF}"/>
                </a:ext>
              </a:extLst>
            </p:cNvPr>
            <p:cNvGrpSpPr/>
            <p:nvPr/>
          </p:nvGrpSpPr>
          <p:grpSpPr>
            <a:xfrm>
              <a:off x="555585" y="1690686"/>
              <a:ext cx="3381833" cy="3888608"/>
              <a:chOff x="555585" y="1690686"/>
              <a:chExt cx="3381833" cy="3888608"/>
            </a:xfrm>
          </p:grpSpPr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2F4E902D-D8DD-9B2E-AA3B-E0C6F6BA72CA}"/>
                  </a:ext>
                </a:extLst>
              </p:cNvPr>
              <p:cNvSpPr/>
              <p:nvPr/>
            </p:nvSpPr>
            <p:spPr>
              <a:xfrm>
                <a:off x="636555" y="2031999"/>
                <a:ext cx="3300863" cy="74077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E69A762C-A3A4-567F-2DB3-8162732E916A}"/>
                  </a:ext>
                </a:extLst>
              </p:cNvPr>
              <p:cNvGrpSpPr/>
              <p:nvPr/>
            </p:nvGrpSpPr>
            <p:grpSpPr>
              <a:xfrm>
                <a:off x="555585" y="1690686"/>
                <a:ext cx="3381833" cy="3888608"/>
                <a:chOff x="1863966" y="1690688"/>
                <a:chExt cx="2018167" cy="3888608"/>
              </a:xfrm>
            </p:grpSpPr>
            <p:sp>
              <p:nvSpPr>
                <p:cNvPr id="13" name="Rounded Rectangle 12">
                  <a:extLst>
                    <a:ext uri="{FF2B5EF4-FFF2-40B4-BE49-F238E27FC236}">
                      <a16:creationId xmlns:a16="http://schemas.microsoft.com/office/drawing/2014/main" id="{B5B6F04A-FC01-6A44-5001-9955DA7A39A7}"/>
                    </a:ext>
                  </a:extLst>
                </p:cNvPr>
                <p:cNvSpPr/>
                <p:nvPr/>
              </p:nvSpPr>
              <p:spPr>
                <a:xfrm>
                  <a:off x="1912286" y="1697522"/>
                  <a:ext cx="1956222" cy="976815"/>
                </a:xfrm>
                <a:prstGeom prst="roundRect">
                  <a:avLst>
                    <a:gd name="adj" fmla="val 50000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200DD715-0437-3499-9E9B-74B0682F7B60}"/>
                    </a:ext>
                  </a:extLst>
                </p:cNvPr>
                <p:cNvGrpSpPr/>
                <p:nvPr/>
              </p:nvGrpSpPr>
              <p:grpSpPr>
                <a:xfrm>
                  <a:off x="1863966" y="1690688"/>
                  <a:ext cx="2018167" cy="3888608"/>
                  <a:chOff x="1217446" y="1690688"/>
                  <a:chExt cx="2018167" cy="3888608"/>
                </a:xfrm>
                <a:noFill/>
              </p:grpSpPr>
              <p:sp>
                <p:nvSpPr>
                  <p:cNvPr id="6" name="Rounded Rectangle 5">
                    <a:extLst>
                      <a:ext uri="{FF2B5EF4-FFF2-40B4-BE49-F238E27FC236}">
                        <a16:creationId xmlns:a16="http://schemas.microsoft.com/office/drawing/2014/main" id="{773D7284-E90F-453D-8B1B-5A2C9EFF3F5B}"/>
                      </a:ext>
                    </a:extLst>
                  </p:cNvPr>
                  <p:cNvSpPr/>
                  <p:nvPr/>
                </p:nvSpPr>
                <p:spPr>
                  <a:xfrm>
                    <a:off x="1251026" y="1690688"/>
                    <a:ext cx="1984587" cy="3888608"/>
                  </a:xfrm>
                  <a:prstGeom prst="roundRect">
                    <a:avLst/>
                  </a:prstGeom>
                  <a:grpFill/>
                  <a:ln w="28575">
                    <a:solidFill>
                      <a:srgbClr val="002060"/>
                    </a:solidFill>
                    <a:extLst>
                      <a:ext uri="{C807C97D-BFC1-408E-A445-0C87EB9F89A2}">
                        <ask:lineSketchStyleProps xmlns:ask="http://schemas.microsoft.com/office/drawing/2018/sketchyshapes" sd="1219033472">
                          <a:custGeom>
                            <a:avLst/>
                            <a:gdLst>
                              <a:gd name="connsiteX0" fmla="*/ 0 w 1984587"/>
                              <a:gd name="connsiteY0" fmla="*/ 330771 h 3280410"/>
                              <a:gd name="connsiteX1" fmla="*/ 330771 w 1984587"/>
                              <a:gd name="connsiteY1" fmla="*/ 0 h 3280410"/>
                              <a:gd name="connsiteX2" fmla="*/ 1018754 w 1984587"/>
                              <a:gd name="connsiteY2" fmla="*/ 0 h 3280410"/>
                              <a:gd name="connsiteX3" fmla="*/ 1653816 w 1984587"/>
                              <a:gd name="connsiteY3" fmla="*/ 0 h 3280410"/>
                              <a:gd name="connsiteX4" fmla="*/ 1984587 w 1984587"/>
                              <a:gd name="connsiteY4" fmla="*/ 330771 h 3280410"/>
                              <a:gd name="connsiteX5" fmla="*/ 1984587 w 1984587"/>
                              <a:gd name="connsiteY5" fmla="*/ 933111 h 3280410"/>
                              <a:gd name="connsiteX6" fmla="*/ 1984587 w 1984587"/>
                              <a:gd name="connsiteY6" fmla="*/ 1640205 h 3280410"/>
                              <a:gd name="connsiteX7" fmla="*/ 1984587 w 1984587"/>
                              <a:gd name="connsiteY7" fmla="*/ 2242545 h 3280410"/>
                              <a:gd name="connsiteX8" fmla="*/ 1984587 w 1984587"/>
                              <a:gd name="connsiteY8" fmla="*/ 2949639 h 3280410"/>
                              <a:gd name="connsiteX9" fmla="*/ 1653816 w 1984587"/>
                              <a:gd name="connsiteY9" fmla="*/ 3280410 h 3280410"/>
                              <a:gd name="connsiteX10" fmla="*/ 992294 w 1984587"/>
                              <a:gd name="connsiteY10" fmla="*/ 3280410 h 3280410"/>
                              <a:gd name="connsiteX11" fmla="*/ 330771 w 1984587"/>
                              <a:gd name="connsiteY11" fmla="*/ 3280410 h 3280410"/>
                              <a:gd name="connsiteX12" fmla="*/ 0 w 1984587"/>
                              <a:gd name="connsiteY12" fmla="*/ 2949639 h 3280410"/>
                              <a:gd name="connsiteX13" fmla="*/ 0 w 1984587"/>
                              <a:gd name="connsiteY13" fmla="*/ 2294922 h 3280410"/>
                              <a:gd name="connsiteX14" fmla="*/ 0 w 1984587"/>
                              <a:gd name="connsiteY14" fmla="*/ 1640205 h 3280410"/>
                              <a:gd name="connsiteX15" fmla="*/ 0 w 1984587"/>
                              <a:gd name="connsiteY15" fmla="*/ 933111 h 3280410"/>
                              <a:gd name="connsiteX16" fmla="*/ 0 w 1984587"/>
                              <a:gd name="connsiteY16" fmla="*/ 330771 h 328041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</a:cxnLst>
                            <a:rect l="l" t="t" r="r" b="b"/>
                            <a:pathLst>
                              <a:path w="1984587" h="3280410" extrusionOk="0">
                                <a:moveTo>
                                  <a:pt x="0" y="330771"/>
                                </a:moveTo>
                                <a:cubicBezTo>
                                  <a:pt x="-29279" y="130031"/>
                                  <a:pt x="127389" y="7770"/>
                                  <a:pt x="330771" y="0"/>
                                </a:cubicBezTo>
                                <a:cubicBezTo>
                                  <a:pt x="512145" y="-11764"/>
                                  <a:pt x="685540" y="18650"/>
                                  <a:pt x="1018754" y="0"/>
                                </a:cubicBezTo>
                                <a:cubicBezTo>
                                  <a:pt x="1351968" y="-18650"/>
                                  <a:pt x="1427954" y="-22314"/>
                                  <a:pt x="1653816" y="0"/>
                                </a:cubicBezTo>
                                <a:cubicBezTo>
                                  <a:pt x="1821232" y="-8351"/>
                                  <a:pt x="2010673" y="160555"/>
                                  <a:pt x="1984587" y="330771"/>
                                </a:cubicBezTo>
                                <a:cubicBezTo>
                                  <a:pt x="1996660" y="565902"/>
                                  <a:pt x="1954679" y="798532"/>
                                  <a:pt x="1984587" y="933111"/>
                                </a:cubicBezTo>
                                <a:cubicBezTo>
                                  <a:pt x="2014495" y="1067690"/>
                                  <a:pt x="2011738" y="1401061"/>
                                  <a:pt x="1984587" y="1640205"/>
                                </a:cubicBezTo>
                                <a:cubicBezTo>
                                  <a:pt x="1957436" y="1879349"/>
                                  <a:pt x="1972303" y="1994788"/>
                                  <a:pt x="1984587" y="2242545"/>
                                </a:cubicBezTo>
                                <a:cubicBezTo>
                                  <a:pt x="1996871" y="2490302"/>
                                  <a:pt x="2006384" y="2640880"/>
                                  <a:pt x="1984587" y="2949639"/>
                                </a:cubicBezTo>
                                <a:cubicBezTo>
                                  <a:pt x="2011169" y="3138710"/>
                                  <a:pt x="1811730" y="3276404"/>
                                  <a:pt x="1653816" y="3280410"/>
                                </a:cubicBezTo>
                                <a:cubicBezTo>
                                  <a:pt x="1406490" y="3274490"/>
                                  <a:pt x="1261685" y="3301294"/>
                                  <a:pt x="992294" y="3280410"/>
                                </a:cubicBezTo>
                                <a:cubicBezTo>
                                  <a:pt x="722903" y="3259526"/>
                                  <a:pt x="480681" y="3279188"/>
                                  <a:pt x="330771" y="3280410"/>
                                </a:cubicBezTo>
                                <a:cubicBezTo>
                                  <a:pt x="156653" y="3290897"/>
                                  <a:pt x="14649" y="3119493"/>
                                  <a:pt x="0" y="2949639"/>
                                </a:cubicBezTo>
                                <a:cubicBezTo>
                                  <a:pt x="-31571" y="2658486"/>
                                  <a:pt x="20635" y="2487145"/>
                                  <a:pt x="0" y="2294922"/>
                                </a:cubicBezTo>
                                <a:cubicBezTo>
                                  <a:pt x="-20635" y="2102699"/>
                                  <a:pt x="-20309" y="1964298"/>
                                  <a:pt x="0" y="1640205"/>
                                </a:cubicBezTo>
                                <a:cubicBezTo>
                                  <a:pt x="20309" y="1316112"/>
                                  <a:pt x="9658" y="1260996"/>
                                  <a:pt x="0" y="933111"/>
                                </a:cubicBezTo>
                                <a:cubicBezTo>
                                  <a:pt x="-9658" y="605226"/>
                                  <a:pt x="4437" y="535013"/>
                                  <a:pt x="0" y="330771"/>
                                </a:cubicBezTo>
                                <a:close/>
                              </a:path>
                            </a:pathLst>
                          </a:custGeom>
                          <ask:type>
                            <ask:lineSketchNone/>
                          </ask:type>
                        </ask:lineSketchStyleProps>
                      </a:ext>
                    </a:extLst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" name="Title 1">
                    <a:extLst>
                      <a:ext uri="{FF2B5EF4-FFF2-40B4-BE49-F238E27FC236}">
                        <a16:creationId xmlns:a16="http://schemas.microsoft.com/office/drawing/2014/main" id="{75E22CF8-0348-FC3E-A6F2-B3A43D75486D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1217446" y="1778547"/>
                    <a:ext cx="1984587" cy="976815"/>
                  </a:xfrm>
                  <a:prstGeom prst="rect">
                    <a:avLst/>
                  </a:prstGeom>
                  <a:grp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l" defTabSz="914400" rtl="0" eaLnBrk="1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algn="ctr"/>
                    <a:r>
                      <a:rPr lang="en-US" sz="2500" b="1" dirty="0">
                        <a:solidFill>
                          <a:schemeClr val="bg1"/>
                        </a:solidFill>
                      </a:rPr>
                      <a:t>Course Specific Model</a:t>
                    </a:r>
                  </a:p>
                </p:txBody>
              </p:sp>
            </p:grpSp>
          </p:grp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96F7A23-1B10-1F16-8698-72799E355B69}"/>
                </a:ext>
              </a:extLst>
            </p:cNvPr>
            <p:cNvSpPr txBox="1"/>
            <p:nvPr/>
          </p:nvSpPr>
          <p:spPr>
            <a:xfrm>
              <a:off x="636555" y="3375708"/>
              <a:ext cx="3300863" cy="1076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A sparse matrix of pass/fail outcomes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9F6ACAB-53A7-D833-EEEE-AA1520AB6E89}"/>
              </a:ext>
            </a:extLst>
          </p:cNvPr>
          <p:cNvGrpSpPr/>
          <p:nvPr/>
        </p:nvGrpSpPr>
        <p:grpSpPr>
          <a:xfrm>
            <a:off x="6697397" y="2004768"/>
            <a:ext cx="3530693" cy="2557221"/>
            <a:chOff x="4490563" y="1690688"/>
            <a:chExt cx="3325562" cy="388860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29506E0-5E53-DA91-F18B-F840EDA0E034}"/>
                </a:ext>
              </a:extLst>
            </p:cNvPr>
            <p:cNvGrpSpPr/>
            <p:nvPr/>
          </p:nvGrpSpPr>
          <p:grpSpPr>
            <a:xfrm>
              <a:off x="4490563" y="1690688"/>
              <a:ext cx="3325562" cy="3888608"/>
              <a:chOff x="4490563" y="1690688"/>
              <a:chExt cx="3325562" cy="3888608"/>
            </a:xfrm>
          </p:grpSpPr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5CCDC8DC-4A46-56A2-9A8C-DC7EBCC7B1BD}"/>
                  </a:ext>
                </a:extLst>
              </p:cNvPr>
              <p:cNvSpPr/>
              <p:nvPr/>
            </p:nvSpPr>
            <p:spPr>
              <a:xfrm>
                <a:off x="4515261" y="2032584"/>
                <a:ext cx="3300863" cy="74077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EF90468C-1E89-ADE8-5595-60245C63E4D7}"/>
                  </a:ext>
                </a:extLst>
              </p:cNvPr>
              <p:cNvGrpSpPr/>
              <p:nvPr/>
            </p:nvGrpSpPr>
            <p:grpSpPr>
              <a:xfrm>
                <a:off x="4490563" y="1690688"/>
                <a:ext cx="3325562" cy="3888608"/>
                <a:chOff x="4975058" y="1690688"/>
                <a:chExt cx="1984588" cy="3888608"/>
              </a:xfrm>
            </p:grpSpPr>
            <p:sp>
              <p:nvSpPr>
                <p:cNvPr id="16" name="Rounded Rectangle 15">
                  <a:extLst>
                    <a:ext uri="{FF2B5EF4-FFF2-40B4-BE49-F238E27FC236}">
                      <a16:creationId xmlns:a16="http://schemas.microsoft.com/office/drawing/2014/main" id="{E7EB1530-F059-941E-48F2-88E5EE8E9E99}"/>
                    </a:ext>
                  </a:extLst>
                </p:cNvPr>
                <p:cNvSpPr/>
                <p:nvPr/>
              </p:nvSpPr>
              <p:spPr>
                <a:xfrm>
                  <a:off x="4989240" y="1709097"/>
                  <a:ext cx="1956222" cy="976815"/>
                </a:xfrm>
                <a:prstGeom prst="roundRect">
                  <a:avLst>
                    <a:gd name="adj" fmla="val 50000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CA56C466-41C9-410D-5D8D-653A84CEBBDD}"/>
                    </a:ext>
                  </a:extLst>
                </p:cNvPr>
                <p:cNvGrpSpPr/>
                <p:nvPr/>
              </p:nvGrpSpPr>
              <p:grpSpPr>
                <a:xfrm>
                  <a:off x="4975058" y="1690688"/>
                  <a:ext cx="1984588" cy="3888608"/>
                  <a:chOff x="3840740" y="1690688"/>
                  <a:chExt cx="1984588" cy="3888608"/>
                </a:xfrm>
                <a:noFill/>
              </p:grpSpPr>
              <p:sp>
                <p:nvSpPr>
                  <p:cNvPr id="5" name="Rounded Rectangle 4">
                    <a:extLst>
                      <a:ext uri="{FF2B5EF4-FFF2-40B4-BE49-F238E27FC236}">
                        <a16:creationId xmlns:a16="http://schemas.microsoft.com/office/drawing/2014/main" id="{9BBFD328-F841-6467-B8D5-CE1742E63785}"/>
                      </a:ext>
                    </a:extLst>
                  </p:cNvPr>
                  <p:cNvSpPr/>
                  <p:nvPr/>
                </p:nvSpPr>
                <p:spPr>
                  <a:xfrm>
                    <a:off x="3840741" y="1690688"/>
                    <a:ext cx="1984587" cy="3888608"/>
                  </a:xfrm>
                  <a:prstGeom prst="roundRect">
                    <a:avLst/>
                  </a:prstGeom>
                  <a:grpFill/>
                  <a:ln w="28575">
                    <a:solidFill>
                      <a:srgbClr val="002060"/>
                    </a:solidFill>
                    <a:extLst>
                      <a:ext uri="{C807C97D-BFC1-408E-A445-0C87EB9F89A2}">
                        <ask:lineSketchStyleProps xmlns:ask="http://schemas.microsoft.com/office/drawing/2018/sketchyshapes" sd="252692197">
                          <a:custGeom>
                            <a:avLst/>
                            <a:gdLst>
                              <a:gd name="connsiteX0" fmla="*/ 0 w 1984587"/>
                              <a:gd name="connsiteY0" fmla="*/ 330771 h 3280410"/>
                              <a:gd name="connsiteX1" fmla="*/ 330771 w 1984587"/>
                              <a:gd name="connsiteY1" fmla="*/ 0 h 3280410"/>
                              <a:gd name="connsiteX2" fmla="*/ 1018754 w 1984587"/>
                              <a:gd name="connsiteY2" fmla="*/ 0 h 3280410"/>
                              <a:gd name="connsiteX3" fmla="*/ 1653816 w 1984587"/>
                              <a:gd name="connsiteY3" fmla="*/ 0 h 3280410"/>
                              <a:gd name="connsiteX4" fmla="*/ 1984587 w 1984587"/>
                              <a:gd name="connsiteY4" fmla="*/ 330771 h 3280410"/>
                              <a:gd name="connsiteX5" fmla="*/ 1984587 w 1984587"/>
                              <a:gd name="connsiteY5" fmla="*/ 933111 h 3280410"/>
                              <a:gd name="connsiteX6" fmla="*/ 1984587 w 1984587"/>
                              <a:gd name="connsiteY6" fmla="*/ 1535450 h 3280410"/>
                              <a:gd name="connsiteX7" fmla="*/ 1984587 w 1984587"/>
                              <a:gd name="connsiteY7" fmla="*/ 2190167 h 3280410"/>
                              <a:gd name="connsiteX8" fmla="*/ 1984587 w 1984587"/>
                              <a:gd name="connsiteY8" fmla="*/ 2949639 h 3280410"/>
                              <a:gd name="connsiteX9" fmla="*/ 1653816 w 1984587"/>
                              <a:gd name="connsiteY9" fmla="*/ 3280410 h 3280410"/>
                              <a:gd name="connsiteX10" fmla="*/ 1031985 w 1984587"/>
                              <a:gd name="connsiteY10" fmla="*/ 3280410 h 3280410"/>
                              <a:gd name="connsiteX11" fmla="*/ 330771 w 1984587"/>
                              <a:gd name="connsiteY11" fmla="*/ 3280410 h 3280410"/>
                              <a:gd name="connsiteX12" fmla="*/ 0 w 1984587"/>
                              <a:gd name="connsiteY12" fmla="*/ 2949639 h 3280410"/>
                              <a:gd name="connsiteX13" fmla="*/ 0 w 1984587"/>
                              <a:gd name="connsiteY13" fmla="*/ 2347299 h 3280410"/>
                              <a:gd name="connsiteX14" fmla="*/ 0 w 1984587"/>
                              <a:gd name="connsiteY14" fmla="*/ 1666394 h 3280410"/>
                              <a:gd name="connsiteX15" fmla="*/ 0 w 1984587"/>
                              <a:gd name="connsiteY15" fmla="*/ 1011677 h 3280410"/>
                              <a:gd name="connsiteX16" fmla="*/ 0 w 1984587"/>
                              <a:gd name="connsiteY16" fmla="*/ 330771 h 328041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</a:cxnLst>
                            <a:rect l="l" t="t" r="r" b="b"/>
                            <a:pathLst>
                              <a:path w="1984587" h="3280410" extrusionOk="0">
                                <a:moveTo>
                                  <a:pt x="0" y="330771"/>
                                </a:moveTo>
                                <a:cubicBezTo>
                                  <a:pt x="-10949" y="133107"/>
                                  <a:pt x="110930" y="-23710"/>
                                  <a:pt x="330771" y="0"/>
                                </a:cubicBezTo>
                                <a:cubicBezTo>
                                  <a:pt x="652645" y="-3861"/>
                                  <a:pt x="736351" y="-2678"/>
                                  <a:pt x="1018754" y="0"/>
                                </a:cubicBezTo>
                                <a:cubicBezTo>
                                  <a:pt x="1301157" y="2678"/>
                                  <a:pt x="1363512" y="19086"/>
                                  <a:pt x="1653816" y="0"/>
                                </a:cubicBezTo>
                                <a:cubicBezTo>
                                  <a:pt x="1822651" y="-21620"/>
                                  <a:pt x="1972795" y="180802"/>
                                  <a:pt x="1984587" y="330771"/>
                                </a:cubicBezTo>
                                <a:cubicBezTo>
                                  <a:pt x="2013542" y="522864"/>
                                  <a:pt x="1987702" y="736336"/>
                                  <a:pt x="1984587" y="933111"/>
                                </a:cubicBezTo>
                                <a:cubicBezTo>
                                  <a:pt x="1981472" y="1129886"/>
                                  <a:pt x="1969409" y="1331471"/>
                                  <a:pt x="1984587" y="1535450"/>
                                </a:cubicBezTo>
                                <a:cubicBezTo>
                                  <a:pt x="1999765" y="1739429"/>
                                  <a:pt x="1980589" y="1997975"/>
                                  <a:pt x="1984587" y="2190167"/>
                                </a:cubicBezTo>
                                <a:cubicBezTo>
                                  <a:pt x="1988585" y="2382359"/>
                                  <a:pt x="1949924" y="2753137"/>
                                  <a:pt x="1984587" y="2949639"/>
                                </a:cubicBezTo>
                                <a:cubicBezTo>
                                  <a:pt x="1963938" y="3155816"/>
                                  <a:pt x="1849294" y="3282057"/>
                                  <a:pt x="1653816" y="3280410"/>
                                </a:cubicBezTo>
                                <a:cubicBezTo>
                                  <a:pt x="1466499" y="3252670"/>
                                  <a:pt x="1179309" y="3284814"/>
                                  <a:pt x="1031985" y="3280410"/>
                                </a:cubicBezTo>
                                <a:cubicBezTo>
                                  <a:pt x="884661" y="3276006"/>
                                  <a:pt x="546544" y="3276452"/>
                                  <a:pt x="330771" y="3280410"/>
                                </a:cubicBezTo>
                                <a:cubicBezTo>
                                  <a:pt x="147618" y="3275932"/>
                                  <a:pt x="-30229" y="3128969"/>
                                  <a:pt x="0" y="2949639"/>
                                </a:cubicBezTo>
                                <a:cubicBezTo>
                                  <a:pt x="-4027" y="2669084"/>
                                  <a:pt x="27726" y="2607814"/>
                                  <a:pt x="0" y="2347299"/>
                                </a:cubicBezTo>
                                <a:cubicBezTo>
                                  <a:pt x="-27726" y="2086784"/>
                                  <a:pt x="6249" y="1913323"/>
                                  <a:pt x="0" y="1666394"/>
                                </a:cubicBezTo>
                                <a:cubicBezTo>
                                  <a:pt x="-6249" y="1419466"/>
                                  <a:pt x="2279" y="1255860"/>
                                  <a:pt x="0" y="1011677"/>
                                </a:cubicBezTo>
                                <a:cubicBezTo>
                                  <a:pt x="-2279" y="767494"/>
                                  <a:pt x="-8028" y="659185"/>
                                  <a:pt x="0" y="330771"/>
                                </a:cubicBezTo>
                                <a:close/>
                              </a:path>
                            </a:pathLst>
                          </a:custGeom>
                          <ask:type>
                            <ask:lineSketchNone/>
                          </ask:type>
                        </ask:lineSketchStyleProps>
                      </a:ext>
                    </a:extLst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" name="Title 1">
                    <a:extLst>
                      <a:ext uri="{FF2B5EF4-FFF2-40B4-BE49-F238E27FC236}">
                        <a16:creationId xmlns:a16="http://schemas.microsoft.com/office/drawing/2014/main" id="{71FE2B10-426F-0B1A-77F4-990635E0BC75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3840740" y="1743822"/>
                    <a:ext cx="1984587" cy="976815"/>
                  </a:xfrm>
                  <a:prstGeom prst="rect">
                    <a:avLst/>
                  </a:prstGeom>
                  <a:grp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l" defTabSz="914400" rtl="0" eaLnBrk="1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algn="ctr"/>
                    <a:r>
                      <a:rPr lang="en-US" sz="2500" b="1" dirty="0">
                        <a:solidFill>
                          <a:schemeClr val="bg1"/>
                        </a:solidFill>
                      </a:rPr>
                      <a:t>Enriched Course Specific model</a:t>
                    </a:r>
                  </a:p>
                </p:txBody>
              </p:sp>
            </p:grpSp>
          </p:grp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E8B68A7-8756-0FBB-32B5-93BBB49C7BE5}"/>
                </a:ext>
              </a:extLst>
            </p:cNvPr>
            <p:cNvSpPr txBox="1"/>
            <p:nvPr/>
          </p:nvSpPr>
          <p:spPr>
            <a:xfrm>
              <a:off x="4502911" y="3375707"/>
              <a:ext cx="3300863" cy="1544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Sparse matrix of course outcomes + side information + engineered features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357B07BD-5402-D9D0-E5EE-F97BCCD70935}"/>
              </a:ext>
            </a:extLst>
          </p:cNvPr>
          <p:cNvSpPr txBox="1"/>
          <p:nvPr/>
        </p:nvSpPr>
        <p:spPr>
          <a:xfrm>
            <a:off x="757176" y="1505434"/>
            <a:ext cx="10979552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500" b="1" dirty="0"/>
              <a:t>Step One: Choose Attribute Set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22A9D95-35F8-472B-6173-1FF1C9B07115}"/>
              </a:ext>
            </a:extLst>
          </p:cNvPr>
          <p:cNvGrpSpPr/>
          <p:nvPr/>
        </p:nvGrpSpPr>
        <p:grpSpPr>
          <a:xfrm>
            <a:off x="757176" y="4787613"/>
            <a:ext cx="11130595" cy="1080561"/>
            <a:chOff x="757176" y="4787613"/>
            <a:chExt cx="11130595" cy="1080561"/>
          </a:xfrm>
        </p:grpSpPr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1577CD7E-E94D-C030-D477-0F1640EA164B}"/>
                </a:ext>
              </a:extLst>
            </p:cNvPr>
            <p:cNvSpPr/>
            <p:nvPr/>
          </p:nvSpPr>
          <p:spPr>
            <a:xfrm>
              <a:off x="757176" y="5331860"/>
              <a:ext cx="11130595" cy="53631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59E8084-C753-1A27-0574-1384EE124E50}"/>
                </a:ext>
              </a:extLst>
            </p:cNvPr>
            <p:cNvSpPr txBox="1"/>
            <p:nvPr/>
          </p:nvSpPr>
          <p:spPr>
            <a:xfrm>
              <a:off x="7996022" y="5376420"/>
              <a:ext cx="33418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Support Vector Machines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6F99657-A131-988C-5D69-4FF1998E4E01}"/>
                </a:ext>
              </a:extLst>
            </p:cNvPr>
            <p:cNvSpPr txBox="1"/>
            <p:nvPr/>
          </p:nvSpPr>
          <p:spPr>
            <a:xfrm>
              <a:off x="1273467" y="5370089"/>
              <a:ext cx="231011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Decision Tree  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3DFB2C6-9BC1-3F54-F5A2-3AAF4EF84084}"/>
                </a:ext>
              </a:extLst>
            </p:cNvPr>
            <p:cNvSpPr txBox="1"/>
            <p:nvPr/>
          </p:nvSpPr>
          <p:spPr>
            <a:xfrm>
              <a:off x="5378538" y="5370089"/>
              <a:ext cx="143492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AdaBoost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C3B4E2E-F6D0-AC97-6C5F-07A4B21EDE6E}"/>
                </a:ext>
              </a:extLst>
            </p:cNvPr>
            <p:cNvSpPr txBox="1"/>
            <p:nvPr/>
          </p:nvSpPr>
          <p:spPr>
            <a:xfrm>
              <a:off x="757177" y="4787613"/>
              <a:ext cx="10979552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500" b="1" dirty="0"/>
                <a:t>Step Two: Choose Machine Learning Algorithm</a:t>
              </a:r>
            </a:p>
          </p:txBody>
        </p:sp>
      </p:grpSp>
      <p:sp>
        <p:nvSpPr>
          <p:cNvPr id="28" name="&quot;No&quot; Symbol 27">
            <a:extLst>
              <a:ext uri="{FF2B5EF4-FFF2-40B4-BE49-F238E27FC236}">
                <a16:creationId xmlns:a16="http://schemas.microsoft.com/office/drawing/2014/main" id="{FAB2B73B-6F77-007B-5061-9A8466C22416}"/>
              </a:ext>
            </a:extLst>
          </p:cNvPr>
          <p:cNvSpPr/>
          <p:nvPr/>
        </p:nvSpPr>
        <p:spPr>
          <a:xfrm>
            <a:off x="4408022" y="3618491"/>
            <a:ext cx="912739" cy="905239"/>
          </a:xfrm>
          <a:prstGeom prst="noSmoking">
            <a:avLst>
              <a:gd name="adj" fmla="val 721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9" name="Picture 8">
            <a:extLst>
              <a:ext uri="{FF2B5EF4-FFF2-40B4-BE49-F238E27FC236}">
                <a16:creationId xmlns:a16="http://schemas.microsoft.com/office/drawing/2014/main" id="{F11834C9-BD8B-7542-E424-BC57D2D51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632" y="3688203"/>
            <a:ext cx="731778" cy="76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>
            <a:extLst>
              <a:ext uri="{FF2B5EF4-FFF2-40B4-BE49-F238E27FC236}">
                <a16:creationId xmlns:a16="http://schemas.microsoft.com/office/drawing/2014/main" id="{AB3601FA-44CA-C81D-4C04-CE3FD35A2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461" y="5026140"/>
            <a:ext cx="731778" cy="76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F5B5E46-380A-A15C-1EEA-E929DD2812D8}"/>
              </a:ext>
            </a:extLst>
          </p:cNvPr>
          <p:cNvCxnSpPr>
            <a:cxnSpLocks/>
          </p:cNvCxnSpPr>
          <p:nvPr/>
        </p:nvCxnSpPr>
        <p:spPr>
          <a:xfrm>
            <a:off x="1273467" y="5639822"/>
            <a:ext cx="187268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4CFA5CC-6C81-5B40-18E7-ABF9B752E0E3}"/>
              </a:ext>
            </a:extLst>
          </p:cNvPr>
          <p:cNvCxnSpPr>
            <a:cxnSpLocks/>
            <a:endCxn id="51" idx="3"/>
          </p:cNvCxnSpPr>
          <p:nvPr/>
        </p:nvCxnSpPr>
        <p:spPr>
          <a:xfrm flipV="1">
            <a:off x="7996022" y="5607253"/>
            <a:ext cx="3341877" cy="3256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EB8B38-D801-02CD-579F-A0578DD14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18C3-F406-824E-9507-B30503769A4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07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3BEEF-C8D6-2AA1-540C-6566EE22B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9630"/>
            <a:ext cx="10515600" cy="1815055"/>
          </a:xfrm>
        </p:spPr>
        <p:txBody>
          <a:bodyPr>
            <a:normAutofit/>
          </a:bodyPr>
          <a:lstStyle/>
          <a:p>
            <a:pPr lvl="0" algn="ctr"/>
            <a:r>
              <a:rPr lang="en-US" dirty="0"/>
              <a:t>What are the most influential factors to student success in an undergraduate course?</a:t>
            </a:r>
          </a:p>
        </p:txBody>
      </p:sp>
      <p:pic>
        <p:nvPicPr>
          <p:cNvPr id="4098" name="Picture 2" descr="thinking problem,boy,free buckle,cartoon,doubtful character,question mark, thinking person,questioning person,thinki… | Cartoon clip art, Cartoon boy,  Person cartoon">
            <a:extLst>
              <a:ext uri="{FF2B5EF4-FFF2-40B4-BE49-F238E27FC236}">
                <a16:creationId xmlns:a16="http://schemas.microsoft.com/office/drawing/2014/main" id="{0CDD12EE-29D2-425B-AF50-11F020219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37600"/>
            <a:ext cx="3320400" cy="332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AA67F9E-CC65-3659-EDC9-2154D6BCF975}"/>
              </a:ext>
            </a:extLst>
          </p:cNvPr>
          <p:cNvSpPr/>
          <p:nvPr/>
        </p:nvSpPr>
        <p:spPr>
          <a:xfrm>
            <a:off x="0" y="0"/>
            <a:ext cx="12192000" cy="1185313"/>
          </a:xfrm>
          <a:prstGeom prst="rect">
            <a:avLst/>
          </a:prstGeom>
          <a:solidFill>
            <a:srgbClr val="081E3F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67BA0B-D129-8C0D-C4D3-BD8FCDDE3196}"/>
              </a:ext>
            </a:extLst>
          </p:cNvPr>
          <p:cNvSpPr txBox="1"/>
          <p:nvPr/>
        </p:nvSpPr>
        <p:spPr>
          <a:xfrm>
            <a:off x="1842940" y="1665841"/>
            <a:ext cx="85061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[Objective 2: Identify factors that are influential to a student’s success]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331BB9-F391-3C31-9B30-AB59FD6FB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18C3-F406-824E-9507-B30503769A4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5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CB4216D4-3A2B-C6C8-CC04-0D2226661EC3}"/>
              </a:ext>
            </a:extLst>
          </p:cNvPr>
          <p:cNvSpPr/>
          <p:nvPr/>
        </p:nvSpPr>
        <p:spPr>
          <a:xfrm>
            <a:off x="0" y="0"/>
            <a:ext cx="12192000" cy="1185313"/>
          </a:xfrm>
          <a:prstGeom prst="rect">
            <a:avLst/>
          </a:prstGeom>
          <a:solidFill>
            <a:srgbClr val="081E3F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91E48D-A6F7-FC58-6C78-CFB0D477D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831"/>
            <a:ext cx="10515600" cy="1325563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Feature Selection</a:t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Stage Three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944B7B-FAF7-1197-0293-85509306E1E6}"/>
              </a:ext>
            </a:extLst>
          </p:cNvPr>
          <p:cNvSpPr txBox="1"/>
          <p:nvPr/>
        </p:nvSpPr>
        <p:spPr>
          <a:xfrm>
            <a:off x="3754917" y="1490825"/>
            <a:ext cx="5681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Commonly Selected Features Across All 24 Courses Tested</a:t>
            </a:r>
            <a:endParaRPr lang="en-US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1DEADD3-2A4B-FDD9-31B9-74B4507061CD}"/>
              </a:ext>
            </a:extLst>
          </p:cNvPr>
          <p:cNvGrpSpPr/>
          <p:nvPr/>
        </p:nvGrpSpPr>
        <p:grpSpPr>
          <a:xfrm>
            <a:off x="1225728" y="2002495"/>
            <a:ext cx="5368636" cy="4139590"/>
            <a:chOff x="727364" y="1585723"/>
            <a:chExt cx="5368636" cy="4139590"/>
          </a:xfrm>
        </p:grpSpPr>
        <p:pic>
          <p:nvPicPr>
            <p:cNvPr id="4" name="Picture 3" descr="Chart, bar chart&#10;&#10;Description automatically generated">
              <a:extLst>
                <a:ext uri="{FF2B5EF4-FFF2-40B4-BE49-F238E27FC236}">
                  <a16:creationId xmlns:a16="http://schemas.microsoft.com/office/drawing/2014/main" id="{B3B7B776-948C-899E-FAEC-9D4B97ABCD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6140"/>
            <a:stretch/>
          </p:blipFill>
          <p:spPr>
            <a:xfrm>
              <a:off x="727364" y="1986708"/>
              <a:ext cx="5368636" cy="34033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2212F91-EF78-E003-D74A-7E878B6DAFC1}"/>
                </a:ext>
              </a:extLst>
            </p:cNvPr>
            <p:cNvSpPr txBox="1"/>
            <p:nvPr/>
          </p:nvSpPr>
          <p:spPr>
            <a:xfrm>
              <a:off x="727364" y="5479092"/>
              <a:ext cx="394851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Figure 5. This only takes into account side information (excludes courses)</a:t>
              </a:r>
              <a:endParaRPr lang="en-US" sz="1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FE2D9C4-1A56-FEEA-EF1E-2B9A3346A177}"/>
                </a:ext>
              </a:extLst>
            </p:cNvPr>
            <p:cNvSpPr txBox="1"/>
            <p:nvPr/>
          </p:nvSpPr>
          <p:spPr>
            <a:xfrm>
              <a:off x="2455512" y="1585723"/>
              <a:ext cx="2546338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/>
                <a:t>Recursive Feature Elimination</a:t>
              </a:r>
              <a:endParaRPr lang="en-US" sz="1500" b="1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  <a:p>
              <a:endParaRPr lang="en-US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427EA51-A20A-FF7E-02C4-0243F6B6BA5A}"/>
              </a:ext>
            </a:extLst>
          </p:cNvPr>
          <p:cNvSpPr txBox="1"/>
          <p:nvPr/>
        </p:nvSpPr>
        <p:spPr>
          <a:xfrm>
            <a:off x="8960352" y="2034148"/>
            <a:ext cx="177420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/>
              <a:t>Analysis of Variance</a:t>
            </a:r>
            <a:endParaRPr lang="en-US" sz="1500" b="1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1A3A5E-9BFF-6324-3173-716CB3A59AC8}"/>
              </a:ext>
            </a:extLst>
          </p:cNvPr>
          <p:cNvSpPr txBox="1"/>
          <p:nvPr/>
        </p:nvSpPr>
        <p:spPr>
          <a:xfrm>
            <a:off x="7855993" y="5895863"/>
            <a:ext cx="36644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Figure 6. ANOVA on RFE selected attributes for further refinement</a:t>
            </a:r>
            <a:endParaRPr lang="en-US" sz="10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F7E258E-09F2-8335-8323-2B30F3B812AC}"/>
              </a:ext>
            </a:extLst>
          </p:cNvPr>
          <p:cNvGrpSpPr/>
          <p:nvPr/>
        </p:nvGrpSpPr>
        <p:grpSpPr>
          <a:xfrm>
            <a:off x="1186573" y="1964597"/>
            <a:ext cx="952616" cy="407230"/>
            <a:chOff x="426787" y="1646392"/>
            <a:chExt cx="952616" cy="407230"/>
          </a:xfrm>
        </p:grpSpPr>
        <p:pic>
          <p:nvPicPr>
            <p:cNvPr id="16" name="Graphic 15" descr="Badge 1 outline">
              <a:extLst>
                <a:ext uri="{FF2B5EF4-FFF2-40B4-BE49-F238E27FC236}">
                  <a16:creationId xmlns:a16="http://schemas.microsoft.com/office/drawing/2014/main" id="{1DDB08A1-39E1-F292-5723-895C42ADBA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74207" y="1646392"/>
              <a:ext cx="405196" cy="405196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6501E4E-2E54-EDF0-27E2-4F0CFF9A67F5}"/>
                </a:ext>
              </a:extLst>
            </p:cNvPr>
            <p:cNvSpPr txBox="1"/>
            <p:nvPr/>
          </p:nvSpPr>
          <p:spPr>
            <a:xfrm>
              <a:off x="426787" y="1684290"/>
              <a:ext cx="6021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Step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E2536BF-5D85-DD40-A232-FBD448A7A44C}"/>
              </a:ext>
            </a:extLst>
          </p:cNvPr>
          <p:cNvGrpSpPr/>
          <p:nvPr/>
        </p:nvGrpSpPr>
        <p:grpSpPr>
          <a:xfrm>
            <a:off x="7712845" y="1976474"/>
            <a:ext cx="944012" cy="405197"/>
            <a:chOff x="7022833" y="1720452"/>
            <a:chExt cx="944012" cy="405197"/>
          </a:xfrm>
        </p:grpSpPr>
        <p:pic>
          <p:nvPicPr>
            <p:cNvPr id="17" name="Graphic 16" descr="Badge outline">
              <a:extLst>
                <a:ext uri="{FF2B5EF4-FFF2-40B4-BE49-F238E27FC236}">
                  <a16:creationId xmlns:a16="http://schemas.microsoft.com/office/drawing/2014/main" id="{C578DEA3-4117-1AF9-6C19-94D15E9E7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561648" y="1720452"/>
              <a:ext cx="405197" cy="405197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5C4668C-F4A0-E3DD-A385-0FD819AE4AD9}"/>
                </a:ext>
              </a:extLst>
            </p:cNvPr>
            <p:cNvSpPr txBox="1"/>
            <p:nvPr/>
          </p:nvSpPr>
          <p:spPr>
            <a:xfrm>
              <a:off x="7022833" y="1746473"/>
              <a:ext cx="6021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Step</a:t>
              </a:r>
            </a:p>
          </p:txBody>
        </p:sp>
      </p:grpSp>
      <p:sp>
        <p:nvSpPr>
          <p:cNvPr id="24" name="Right Arrow 23">
            <a:extLst>
              <a:ext uri="{FF2B5EF4-FFF2-40B4-BE49-F238E27FC236}">
                <a16:creationId xmlns:a16="http://schemas.microsoft.com/office/drawing/2014/main" id="{F39EBBB6-5DE9-D8DE-167D-75452ADF83DF}"/>
              </a:ext>
            </a:extLst>
          </p:cNvPr>
          <p:cNvSpPr/>
          <p:nvPr/>
        </p:nvSpPr>
        <p:spPr>
          <a:xfrm>
            <a:off x="6819254" y="4021808"/>
            <a:ext cx="893591" cy="3254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Chart, treemap chart&#10;&#10;Description automatically generated">
            <a:extLst>
              <a:ext uri="{FF2B5EF4-FFF2-40B4-BE49-F238E27FC236}">
                <a16:creationId xmlns:a16="http://schemas.microsoft.com/office/drawing/2014/main" id="{C1DB12DF-86A9-0A30-56E0-6FF239CC48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5993" y="2395920"/>
            <a:ext cx="3628445" cy="32756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C8C539-40DD-1661-F24A-658F66B3D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18C3-F406-824E-9507-B30503769A4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3BEEF-C8D6-2AA1-540C-6566EE22B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560" y="1914684"/>
            <a:ext cx="10515600" cy="2683218"/>
          </a:xfrm>
        </p:spPr>
        <p:txBody>
          <a:bodyPr>
            <a:normAutofit/>
          </a:bodyPr>
          <a:lstStyle/>
          <a:p>
            <a:pPr lvl="0" algn="ctr"/>
            <a:r>
              <a:rPr lang="en-US" dirty="0"/>
              <a:t>Is performance in gateway courses and university core curriculum courses influential in students’ future-term course performance?</a:t>
            </a:r>
          </a:p>
        </p:txBody>
      </p:sp>
      <p:pic>
        <p:nvPicPr>
          <p:cNvPr id="4098" name="Picture 2" descr="thinking problem,boy,free buckle,cartoon,doubtful character,question mark, thinking person,questioning person,thinki… | Cartoon clip art, Cartoon boy,  Person cartoon">
            <a:extLst>
              <a:ext uri="{FF2B5EF4-FFF2-40B4-BE49-F238E27FC236}">
                <a16:creationId xmlns:a16="http://schemas.microsoft.com/office/drawing/2014/main" id="{0CDD12EE-29D2-425B-AF50-11F020219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37600"/>
            <a:ext cx="3320400" cy="332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EBE1330-8373-E8A1-8EE4-D373E803C140}"/>
              </a:ext>
            </a:extLst>
          </p:cNvPr>
          <p:cNvSpPr/>
          <p:nvPr/>
        </p:nvSpPr>
        <p:spPr>
          <a:xfrm>
            <a:off x="0" y="0"/>
            <a:ext cx="12192000" cy="1185313"/>
          </a:xfrm>
          <a:prstGeom prst="rect">
            <a:avLst/>
          </a:prstGeom>
          <a:solidFill>
            <a:srgbClr val="081E3F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C7ACE9-881E-8771-4F7B-2A96F33DEECE}"/>
              </a:ext>
            </a:extLst>
          </p:cNvPr>
          <p:cNvSpPr txBox="1"/>
          <p:nvPr/>
        </p:nvSpPr>
        <p:spPr>
          <a:xfrm>
            <a:off x="1842940" y="1665841"/>
            <a:ext cx="85061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[Objective 2: Identify factors that are influential to a student’s success]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79B5EB-3F87-E781-1D8A-FC345E8D3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18C3-F406-824E-9507-B30503769A4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7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65F50859-6431-F7A0-2B65-8DB9419BD349}"/>
              </a:ext>
            </a:extLst>
          </p:cNvPr>
          <p:cNvSpPr/>
          <p:nvPr/>
        </p:nvSpPr>
        <p:spPr>
          <a:xfrm>
            <a:off x="0" y="0"/>
            <a:ext cx="12192000" cy="1185313"/>
          </a:xfrm>
          <a:prstGeom prst="rect">
            <a:avLst/>
          </a:prstGeom>
          <a:solidFill>
            <a:srgbClr val="081E3F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1ED447-CE57-FB62-45F2-E474C5A23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Important Features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Stage Four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7CC14F4-5B09-4573-E176-270C4BA64AA6}"/>
              </a:ext>
            </a:extLst>
          </p:cNvPr>
          <p:cNvGrpSpPr/>
          <p:nvPr/>
        </p:nvGrpSpPr>
        <p:grpSpPr>
          <a:xfrm>
            <a:off x="1250450" y="1450689"/>
            <a:ext cx="2726411" cy="2951593"/>
            <a:chOff x="582475" y="1643368"/>
            <a:chExt cx="2726411" cy="2951593"/>
          </a:xfrm>
        </p:grpSpPr>
        <p:pic>
          <p:nvPicPr>
            <p:cNvPr id="7" name="Picture 6" descr="Chart, treemap chart&#10;&#10;Description automatically generated">
              <a:extLst>
                <a:ext uri="{FF2B5EF4-FFF2-40B4-BE49-F238E27FC236}">
                  <a16:creationId xmlns:a16="http://schemas.microsoft.com/office/drawing/2014/main" id="{BE3074D8-3C10-CEF2-340A-794BB4E6E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598" y="1643368"/>
              <a:ext cx="2672167" cy="241237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3D17E27-111B-7C92-4228-272D17FBC61D}"/>
                </a:ext>
              </a:extLst>
            </p:cNvPr>
            <p:cNvSpPr txBox="1"/>
            <p:nvPr/>
          </p:nvSpPr>
          <p:spPr>
            <a:xfrm>
              <a:off x="582475" y="4194851"/>
              <a:ext cx="27264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Figure 6. ANOVA on RFE selected attributes for further refinement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384AF44-F370-C6C3-6CC9-4DF7529EF5D4}"/>
              </a:ext>
            </a:extLst>
          </p:cNvPr>
          <p:cNvGrpSpPr/>
          <p:nvPr/>
        </p:nvGrpSpPr>
        <p:grpSpPr>
          <a:xfrm>
            <a:off x="3872862" y="4677251"/>
            <a:ext cx="5004753" cy="1460119"/>
            <a:chOff x="609598" y="4473323"/>
            <a:chExt cx="5004753" cy="146011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8DA0207-AFE1-F02E-EF42-BA0C7E3415BD}"/>
                </a:ext>
              </a:extLst>
            </p:cNvPr>
            <p:cNvSpPr txBox="1"/>
            <p:nvPr/>
          </p:nvSpPr>
          <p:spPr>
            <a:xfrm>
              <a:off x="1207020" y="4507918"/>
              <a:ext cx="38408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 features related to Gateways or UCCs</a:t>
              </a:r>
            </a:p>
          </p:txBody>
        </p:sp>
        <p:pic>
          <p:nvPicPr>
            <p:cNvPr id="11" name="Graphic 10" descr="Badge 1 outline">
              <a:extLst>
                <a:ext uri="{FF2B5EF4-FFF2-40B4-BE49-F238E27FC236}">
                  <a16:creationId xmlns:a16="http://schemas.microsoft.com/office/drawing/2014/main" id="{1CDF9054-C945-01B6-5147-F8E36E946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09598" y="4473323"/>
              <a:ext cx="438523" cy="438523"/>
            </a:xfrm>
            <a:prstGeom prst="rect">
              <a:avLst/>
            </a:prstGeom>
          </p:spPr>
        </p:pic>
        <p:pic>
          <p:nvPicPr>
            <p:cNvPr id="13" name="Graphic 12" descr="Badge outline">
              <a:extLst>
                <a:ext uri="{FF2B5EF4-FFF2-40B4-BE49-F238E27FC236}">
                  <a16:creationId xmlns:a16="http://schemas.microsoft.com/office/drawing/2014/main" id="{3F105315-F6F5-B0A1-5B94-DD595FF7D4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18938" y="4984121"/>
              <a:ext cx="438523" cy="438523"/>
            </a:xfrm>
            <a:prstGeom prst="rect">
              <a:avLst/>
            </a:prstGeom>
          </p:spPr>
        </p:pic>
        <p:pic>
          <p:nvPicPr>
            <p:cNvPr id="14" name="Graphic 13" descr="Badge 3 outline">
              <a:extLst>
                <a:ext uri="{FF2B5EF4-FFF2-40B4-BE49-F238E27FC236}">
                  <a16:creationId xmlns:a16="http://schemas.microsoft.com/office/drawing/2014/main" id="{4D8C8328-834D-143E-8EDE-20E740A1B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18938" y="5494919"/>
              <a:ext cx="438523" cy="43852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40AB580-785E-7A25-C85E-443D5BB8D1D4}"/>
                </a:ext>
              </a:extLst>
            </p:cNvPr>
            <p:cNvSpPr txBox="1"/>
            <p:nvPr/>
          </p:nvSpPr>
          <p:spPr>
            <a:xfrm>
              <a:off x="1207020" y="5018716"/>
              <a:ext cx="360916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Identified in the majority of courses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33507A7-6B80-B19F-6C27-38F434EFE2D2}"/>
                </a:ext>
              </a:extLst>
            </p:cNvPr>
            <p:cNvSpPr txBox="1"/>
            <p:nvPr/>
          </p:nvSpPr>
          <p:spPr>
            <a:xfrm>
              <a:off x="1207020" y="5494919"/>
              <a:ext cx="440733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Supports differences in pass/fail distributions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5AD556C-A0D9-E3A0-AB21-0AA1058D0191}"/>
              </a:ext>
            </a:extLst>
          </p:cNvPr>
          <p:cNvGrpSpPr/>
          <p:nvPr/>
        </p:nvGrpSpPr>
        <p:grpSpPr>
          <a:xfrm>
            <a:off x="8476660" y="1348037"/>
            <a:ext cx="2726411" cy="3087740"/>
            <a:chOff x="3568572" y="1648891"/>
            <a:chExt cx="2726411" cy="308774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D3CC838-64FB-00B5-49F7-E8FBCA0CF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/>
          </p:blipFill>
          <p:spPr>
            <a:xfrm>
              <a:off x="3662369" y="1648891"/>
              <a:ext cx="2293124" cy="2677889"/>
            </a:xfrm>
            <a:prstGeom prst="rect">
              <a:avLst/>
            </a:prstGeom>
            <a:ln w="28575"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EDD3A0B-B23B-22C8-3C8E-3C478C24AA9E}"/>
                </a:ext>
              </a:extLst>
            </p:cNvPr>
            <p:cNvSpPr txBox="1"/>
            <p:nvPr/>
          </p:nvSpPr>
          <p:spPr>
            <a:xfrm>
              <a:off x="3568572" y="4490410"/>
              <a:ext cx="2726411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Figure 8. Pass/Fail by UCC course flag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F8D2DD3-0306-D7C3-86BB-D8E88C065DCC}"/>
              </a:ext>
            </a:extLst>
          </p:cNvPr>
          <p:cNvGrpSpPr/>
          <p:nvPr/>
        </p:nvGrpSpPr>
        <p:grpSpPr>
          <a:xfrm>
            <a:off x="5027508" y="1344170"/>
            <a:ext cx="2726411" cy="3113702"/>
            <a:chOff x="6420167" y="1645023"/>
            <a:chExt cx="2726411" cy="3113702"/>
          </a:xfrm>
        </p:grpSpPr>
        <p:pic>
          <p:nvPicPr>
            <p:cNvPr id="22" name="Picture 21" descr="Chart, bar chart&#10;&#10;Description automatically generated">
              <a:extLst>
                <a:ext uri="{FF2B5EF4-FFF2-40B4-BE49-F238E27FC236}">
                  <a16:creationId xmlns:a16="http://schemas.microsoft.com/office/drawing/2014/main" id="{631590E6-3D26-68CF-C739-46AD7F404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560595" y="1645023"/>
              <a:ext cx="2211446" cy="2681757"/>
            </a:xfrm>
            <a:prstGeom prst="rect">
              <a:avLst/>
            </a:prstGeom>
            <a:ln w="28575"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556A8C1-9C96-9D63-434A-D79946E6C14C}"/>
                </a:ext>
              </a:extLst>
            </p:cNvPr>
            <p:cNvSpPr txBox="1"/>
            <p:nvPr/>
          </p:nvSpPr>
          <p:spPr>
            <a:xfrm>
              <a:off x="6420167" y="4512504"/>
              <a:ext cx="2726411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Figure 7. Pass/Fail by Gateway flag</a:t>
              </a:r>
            </a:p>
          </p:txBody>
        </p:sp>
      </p:grpSp>
      <p:pic>
        <p:nvPicPr>
          <p:cNvPr id="32" name="Picture 3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B407C50-6F45-D52F-4668-EA347DE4D2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203071" y="2405544"/>
            <a:ext cx="651669" cy="4917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7F1AC8-9BFE-7F57-44ED-06D24C8CA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18C3-F406-824E-9507-B30503769A4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4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070B908C-C03D-2FE7-C206-9C20FCF9EC18}"/>
              </a:ext>
            </a:extLst>
          </p:cNvPr>
          <p:cNvSpPr/>
          <p:nvPr/>
        </p:nvSpPr>
        <p:spPr>
          <a:xfrm>
            <a:off x="0" y="0"/>
            <a:ext cx="12192000" cy="1185313"/>
          </a:xfrm>
          <a:prstGeom prst="rect">
            <a:avLst/>
          </a:prstGeom>
          <a:solidFill>
            <a:srgbClr val="081E3F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91E48D-A6F7-FC58-6C78-CFB0D477D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1"/>
            <a:ext cx="10515600" cy="1325563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Model Performance</a:t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Stage Four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46CDB85-B2DE-076A-DBFE-68D57DAD0E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002133"/>
              </p:ext>
            </p:extLst>
          </p:nvPr>
        </p:nvGraphicFramePr>
        <p:xfrm>
          <a:off x="7540562" y="1482161"/>
          <a:ext cx="3789990" cy="1391125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1263330">
                  <a:extLst>
                    <a:ext uri="{9D8B030D-6E8A-4147-A177-3AD203B41FA5}">
                      <a16:colId xmlns:a16="http://schemas.microsoft.com/office/drawing/2014/main" val="2519335108"/>
                    </a:ext>
                  </a:extLst>
                </a:gridCol>
                <a:gridCol w="1263330">
                  <a:extLst>
                    <a:ext uri="{9D8B030D-6E8A-4147-A177-3AD203B41FA5}">
                      <a16:colId xmlns:a16="http://schemas.microsoft.com/office/drawing/2014/main" val="832928145"/>
                    </a:ext>
                  </a:extLst>
                </a:gridCol>
                <a:gridCol w="1263330">
                  <a:extLst>
                    <a:ext uri="{9D8B030D-6E8A-4147-A177-3AD203B41FA5}">
                      <a16:colId xmlns:a16="http://schemas.microsoft.com/office/drawing/2014/main" val="3853072084"/>
                    </a:ext>
                  </a:extLst>
                </a:gridCol>
              </a:tblGrid>
              <a:tr h="21021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</a:rPr>
                        <a:t>Overall Averages</a:t>
                      </a:r>
                      <a:endParaRPr lang="en-US" sz="15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7111496"/>
                  </a:ext>
                </a:extLst>
              </a:tr>
              <a:tr h="2882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Metric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AdaBoost v1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AdaBoost v2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740889"/>
                  </a:ext>
                </a:extLst>
              </a:tr>
              <a:tr h="2882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f1_negative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0.902278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0.893256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2090450"/>
                  </a:ext>
                </a:extLst>
              </a:tr>
              <a:tr h="2882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f1_positive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0.253759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0.269167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825194"/>
                  </a:ext>
                </a:extLst>
              </a:tr>
              <a:tr h="2882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f1_macro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0.578019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0.581211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52621496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7EA193A6-7AC3-651F-DF4A-C6B75D852BF4}"/>
              </a:ext>
            </a:extLst>
          </p:cNvPr>
          <p:cNvSpPr txBox="1"/>
          <p:nvPr/>
        </p:nvSpPr>
        <p:spPr>
          <a:xfrm>
            <a:off x="7540563" y="2873286"/>
            <a:ext cx="29033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Table 6. Model averages across all 24 courses tested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AFECF5C2-29A7-953E-5ACC-D215B33A4E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014964"/>
              </p:ext>
            </p:extLst>
          </p:nvPr>
        </p:nvGraphicFramePr>
        <p:xfrm>
          <a:off x="7540563" y="3459550"/>
          <a:ext cx="3813237" cy="2247900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943356">
                  <a:extLst>
                    <a:ext uri="{9D8B030D-6E8A-4147-A177-3AD203B41FA5}">
                      <a16:colId xmlns:a16="http://schemas.microsoft.com/office/drawing/2014/main" val="2726648023"/>
                    </a:ext>
                  </a:extLst>
                </a:gridCol>
                <a:gridCol w="943356">
                  <a:extLst>
                    <a:ext uri="{9D8B030D-6E8A-4147-A177-3AD203B41FA5}">
                      <a16:colId xmlns:a16="http://schemas.microsoft.com/office/drawing/2014/main" val="3176467016"/>
                    </a:ext>
                  </a:extLst>
                </a:gridCol>
                <a:gridCol w="943356">
                  <a:extLst>
                    <a:ext uri="{9D8B030D-6E8A-4147-A177-3AD203B41FA5}">
                      <a16:colId xmlns:a16="http://schemas.microsoft.com/office/drawing/2014/main" val="1366083888"/>
                    </a:ext>
                  </a:extLst>
                </a:gridCol>
                <a:gridCol w="983169">
                  <a:extLst>
                    <a:ext uri="{9D8B030D-6E8A-4147-A177-3AD203B41FA5}">
                      <a16:colId xmlns:a16="http://schemas.microsoft.com/office/drawing/2014/main" val="2284413215"/>
                    </a:ext>
                  </a:extLst>
                </a:gridCol>
              </a:tblGrid>
              <a:tr h="2413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</a:rPr>
                        <a:t>Averages by College</a:t>
                      </a:r>
                      <a:endParaRPr lang="en-US" sz="15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659039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College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Metric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AdaBoost v1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AdaBoost v2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4248622"/>
                  </a:ext>
                </a:extLst>
              </a:tr>
              <a:tr h="241300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CASE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f1_negative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0.894563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0.885103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4494994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f1_positive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0.339485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0.356749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215104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f1_macro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0.617024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0.620926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76341"/>
                  </a:ext>
                </a:extLst>
              </a:tr>
              <a:tr h="190500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COB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f1_negative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0.909784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0.885153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537404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f1_positive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0.168383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0.166182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480370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f1_macro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0.539084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0.525667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1812785"/>
                  </a:ext>
                </a:extLst>
              </a:tr>
              <a:tr h="190500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SIPA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f1_negative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0.913128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0.947478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871799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f1_positive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0.138528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0.193473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49124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f1_macro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0.525828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0.570475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25293310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BC1917AB-3F72-6EFE-DB03-3A50BE89D46B}"/>
              </a:ext>
            </a:extLst>
          </p:cNvPr>
          <p:cNvSpPr txBox="1"/>
          <p:nvPr/>
        </p:nvSpPr>
        <p:spPr>
          <a:xfrm>
            <a:off x="7540563" y="5694592"/>
            <a:ext cx="33265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Table 7. Model averages per college for all 24 courses tested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DDB86BA-0210-0248-9BEA-8C9ECD401752}"/>
              </a:ext>
            </a:extLst>
          </p:cNvPr>
          <p:cNvCxnSpPr>
            <a:cxnSpLocks/>
          </p:cNvCxnSpPr>
          <p:nvPr/>
        </p:nvCxnSpPr>
        <p:spPr>
          <a:xfrm>
            <a:off x="7041397" y="1417957"/>
            <a:ext cx="0" cy="47625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3253D07-750B-E34E-74F2-97E0D1199197}"/>
              </a:ext>
            </a:extLst>
          </p:cNvPr>
          <p:cNvSpPr txBox="1"/>
          <p:nvPr/>
        </p:nvSpPr>
        <p:spPr>
          <a:xfrm>
            <a:off x="506504" y="5238089"/>
            <a:ext cx="24096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Figure 9. Comparison of AdaBoost versions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213DC7-BD20-9D2A-3F33-2422B8811AD6}"/>
              </a:ext>
            </a:extLst>
          </p:cNvPr>
          <p:cNvSpPr txBox="1"/>
          <p:nvPr/>
        </p:nvSpPr>
        <p:spPr>
          <a:xfrm>
            <a:off x="485713" y="1629639"/>
            <a:ext cx="276922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/>
              <a:t>Average Performance per Model</a:t>
            </a:r>
            <a:endParaRPr lang="en-US" sz="1500" b="1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77E282-F30E-7741-1F1C-57C96AC9E86F}"/>
              </a:ext>
            </a:extLst>
          </p:cNvPr>
          <p:cNvSpPr txBox="1"/>
          <p:nvPr/>
        </p:nvSpPr>
        <p:spPr>
          <a:xfrm>
            <a:off x="506504" y="5949624"/>
            <a:ext cx="5610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v1: Enriched Course Specific model</a:t>
            </a:r>
          </a:p>
          <a:p>
            <a:r>
              <a:rPr lang="en-US" sz="1200" dirty="0"/>
              <a:t>v2: Enriched Course Specific model w/selected features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97DB12-B9B0-5DD5-E633-F9EF156E4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482" y="2009362"/>
            <a:ext cx="2350267" cy="3228727"/>
          </a:xfrm>
          <a:prstGeom prst="rect">
            <a:avLst/>
          </a:prstGeom>
        </p:spPr>
      </p:pic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89C0B047-4E0B-AA19-5470-6F3FD94EA8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260966"/>
              </p:ext>
            </p:extLst>
          </p:nvPr>
        </p:nvGraphicFramePr>
        <p:xfrm>
          <a:off x="4006579" y="1989352"/>
          <a:ext cx="2643114" cy="1071651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1321557">
                  <a:extLst>
                    <a:ext uri="{9D8B030D-6E8A-4147-A177-3AD203B41FA5}">
                      <a16:colId xmlns:a16="http://schemas.microsoft.com/office/drawing/2014/main" val="2810744529"/>
                    </a:ext>
                  </a:extLst>
                </a:gridCol>
                <a:gridCol w="1321557">
                  <a:extLst>
                    <a:ext uri="{9D8B030D-6E8A-4147-A177-3AD203B41FA5}">
                      <a16:colId xmlns:a16="http://schemas.microsoft.com/office/drawing/2014/main" val="991732747"/>
                    </a:ext>
                  </a:extLst>
                </a:gridCol>
              </a:tblGrid>
              <a:tr h="25244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Metric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Baseline Dummy Classifier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7844337"/>
                  </a:ext>
                </a:extLst>
              </a:tr>
              <a:tr h="25244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f1_negative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0.946510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5100299"/>
                  </a:ext>
                </a:extLst>
              </a:tr>
              <a:tr h="25244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f1_positive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0.054023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612111"/>
                  </a:ext>
                </a:extLst>
              </a:tr>
              <a:tr h="25244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f1_macro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0.500267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57679796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568ECAFB-D74E-C58C-AE8C-126423B6F7D8}"/>
              </a:ext>
            </a:extLst>
          </p:cNvPr>
          <p:cNvSpPr txBox="1"/>
          <p:nvPr/>
        </p:nvSpPr>
        <p:spPr>
          <a:xfrm>
            <a:off x="4006579" y="1629639"/>
            <a:ext cx="264311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"/>
            <a:r>
              <a:rPr lang="en-US" sz="1500" b="1" u="none" strike="noStrike" dirty="0">
                <a:effectLst/>
              </a:rPr>
              <a:t>Baselines</a:t>
            </a:r>
            <a:endParaRPr lang="en-US" sz="1500" b="1" i="0" u="none" strike="noStrik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51AD95-F6D6-6932-7260-70B3A2DC5F00}"/>
              </a:ext>
            </a:extLst>
          </p:cNvPr>
          <p:cNvSpPr txBox="1"/>
          <p:nvPr/>
        </p:nvSpPr>
        <p:spPr>
          <a:xfrm>
            <a:off x="3935979" y="3425431"/>
            <a:ext cx="264311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"/>
            <a:r>
              <a:rPr lang="en-US" sz="1500" b="1" u="none" strike="noStrike" dirty="0">
                <a:effectLst/>
              </a:rPr>
              <a:t>Final AdaBoost Model</a:t>
            </a:r>
            <a:endParaRPr lang="en-US" sz="1500" b="1" i="0" u="none" strike="noStrik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68FD0AE-83DE-2494-232E-047CF0B3438E}"/>
              </a:ext>
            </a:extLst>
          </p:cNvPr>
          <p:cNvGrpSpPr/>
          <p:nvPr/>
        </p:nvGrpSpPr>
        <p:grpSpPr>
          <a:xfrm>
            <a:off x="4075897" y="3786685"/>
            <a:ext cx="2040890" cy="1142053"/>
            <a:chOff x="4097791" y="3967565"/>
            <a:chExt cx="2095438" cy="1108129"/>
          </a:xfrm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0227B2BD-DD47-9B92-61CA-4189BB269E28}"/>
                </a:ext>
              </a:extLst>
            </p:cNvPr>
            <p:cNvSpPr/>
            <p:nvPr/>
          </p:nvSpPr>
          <p:spPr>
            <a:xfrm>
              <a:off x="4097791" y="3967565"/>
              <a:ext cx="2062785" cy="110812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04C9DA5-4771-4662-2B34-57538E553421}"/>
                </a:ext>
              </a:extLst>
            </p:cNvPr>
            <p:cNvGrpSpPr/>
            <p:nvPr/>
          </p:nvGrpSpPr>
          <p:grpSpPr>
            <a:xfrm>
              <a:off x="4107978" y="4005882"/>
              <a:ext cx="2085251" cy="906631"/>
              <a:chOff x="4107978" y="3874146"/>
              <a:chExt cx="2085251" cy="906631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584F0C8-4B40-6A61-0D7F-3BA851C03DD1}"/>
                  </a:ext>
                </a:extLst>
              </p:cNvPr>
              <p:cNvSpPr txBox="1"/>
              <p:nvPr/>
            </p:nvSpPr>
            <p:spPr>
              <a:xfrm>
                <a:off x="4703813" y="3874146"/>
                <a:ext cx="71045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/>
                  <a:t>4X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B4DF92A-C8AC-C234-BA58-C702A45E02B7}"/>
                  </a:ext>
                </a:extLst>
              </p:cNvPr>
              <p:cNvSpPr txBox="1"/>
              <p:nvPr/>
            </p:nvSpPr>
            <p:spPr>
              <a:xfrm>
                <a:off x="4107978" y="4411445"/>
                <a:ext cx="20852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Better than baseline</a:t>
                </a:r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16EB6EE-449D-04EA-55ED-72C92D994E92}"/>
              </a:ext>
            </a:extLst>
          </p:cNvPr>
          <p:cNvSpPr txBox="1"/>
          <p:nvPr/>
        </p:nvSpPr>
        <p:spPr>
          <a:xfrm>
            <a:off x="3913917" y="3064431"/>
            <a:ext cx="28584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Table 3. Baselines using Stratified dummy classifier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E293DA-14B6-E166-2352-020A9AF7C5D3}"/>
              </a:ext>
            </a:extLst>
          </p:cNvPr>
          <p:cNvSpPr txBox="1"/>
          <p:nvPr/>
        </p:nvSpPr>
        <p:spPr>
          <a:xfrm>
            <a:off x="3883071" y="5068723"/>
            <a:ext cx="276662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"/>
            <a:r>
              <a:rPr lang="en-US" sz="1500" b="1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Avg Overall Classification Ability</a:t>
            </a:r>
            <a:endParaRPr lang="en-US" sz="1500" b="1" i="0" u="none" strike="noStrik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957D03-5AB5-F880-3D95-48C3C64DB72E}"/>
              </a:ext>
            </a:extLst>
          </p:cNvPr>
          <p:cNvSpPr txBox="1"/>
          <p:nvPr/>
        </p:nvSpPr>
        <p:spPr>
          <a:xfrm>
            <a:off x="3913917" y="5363392"/>
            <a:ext cx="276662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Baseline AUC: 0.501977</a:t>
            </a:r>
          </a:p>
          <a:p>
            <a:pPr fontAlgn="b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1400" i="0" dirty="0">
                <a:latin typeface="Calibri" panose="020F0502020204030204" pitchFamily="34" charset="0"/>
                <a:cs typeface="Calibri" panose="020F0502020204030204" pitchFamily="34" charset="0"/>
              </a:rPr>
              <a:t>1 AUC : 	   0.647154   </a:t>
            </a:r>
          </a:p>
          <a:p>
            <a:pPr fontAlgn="b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140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 AUC : 	   0.656771</a:t>
            </a:r>
            <a:endParaRPr lang="en-US" sz="1400" i="0" u="none" strike="noStrik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01953E-0221-012D-8898-8F7496D5E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18C3-F406-824E-9507-B30503769A4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1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B75245A-B972-01BE-02AE-70BA5B2378E7}"/>
              </a:ext>
            </a:extLst>
          </p:cNvPr>
          <p:cNvSpPr/>
          <p:nvPr/>
        </p:nvSpPr>
        <p:spPr>
          <a:xfrm>
            <a:off x="0" y="0"/>
            <a:ext cx="12192000" cy="1185313"/>
          </a:xfrm>
          <a:prstGeom prst="rect">
            <a:avLst/>
          </a:prstGeom>
          <a:solidFill>
            <a:srgbClr val="081E3F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91E48D-A6F7-FC58-6C78-CFB0D477D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68"/>
            <a:ext cx="10515600" cy="1325563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Findings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D6748AE-DC95-F4AE-B766-4A4D06A4DD21}"/>
              </a:ext>
            </a:extLst>
          </p:cNvPr>
          <p:cNvGrpSpPr/>
          <p:nvPr/>
        </p:nvGrpSpPr>
        <p:grpSpPr>
          <a:xfrm>
            <a:off x="981464" y="1805910"/>
            <a:ext cx="10483651" cy="3625353"/>
            <a:chOff x="873373" y="2072774"/>
            <a:chExt cx="10483651" cy="362535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4F03A3C-C212-A35C-284D-AFCB409459B5}"/>
                </a:ext>
              </a:extLst>
            </p:cNvPr>
            <p:cNvSpPr txBox="1"/>
            <p:nvPr/>
          </p:nvSpPr>
          <p:spPr>
            <a:xfrm>
              <a:off x="1601597" y="2946470"/>
              <a:ext cx="92398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Best performing model for course outcome classification task: </a:t>
              </a:r>
            </a:p>
            <a:p>
              <a:r>
                <a:rPr lang="en-US" sz="2000" i="1" dirty="0"/>
                <a:t>AdaBoost with Decision Tree as base classifier</a:t>
              </a:r>
            </a:p>
          </p:txBody>
        </p:sp>
        <p:pic>
          <p:nvPicPr>
            <p:cNvPr id="5" name="Graphic 4" descr="Badge 3 outline">
              <a:extLst>
                <a:ext uri="{FF2B5EF4-FFF2-40B4-BE49-F238E27FC236}">
                  <a16:creationId xmlns:a16="http://schemas.microsoft.com/office/drawing/2014/main" id="{DDA1C602-304E-B0AF-D285-186ED6D26B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73373" y="4041656"/>
              <a:ext cx="630555" cy="630555"/>
            </a:xfrm>
            <a:prstGeom prst="rect">
              <a:avLst/>
            </a:prstGeom>
          </p:spPr>
        </p:pic>
        <p:pic>
          <p:nvPicPr>
            <p:cNvPr id="6" name="Graphic 5" descr="Badge 1 outline">
              <a:extLst>
                <a:ext uri="{FF2B5EF4-FFF2-40B4-BE49-F238E27FC236}">
                  <a16:creationId xmlns:a16="http://schemas.microsoft.com/office/drawing/2014/main" id="{D9F7D40F-90F7-150C-250E-7593DC7D61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88435" y="2112168"/>
              <a:ext cx="630555" cy="630555"/>
            </a:xfrm>
            <a:prstGeom prst="rect">
              <a:avLst/>
            </a:prstGeom>
          </p:spPr>
        </p:pic>
        <p:pic>
          <p:nvPicPr>
            <p:cNvPr id="7" name="Graphic 6" descr="Badge outline">
              <a:extLst>
                <a:ext uri="{FF2B5EF4-FFF2-40B4-BE49-F238E27FC236}">
                  <a16:creationId xmlns:a16="http://schemas.microsoft.com/office/drawing/2014/main" id="{F76B2617-ED65-1E74-5531-506064D5B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73373" y="3023801"/>
              <a:ext cx="630555" cy="630555"/>
            </a:xfrm>
            <a:prstGeom prst="rect">
              <a:avLst/>
            </a:prstGeom>
          </p:spPr>
        </p:pic>
        <p:pic>
          <p:nvPicPr>
            <p:cNvPr id="8" name="Graphic 7" descr="Badge 4 outline">
              <a:extLst>
                <a:ext uri="{FF2B5EF4-FFF2-40B4-BE49-F238E27FC236}">
                  <a16:creationId xmlns:a16="http://schemas.microsoft.com/office/drawing/2014/main" id="{EBEF8451-7B59-D1E8-4406-055BD4FC3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88434" y="4990241"/>
              <a:ext cx="630555" cy="63055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F149C67-BCA6-DFAC-D3C5-D55F02D3BCE0}"/>
                </a:ext>
              </a:extLst>
            </p:cNvPr>
            <p:cNvSpPr txBox="1"/>
            <p:nvPr/>
          </p:nvSpPr>
          <p:spPr>
            <a:xfrm>
              <a:off x="1601599" y="4990241"/>
              <a:ext cx="96518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Student’s performance in Gateway and UCC courses (even as a count of Gateways and UCCs failed) is an influential factor in future-term student outcomes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6F74280-28B2-15B5-C20D-9CF520646A7F}"/>
                </a:ext>
              </a:extLst>
            </p:cNvPr>
            <p:cNvSpPr txBox="1"/>
            <p:nvPr/>
          </p:nvSpPr>
          <p:spPr>
            <a:xfrm>
              <a:off x="1601598" y="2072774"/>
              <a:ext cx="923986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Best attribute set for predicting future-term student outcomes: </a:t>
              </a:r>
            </a:p>
            <a:p>
              <a:r>
                <a:rPr lang="en-US" sz="2000" i="1" dirty="0"/>
                <a:t>Enriched Course Specific model w/selected features</a:t>
              </a:r>
            </a:p>
            <a:p>
              <a:endParaRPr lang="en-US" sz="20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B096B25-BFF5-08AE-D257-4FF9EFD9AF57}"/>
                </a:ext>
              </a:extLst>
            </p:cNvPr>
            <p:cNvSpPr txBox="1"/>
            <p:nvPr/>
          </p:nvSpPr>
          <p:spPr>
            <a:xfrm>
              <a:off x="1601597" y="4041656"/>
              <a:ext cx="97554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Student’s aggregate enrollment measures such as GPA, courses failed and credits attempted</a:t>
              </a:r>
            </a:p>
            <a:p>
              <a:r>
                <a:rPr lang="en-US" sz="2000" dirty="0"/>
                <a:t>are informative attributes to predicting success </a:t>
              </a:r>
            </a:p>
          </p:txBody>
        </p:sp>
      </p:grp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303A11A-BA4E-994A-5D6B-048F77129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18C3-F406-824E-9507-B30503769A4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71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F8C8181-8B06-516F-B009-D514B615DCA9}"/>
              </a:ext>
            </a:extLst>
          </p:cNvPr>
          <p:cNvSpPr/>
          <p:nvPr/>
        </p:nvSpPr>
        <p:spPr>
          <a:xfrm>
            <a:off x="0" y="0"/>
            <a:ext cx="12192000" cy="1185313"/>
          </a:xfrm>
          <a:prstGeom prst="rect">
            <a:avLst/>
          </a:prstGeom>
          <a:solidFill>
            <a:srgbClr val="081E3F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91E48D-A6F7-FC58-6C78-CFB0D477D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55"/>
            <a:ext cx="10515600" cy="1325563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Future Work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2007AAC-B172-430F-9D40-16E6B5F107A5}"/>
              </a:ext>
            </a:extLst>
          </p:cNvPr>
          <p:cNvGrpSpPr/>
          <p:nvPr/>
        </p:nvGrpSpPr>
        <p:grpSpPr>
          <a:xfrm>
            <a:off x="911722" y="1805910"/>
            <a:ext cx="10099252" cy="2642133"/>
            <a:chOff x="873373" y="2072774"/>
            <a:chExt cx="10099252" cy="264213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C5C845E-423E-9194-06F2-760BD66EBC4E}"/>
                </a:ext>
              </a:extLst>
            </p:cNvPr>
            <p:cNvSpPr txBox="1"/>
            <p:nvPr/>
          </p:nvSpPr>
          <p:spPr>
            <a:xfrm>
              <a:off x="1601598" y="3023801"/>
              <a:ext cx="92398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Incorporate the entire student body instead of just three colleges for a more comprehensive analysis</a:t>
              </a:r>
            </a:p>
          </p:txBody>
        </p:sp>
        <p:pic>
          <p:nvPicPr>
            <p:cNvPr id="5" name="Graphic 4" descr="Badge 3 outline">
              <a:extLst>
                <a:ext uri="{FF2B5EF4-FFF2-40B4-BE49-F238E27FC236}">
                  <a16:creationId xmlns:a16="http://schemas.microsoft.com/office/drawing/2014/main" id="{B9281C5C-DD99-1109-6E81-57F7A9F38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73373" y="4041656"/>
              <a:ext cx="630555" cy="630555"/>
            </a:xfrm>
            <a:prstGeom prst="rect">
              <a:avLst/>
            </a:prstGeom>
          </p:spPr>
        </p:pic>
        <p:pic>
          <p:nvPicPr>
            <p:cNvPr id="6" name="Graphic 5" descr="Badge 1 outline">
              <a:extLst>
                <a:ext uri="{FF2B5EF4-FFF2-40B4-BE49-F238E27FC236}">
                  <a16:creationId xmlns:a16="http://schemas.microsoft.com/office/drawing/2014/main" id="{21130DD0-0D01-A653-C3DF-A62E1A6A7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88435" y="2112168"/>
              <a:ext cx="630555" cy="630555"/>
            </a:xfrm>
            <a:prstGeom prst="rect">
              <a:avLst/>
            </a:prstGeom>
          </p:spPr>
        </p:pic>
        <p:pic>
          <p:nvPicPr>
            <p:cNvPr id="7" name="Graphic 6" descr="Badge outline">
              <a:extLst>
                <a:ext uri="{FF2B5EF4-FFF2-40B4-BE49-F238E27FC236}">
                  <a16:creationId xmlns:a16="http://schemas.microsoft.com/office/drawing/2014/main" id="{389D5268-33DD-9245-D778-FABA887E09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73373" y="3023801"/>
              <a:ext cx="630555" cy="63055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275D9C5-1B01-C1DA-FEAE-4414D3BF6A8E}"/>
                </a:ext>
              </a:extLst>
            </p:cNvPr>
            <p:cNvSpPr txBox="1"/>
            <p:nvPr/>
          </p:nvSpPr>
          <p:spPr>
            <a:xfrm>
              <a:off x="1601598" y="2072774"/>
              <a:ext cx="923986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Incorporate more financial as well as demographic information to expand the scope of the model outside of academic performance</a:t>
              </a:r>
            </a:p>
            <a:p>
              <a:endParaRPr lang="en-US" sz="20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8DFA4E3-0BEF-6571-7306-0A36FB630BA2}"/>
                </a:ext>
              </a:extLst>
            </p:cNvPr>
            <p:cNvSpPr txBox="1"/>
            <p:nvPr/>
          </p:nvSpPr>
          <p:spPr>
            <a:xfrm>
              <a:off x="1601598" y="4007021"/>
              <a:ext cx="93710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Create a model that incorporates the non-</a:t>
              </a:r>
              <a:r>
                <a:rPr lang="en-US" sz="2000" dirty="0" err="1"/>
                <a:t>gpa</a:t>
              </a:r>
              <a:r>
                <a:rPr lang="en-US" sz="2000" dirty="0"/>
                <a:t> contributing grades that were excluded to</a:t>
              </a:r>
            </a:p>
            <a:p>
              <a:r>
                <a:rPr lang="en-US" sz="2000" dirty="0"/>
                <a:t>capture drops, withdrawals and incompletes</a:t>
              </a:r>
            </a:p>
          </p:txBody>
        </p:sp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269FF28-622C-82E8-4F79-3BAB10033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18C3-F406-824E-9507-B30503769A4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061C279-3E0F-C1BA-6180-33C4DC05661A}"/>
              </a:ext>
            </a:extLst>
          </p:cNvPr>
          <p:cNvSpPr/>
          <p:nvPr/>
        </p:nvSpPr>
        <p:spPr>
          <a:xfrm>
            <a:off x="0" y="1"/>
            <a:ext cx="12192000" cy="985192"/>
          </a:xfrm>
          <a:prstGeom prst="rect">
            <a:avLst/>
          </a:prstGeom>
          <a:solidFill>
            <a:srgbClr val="081E3F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91E48D-A6F7-FC58-6C78-CFB0D477D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Motivation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C24327C0-88FA-2D3C-9044-B228193A77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2824793"/>
              </p:ext>
            </p:extLst>
          </p:nvPr>
        </p:nvGraphicFramePr>
        <p:xfrm>
          <a:off x="561312" y="1732482"/>
          <a:ext cx="8050082" cy="3511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kids graduation png PNG image with transparent background | TOPpng">
            <a:extLst>
              <a:ext uri="{FF2B5EF4-FFF2-40B4-BE49-F238E27FC236}">
                <a16:creationId xmlns:a16="http://schemas.microsoft.com/office/drawing/2014/main" id="{3542AFC4-35C8-7AD2-D2EB-FC7E322C7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394" y="1940296"/>
            <a:ext cx="3433333" cy="351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091A51-EDE1-9714-EAA9-1009563A531B}"/>
              </a:ext>
            </a:extLst>
          </p:cNvPr>
          <p:cNvSpPr txBox="1"/>
          <p:nvPr/>
        </p:nvSpPr>
        <p:spPr>
          <a:xfrm>
            <a:off x="66369" y="6540288"/>
            <a:ext cx="30011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Link: https://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educationdata.org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/college-dropout-rates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BA85E3-B0DD-634A-2622-0C8BC33C8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18C3-F406-824E-9507-B30503769A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1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255AEE-9360-5FF6-D031-A2B10AE58F76}"/>
              </a:ext>
            </a:extLst>
          </p:cNvPr>
          <p:cNvSpPr/>
          <p:nvPr/>
        </p:nvSpPr>
        <p:spPr>
          <a:xfrm>
            <a:off x="0" y="0"/>
            <a:ext cx="12192000" cy="1185313"/>
          </a:xfrm>
          <a:prstGeom prst="rect">
            <a:avLst/>
          </a:prstGeom>
          <a:solidFill>
            <a:srgbClr val="081E3F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D21F7F5-521F-6E33-BDF4-F2EF52DDF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357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/>
              <a:t>QUESTIONS?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9593C9-19A1-0AAE-3EFB-EA0A47F65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18C3-F406-824E-9507-B30503769A4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42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5127E1C-45E6-A960-A199-80363F752AC2}"/>
              </a:ext>
            </a:extLst>
          </p:cNvPr>
          <p:cNvSpPr/>
          <p:nvPr/>
        </p:nvSpPr>
        <p:spPr>
          <a:xfrm>
            <a:off x="0" y="1"/>
            <a:ext cx="12192000" cy="985192"/>
          </a:xfrm>
          <a:prstGeom prst="rect">
            <a:avLst/>
          </a:prstGeom>
          <a:solidFill>
            <a:srgbClr val="081E3F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91E48D-A6F7-FC58-6C78-CFB0D477D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Use Cases</a:t>
            </a:r>
          </a:p>
        </p:txBody>
      </p:sp>
      <p:pic>
        <p:nvPicPr>
          <p:cNvPr id="7" name="Graphic 6" descr="Badge 1 outline">
            <a:extLst>
              <a:ext uri="{FF2B5EF4-FFF2-40B4-BE49-F238E27FC236}">
                <a16:creationId xmlns:a16="http://schemas.microsoft.com/office/drawing/2014/main" id="{FD2BF007-B5F2-E38E-41AB-389CACF17F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8215" y="1930926"/>
            <a:ext cx="630555" cy="630555"/>
          </a:xfrm>
          <a:prstGeom prst="rect">
            <a:avLst/>
          </a:prstGeom>
        </p:spPr>
      </p:pic>
      <p:pic>
        <p:nvPicPr>
          <p:cNvPr id="8" name="Graphic 7" descr="Badge outline">
            <a:extLst>
              <a:ext uri="{FF2B5EF4-FFF2-40B4-BE49-F238E27FC236}">
                <a16:creationId xmlns:a16="http://schemas.microsoft.com/office/drawing/2014/main" id="{FACDCF81-ACFE-9181-0285-3C65BE6D91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75738" y="1930926"/>
            <a:ext cx="630555" cy="6305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28E349-3DD6-082E-CB19-59D8DAF840BB}"/>
              </a:ext>
            </a:extLst>
          </p:cNvPr>
          <p:cNvSpPr txBox="1"/>
          <p:nvPr/>
        </p:nvSpPr>
        <p:spPr>
          <a:xfrm>
            <a:off x="1686441" y="2009770"/>
            <a:ext cx="3571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Course Recommender System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1666F3-5A4A-242C-F276-CF931F4F476E}"/>
              </a:ext>
            </a:extLst>
          </p:cNvPr>
          <p:cNvSpPr txBox="1"/>
          <p:nvPr/>
        </p:nvSpPr>
        <p:spPr>
          <a:xfrm>
            <a:off x="6942181" y="5033297"/>
            <a:ext cx="184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Advisor Alert System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0AE023-627E-596A-F1DF-2947EDD22DB6}"/>
              </a:ext>
            </a:extLst>
          </p:cNvPr>
          <p:cNvSpPr txBox="1"/>
          <p:nvPr/>
        </p:nvSpPr>
        <p:spPr>
          <a:xfrm>
            <a:off x="9829416" y="5033297"/>
            <a:ext cx="1524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Instructor Intervention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A060A8-AB4B-A9A3-664E-85214D7EC881}"/>
              </a:ext>
            </a:extLst>
          </p:cNvPr>
          <p:cNvSpPr txBox="1"/>
          <p:nvPr/>
        </p:nvSpPr>
        <p:spPr>
          <a:xfrm>
            <a:off x="7498957" y="2009770"/>
            <a:ext cx="3219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Students at Risk Alert System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B5834316-E841-E531-89DE-C301FA8F3E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1902" y="3094087"/>
            <a:ext cx="1685189" cy="1919242"/>
          </a:xfrm>
          <a:prstGeom prst="rect">
            <a:avLst/>
          </a:prstGeom>
        </p:spPr>
      </p:pic>
      <p:pic>
        <p:nvPicPr>
          <p:cNvPr id="20482" name="Picture 2" descr="Instructor Led Training Program – Instructor's Edge – LMS">
            <a:extLst>
              <a:ext uri="{FF2B5EF4-FFF2-40B4-BE49-F238E27FC236}">
                <a16:creationId xmlns:a16="http://schemas.microsoft.com/office/drawing/2014/main" id="{75487AA8-219B-B28E-5163-E0F25DB2A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604" y="3306640"/>
            <a:ext cx="1771972" cy="128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F7EB8893-C944-EEB5-F072-5E80AB4B2C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80772" y="2561481"/>
            <a:ext cx="3589327" cy="387289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010D17-3306-E0BA-7B26-B8991013B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18C3-F406-824E-9507-B30503769A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3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8A3CDA7-AB5D-FDC9-E72C-81D2048A58C3}"/>
              </a:ext>
            </a:extLst>
          </p:cNvPr>
          <p:cNvSpPr/>
          <p:nvPr/>
        </p:nvSpPr>
        <p:spPr>
          <a:xfrm>
            <a:off x="0" y="1"/>
            <a:ext cx="12192000" cy="985192"/>
          </a:xfrm>
          <a:prstGeom prst="rect">
            <a:avLst/>
          </a:prstGeom>
          <a:solidFill>
            <a:srgbClr val="081E3F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91E48D-A6F7-FC58-6C78-CFB0D477D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815" y="28450"/>
            <a:ext cx="10515600" cy="1325563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Objectives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57F75A2-E767-B156-B511-AAFAC683C567}"/>
              </a:ext>
            </a:extLst>
          </p:cNvPr>
          <p:cNvGrpSpPr/>
          <p:nvPr/>
        </p:nvGrpSpPr>
        <p:grpSpPr>
          <a:xfrm>
            <a:off x="6412232" y="2124692"/>
            <a:ext cx="5019201" cy="3694557"/>
            <a:chOff x="6826568" y="1461152"/>
            <a:chExt cx="5019201" cy="369455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31666F3-5A4A-242C-F276-CF931F4F476E}"/>
                </a:ext>
              </a:extLst>
            </p:cNvPr>
            <p:cNvSpPr txBox="1"/>
            <p:nvPr/>
          </p:nvSpPr>
          <p:spPr>
            <a:xfrm>
              <a:off x="7589996" y="3955380"/>
              <a:ext cx="401903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dirty="0"/>
                <a:t>Is performance in gateway courses and university core curriculum courses influential in students’ future-term course performance?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70AE023-627E-596A-F1DF-2947EDD22DB6}"/>
                </a:ext>
              </a:extLst>
            </p:cNvPr>
            <p:cNvSpPr txBox="1"/>
            <p:nvPr/>
          </p:nvSpPr>
          <p:spPr>
            <a:xfrm>
              <a:off x="7589996" y="2679106"/>
              <a:ext cx="372137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dirty="0"/>
                <a:t>What are the most influential factors to student success in an undergraduate course?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6245C86-EABC-C734-9617-E6C2D6267BAC}"/>
                </a:ext>
              </a:extLst>
            </p:cNvPr>
            <p:cNvSpPr txBox="1"/>
            <p:nvPr/>
          </p:nvSpPr>
          <p:spPr>
            <a:xfrm>
              <a:off x="7457123" y="1461152"/>
              <a:ext cx="438864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/>
                <a:t>Identify factors that are influential to a student’s success</a:t>
              </a:r>
            </a:p>
          </p:txBody>
        </p:sp>
        <p:pic>
          <p:nvPicPr>
            <p:cNvPr id="20" name="Graphic 19" descr="Badge outline">
              <a:extLst>
                <a:ext uri="{FF2B5EF4-FFF2-40B4-BE49-F238E27FC236}">
                  <a16:creationId xmlns:a16="http://schemas.microsoft.com/office/drawing/2014/main" id="{A316EEBA-244B-D0FE-0A29-F4498A345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826568" y="1579997"/>
              <a:ext cx="630555" cy="630555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C8707C3-4F31-9F5D-A73A-F6ADAF4736F8}"/>
              </a:ext>
            </a:extLst>
          </p:cNvPr>
          <p:cNvGrpSpPr/>
          <p:nvPr/>
        </p:nvGrpSpPr>
        <p:grpSpPr>
          <a:xfrm>
            <a:off x="815815" y="2124692"/>
            <a:ext cx="5019201" cy="3264868"/>
            <a:chOff x="838200" y="1570694"/>
            <a:chExt cx="5019201" cy="326486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0BDB241-18F6-38AF-3A60-476D9EE155BE}"/>
                </a:ext>
              </a:extLst>
            </p:cNvPr>
            <p:cNvSpPr txBox="1"/>
            <p:nvPr/>
          </p:nvSpPr>
          <p:spPr>
            <a:xfrm>
              <a:off x="1468755" y="1570694"/>
              <a:ext cx="438864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/>
                <a:t>Build a classification model to identify students at risk of failing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78DC53F-7A13-3FEB-8566-30F43A50F622}"/>
                </a:ext>
              </a:extLst>
            </p:cNvPr>
            <p:cNvSpPr txBox="1"/>
            <p:nvPr/>
          </p:nvSpPr>
          <p:spPr>
            <a:xfrm>
              <a:off x="1468755" y="2722433"/>
              <a:ext cx="34494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Can a student’s historical undergraduate course performance be used to predict future-term outcomes?</a:t>
              </a:r>
            </a:p>
          </p:txBody>
        </p:sp>
        <p:pic>
          <p:nvPicPr>
            <p:cNvPr id="14" name="Graphic 13" descr="Badge 1 outline">
              <a:extLst>
                <a:ext uri="{FF2B5EF4-FFF2-40B4-BE49-F238E27FC236}">
                  <a16:creationId xmlns:a16="http://schemas.microsoft.com/office/drawing/2014/main" id="{26DB24AE-EB3A-A314-EE8D-FDFCC6993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38200" y="1676779"/>
              <a:ext cx="630555" cy="630555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C0B0441-284F-C93A-EA0B-7736A1E66AC3}"/>
                </a:ext>
              </a:extLst>
            </p:cNvPr>
            <p:cNvSpPr txBox="1"/>
            <p:nvPr/>
          </p:nvSpPr>
          <p:spPr>
            <a:xfrm>
              <a:off x="1468755" y="4189231"/>
              <a:ext cx="35699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What is the best performing model for this classification task?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B17C9C-CE62-2113-530D-B1A473E02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18C3-F406-824E-9507-B30503769A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0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5FFE8B27-06F8-C9DD-7BFC-E47AF65CDE43}"/>
              </a:ext>
            </a:extLst>
          </p:cNvPr>
          <p:cNvSpPr/>
          <p:nvPr/>
        </p:nvSpPr>
        <p:spPr>
          <a:xfrm>
            <a:off x="0" y="1"/>
            <a:ext cx="12192000" cy="985192"/>
          </a:xfrm>
          <a:prstGeom prst="rect">
            <a:avLst/>
          </a:prstGeom>
          <a:solidFill>
            <a:srgbClr val="081E3F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91E48D-A6F7-FC58-6C78-CFB0D477D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688" y="-9981"/>
            <a:ext cx="10515600" cy="1325563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Implementation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F5C9DE8-2BBA-F8FA-7572-FA243EB8C410}"/>
              </a:ext>
            </a:extLst>
          </p:cNvPr>
          <p:cNvGrpSpPr/>
          <p:nvPr/>
        </p:nvGrpSpPr>
        <p:grpSpPr>
          <a:xfrm>
            <a:off x="660716" y="2068743"/>
            <a:ext cx="2250196" cy="3927244"/>
            <a:chOff x="660716" y="2068743"/>
            <a:chExt cx="2250196" cy="3927244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02A2A5DA-25FC-E215-DDE1-07E4AD83576B}"/>
                </a:ext>
              </a:extLst>
            </p:cNvPr>
            <p:cNvSpPr/>
            <p:nvPr/>
          </p:nvSpPr>
          <p:spPr>
            <a:xfrm>
              <a:off x="660716" y="2715577"/>
              <a:ext cx="2250196" cy="3280410"/>
            </a:xfrm>
            <a:prstGeom prst="roundRect">
              <a:avLst/>
            </a:prstGeom>
            <a:noFill/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984587"/>
                        <a:gd name="connsiteY0" fmla="*/ 330771 h 3280410"/>
                        <a:gd name="connsiteX1" fmla="*/ 330771 w 1984587"/>
                        <a:gd name="connsiteY1" fmla="*/ 0 h 3280410"/>
                        <a:gd name="connsiteX2" fmla="*/ 1018754 w 1984587"/>
                        <a:gd name="connsiteY2" fmla="*/ 0 h 3280410"/>
                        <a:gd name="connsiteX3" fmla="*/ 1653816 w 1984587"/>
                        <a:gd name="connsiteY3" fmla="*/ 0 h 3280410"/>
                        <a:gd name="connsiteX4" fmla="*/ 1984587 w 1984587"/>
                        <a:gd name="connsiteY4" fmla="*/ 330771 h 3280410"/>
                        <a:gd name="connsiteX5" fmla="*/ 1984587 w 1984587"/>
                        <a:gd name="connsiteY5" fmla="*/ 933111 h 3280410"/>
                        <a:gd name="connsiteX6" fmla="*/ 1984587 w 1984587"/>
                        <a:gd name="connsiteY6" fmla="*/ 1640205 h 3280410"/>
                        <a:gd name="connsiteX7" fmla="*/ 1984587 w 1984587"/>
                        <a:gd name="connsiteY7" fmla="*/ 2242545 h 3280410"/>
                        <a:gd name="connsiteX8" fmla="*/ 1984587 w 1984587"/>
                        <a:gd name="connsiteY8" fmla="*/ 2949639 h 3280410"/>
                        <a:gd name="connsiteX9" fmla="*/ 1653816 w 1984587"/>
                        <a:gd name="connsiteY9" fmla="*/ 3280410 h 3280410"/>
                        <a:gd name="connsiteX10" fmla="*/ 992294 w 1984587"/>
                        <a:gd name="connsiteY10" fmla="*/ 3280410 h 3280410"/>
                        <a:gd name="connsiteX11" fmla="*/ 330771 w 1984587"/>
                        <a:gd name="connsiteY11" fmla="*/ 3280410 h 3280410"/>
                        <a:gd name="connsiteX12" fmla="*/ 0 w 1984587"/>
                        <a:gd name="connsiteY12" fmla="*/ 2949639 h 3280410"/>
                        <a:gd name="connsiteX13" fmla="*/ 0 w 1984587"/>
                        <a:gd name="connsiteY13" fmla="*/ 2294922 h 3280410"/>
                        <a:gd name="connsiteX14" fmla="*/ 0 w 1984587"/>
                        <a:gd name="connsiteY14" fmla="*/ 1640205 h 3280410"/>
                        <a:gd name="connsiteX15" fmla="*/ 0 w 1984587"/>
                        <a:gd name="connsiteY15" fmla="*/ 933111 h 3280410"/>
                        <a:gd name="connsiteX16" fmla="*/ 0 w 1984587"/>
                        <a:gd name="connsiteY16" fmla="*/ 330771 h 32804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1984587" h="3280410" extrusionOk="0">
                          <a:moveTo>
                            <a:pt x="0" y="330771"/>
                          </a:moveTo>
                          <a:cubicBezTo>
                            <a:pt x="-29279" y="130031"/>
                            <a:pt x="127389" y="7770"/>
                            <a:pt x="330771" y="0"/>
                          </a:cubicBezTo>
                          <a:cubicBezTo>
                            <a:pt x="512145" y="-11764"/>
                            <a:pt x="685540" y="18650"/>
                            <a:pt x="1018754" y="0"/>
                          </a:cubicBezTo>
                          <a:cubicBezTo>
                            <a:pt x="1351968" y="-18650"/>
                            <a:pt x="1427954" y="-22314"/>
                            <a:pt x="1653816" y="0"/>
                          </a:cubicBezTo>
                          <a:cubicBezTo>
                            <a:pt x="1821232" y="-8351"/>
                            <a:pt x="2010673" y="160555"/>
                            <a:pt x="1984587" y="330771"/>
                          </a:cubicBezTo>
                          <a:cubicBezTo>
                            <a:pt x="1996660" y="565902"/>
                            <a:pt x="1954679" y="798532"/>
                            <a:pt x="1984587" y="933111"/>
                          </a:cubicBezTo>
                          <a:cubicBezTo>
                            <a:pt x="2014495" y="1067690"/>
                            <a:pt x="2011738" y="1401061"/>
                            <a:pt x="1984587" y="1640205"/>
                          </a:cubicBezTo>
                          <a:cubicBezTo>
                            <a:pt x="1957436" y="1879349"/>
                            <a:pt x="1972303" y="1994788"/>
                            <a:pt x="1984587" y="2242545"/>
                          </a:cubicBezTo>
                          <a:cubicBezTo>
                            <a:pt x="1996871" y="2490302"/>
                            <a:pt x="2006384" y="2640880"/>
                            <a:pt x="1984587" y="2949639"/>
                          </a:cubicBezTo>
                          <a:cubicBezTo>
                            <a:pt x="2011169" y="3138710"/>
                            <a:pt x="1811730" y="3276404"/>
                            <a:pt x="1653816" y="3280410"/>
                          </a:cubicBezTo>
                          <a:cubicBezTo>
                            <a:pt x="1406490" y="3274490"/>
                            <a:pt x="1261685" y="3301294"/>
                            <a:pt x="992294" y="3280410"/>
                          </a:cubicBezTo>
                          <a:cubicBezTo>
                            <a:pt x="722903" y="3259526"/>
                            <a:pt x="480681" y="3279188"/>
                            <a:pt x="330771" y="3280410"/>
                          </a:cubicBezTo>
                          <a:cubicBezTo>
                            <a:pt x="156653" y="3290897"/>
                            <a:pt x="14649" y="3119493"/>
                            <a:pt x="0" y="2949639"/>
                          </a:cubicBezTo>
                          <a:cubicBezTo>
                            <a:pt x="-31571" y="2658486"/>
                            <a:pt x="20635" y="2487145"/>
                            <a:pt x="0" y="2294922"/>
                          </a:cubicBezTo>
                          <a:cubicBezTo>
                            <a:pt x="-20635" y="2102699"/>
                            <a:pt x="-20309" y="1964298"/>
                            <a:pt x="0" y="1640205"/>
                          </a:cubicBezTo>
                          <a:cubicBezTo>
                            <a:pt x="20309" y="1316112"/>
                            <a:pt x="9658" y="1260996"/>
                            <a:pt x="0" y="933111"/>
                          </a:cubicBezTo>
                          <a:cubicBezTo>
                            <a:pt x="-9658" y="605226"/>
                            <a:pt x="4437" y="535013"/>
                            <a:pt x="0" y="330771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C17C998A-2A5E-56E3-25AF-E942A7DDAE32}"/>
                </a:ext>
              </a:extLst>
            </p:cNvPr>
            <p:cNvSpPr/>
            <p:nvPr/>
          </p:nvSpPr>
          <p:spPr>
            <a:xfrm>
              <a:off x="819548" y="2930809"/>
              <a:ext cx="1930796" cy="49819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</a:rPr>
                <a:t>Data Collection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0EC87475-730B-BD8C-A800-3A9020CDA970}"/>
                </a:ext>
              </a:extLst>
            </p:cNvPr>
            <p:cNvSpPr/>
            <p:nvPr/>
          </p:nvSpPr>
          <p:spPr>
            <a:xfrm>
              <a:off x="815338" y="3710761"/>
              <a:ext cx="1930797" cy="49819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</a:rPr>
                <a:t>Anonymization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B3CBAD7F-4F77-5962-04ED-EC6BC019A86A}"/>
                </a:ext>
              </a:extLst>
            </p:cNvPr>
            <p:cNvSpPr/>
            <p:nvPr/>
          </p:nvSpPr>
          <p:spPr>
            <a:xfrm>
              <a:off x="821688" y="5099759"/>
              <a:ext cx="1930797" cy="49819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</a:rPr>
                <a:t>Exploratory Data Analysis</a:t>
              </a: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316BB636-8421-E2EE-03E9-C7C6E35573B4}"/>
                </a:ext>
              </a:extLst>
            </p:cNvPr>
            <p:cNvSpPr/>
            <p:nvPr/>
          </p:nvSpPr>
          <p:spPr>
            <a:xfrm>
              <a:off x="815338" y="4405260"/>
              <a:ext cx="1930798" cy="49819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</a:rPr>
                <a:t>Preprocessing</a:t>
              </a:r>
            </a:p>
          </p:txBody>
        </p:sp>
        <p:sp>
          <p:nvSpPr>
            <p:cNvPr id="33" name="Round Diagonal Corner Rectangle 32">
              <a:extLst>
                <a:ext uri="{FF2B5EF4-FFF2-40B4-BE49-F238E27FC236}">
                  <a16:creationId xmlns:a16="http://schemas.microsoft.com/office/drawing/2014/main" id="{C8A05D89-C948-D596-9D54-ED3B6B8DF3F5}"/>
                </a:ext>
              </a:extLst>
            </p:cNvPr>
            <p:cNvSpPr/>
            <p:nvPr/>
          </p:nvSpPr>
          <p:spPr>
            <a:xfrm>
              <a:off x="706125" y="2068743"/>
              <a:ext cx="2144231" cy="382905"/>
            </a:xfrm>
            <a:prstGeom prst="round2DiagRect">
              <a:avLst/>
            </a:prstGeom>
            <a:solidFill>
              <a:srgbClr val="002060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Stage One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6D21F46-F06B-9A31-B68F-B5EBB484E6D1}"/>
              </a:ext>
            </a:extLst>
          </p:cNvPr>
          <p:cNvGrpSpPr/>
          <p:nvPr/>
        </p:nvGrpSpPr>
        <p:grpSpPr>
          <a:xfrm>
            <a:off x="6408029" y="2068742"/>
            <a:ext cx="2273797" cy="3927245"/>
            <a:chOff x="6408029" y="2068742"/>
            <a:chExt cx="2273797" cy="3927245"/>
          </a:xfrm>
        </p:grpSpPr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7931049B-3687-169A-2230-E1424817C9C5}"/>
                </a:ext>
              </a:extLst>
            </p:cNvPr>
            <p:cNvSpPr/>
            <p:nvPr/>
          </p:nvSpPr>
          <p:spPr>
            <a:xfrm>
              <a:off x="6408029" y="2715577"/>
              <a:ext cx="2250196" cy="3280410"/>
            </a:xfrm>
            <a:prstGeom prst="roundRect">
              <a:avLst/>
            </a:prstGeom>
            <a:noFill/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994417406">
                    <a:custGeom>
                      <a:avLst/>
                      <a:gdLst>
                        <a:gd name="connsiteX0" fmla="*/ 0 w 1984587"/>
                        <a:gd name="connsiteY0" fmla="*/ 330771 h 3280410"/>
                        <a:gd name="connsiteX1" fmla="*/ 330771 w 1984587"/>
                        <a:gd name="connsiteY1" fmla="*/ 0 h 3280410"/>
                        <a:gd name="connsiteX2" fmla="*/ 1005524 w 1984587"/>
                        <a:gd name="connsiteY2" fmla="*/ 0 h 3280410"/>
                        <a:gd name="connsiteX3" fmla="*/ 1653816 w 1984587"/>
                        <a:gd name="connsiteY3" fmla="*/ 0 h 3280410"/>
                        <a:gd name="connsiteX4" fmla="*/ 1984587 w 1984587"/>
                        <a:gd name="connsiteY4" fmla="*/ 330771 h 3280410"/>
                        <a:gd name="connsiteX5" fmla="*/ 1984587 w 1984587"/>
                        <a:gd name="connsiteY5" fmla="*/ 959299 h 3280410"/>
                        <a:gd name="connsiteX6" fmla="*/ 1984587 w 1984587"/>
                        <a:gd name="connsiteY6" fmla="*/ 1666394 h 3280410"/>
                        <a:gd name="connsiteX7" fmla="*/ 1984587 w 1984587"/>
                        <a:gd name="connsiteY7" fmla="*/ 2268733 h 3280410"/>
                        <a:gd name="connsiteX8" fmla="*/ 1984587 w 1984587"/>
                        <a:gd name="connsiteY8" fmla="*/ 2949639 h 3280410"/>
                        <a:gd name="connsiteX9" fmla="*/ 1653816 w 1984587"/>
                        <a:gd name="connsiteY9" fmla="*/ 3280410 h 3280410"/>
                        <a:gd name="connsiteX10" fmla="*/ 1018754 w 1984587"/>
                        <a:gd name="connsiteY10" fmla="*/ 3280410 h 3280410"/>
                        <a:gd name="connsiteX11" fmla="*/ 330771 w 1984587"/>
                        <a:gd name="connsiteY11" fmla="*/ 3280410 h 3280410"/>
                        <a:gd name="connsiteX12" fmla="*/ 0 w 1984587"/>
                        <a:gd name="connsiteY12" fmla="*/ 2949639 h 3280410"/>
                        <a:gd name="connsiteX13" fmla="*/ 0 w 1984587"/>
                        <a:gd name="connsiteY13" fmla="*/ 2373488 h 3280410"/>
                        <a:gd name="connsiteX14" fmla="*/ 0 w 1984587"/>
                        <a:gd name="connsiteY14" fmla="*/ 1666394 h 3280410"/>
                        <a:gd name="connsiteX15" fmla="*/ 0 w 1984587"/>
                        <a:gd name="connsiteY15" fmla="*/ 1011677 h 3280410"/>
                        <a:gd name="connsiteX16" fmla="*/ 0 w 1984587"/>
                        <a:gd name="connsiteY16" fmla="*/ 330771 h 32804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1984587" h="3280410" extrusionOk="0">
                          <a:moveTo>
                            <a:pt x="0" y="330771"/>
                          </a:moveTo>
                          <a:cubicBezTo>
                            <a:pt x="-2208" y="105563"/>
                            <a:pt x="169631" y="-29403"/>
                            <a:pt x="330771" y="0"/>
                          </a:cubicBezTo>
                          <a:cubicBezTo>
                            <a:pt x="545975" y="30352"/>
                            <a:pt x="710041" y="-13790"/>
                            <a:pt x="1005524" y="0"/>
                          </a:cubicBezTo>
                          <a:cubicBezTo>
                            <a:pt x="1301007" y="13790"/>
                            <a:pt x="1507865" y="-19958"/>
                            <a:pt x="1653816" y="0"/>
                          </a:cubicBezTo>
                          <a:cubicBezTo>
                            <a:pt x="1810982" y="-33018"/>
                            <a:pt x="1989349" y="145507"/>
                            <a:pt x="1984587" y="330771"/>
                          </a:cubicBezTo>
                          <a:cubicBezTo>
                            <a:pt x="1992569" y="463873"/>
                            <a:pt x="1968223" y="823079"/>
                            <a:pt x="1984587" y="959299"/>
                          </a:cubicBezTo>
                          <a:cubicBezTo>
                            <a:pt x="2000951" y="1095519"/>
                            <a:pt x="2001188" y="1320712"/>
                            <a:pt x="1984587" y="1666394"/>
                          </a:cubicBezTo>
                          <a:cubicBezTo>
                            <a:pt x="1967986" y="2012077"/>
                            <a:pt x="2001226" y="2063659"/>
                            <a:pt x="1984587" y="2268733"/>
                          </a:cubicBezTo>
                          <a:cubicBezTo>
                            <a:pt x="1967948" y="2473807"/>
                            <a:pt x="1957646" y="2728664"/>
                            <a:pt x="1984587" y="2949639"/>
                          </a:cubicBezTo>
                          <a:cubicBezTo>
                            <a:pt x="1973965" y="3129795"/>
                            <a:pt x="1832441" y="3277630"/>
                            <a:pt x="1653816" y="3280410"/>
                          </a:cubicBezTo>
                          <a:cubicBezTo>
                            <a:pt x="1341793" y="3265403"/>
                            <a:pt x="1161804" y="3301974"/>
                            <a:pt x="1018754" y="3280410"/>
                          </a:cubicBezTo>
                          <a:cubicBezTo>
                            <a:pt x="875704" y="3258846"/>
                            <a:pt x="524510" y="3313103"/>
                            <a:pt x="330771" y="3280410"/>
                          </a:cubicBezTo>
                          <a:cubicBezTo>
                            <a:pt x="162379" y="3297791"/>
                            <a:pt x="-17945" y="3138262"/>
                            <a:pt x="0" y="2949639"/>
                          </a:cubicBezTo>
                          <a:cubicBezTo>
                            <a:pt x="-23442" y="2805514"/>
                            <a:pt x="16229" y="2556494"/>
                            <a:pt x="0" y="2373488"/>
                          </a:cubicBezTo>
                          <a:cubicBezTo>
                            <a:pt x="-16229" y="2190482"/>
                            <a:pt x="21953" y="1982831"/>
                            <a:pt x="0" y="1666394"/>
                          </a:cubicBezTo>
                          <a:cubicBezTo>
                            <a:pt x="-21953" y="1349957"/>
                            <a:pt x="19748" y="1301874"/>
                            <a:pt x="0" y="1011677"/>
                          </a:cubicBezTo>
                          <a:cubicBezTo>
                            <a:pt x="-19748" y="721480"/>
                            <a:pt x="-12033" y="475147"/>
                            <a:pt x="0" y="330771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8B8981D3-304F-4B65-7821-D596911B262C}"/>
                </a:ext>
              </a:extLst>
            </p:cNvPr>
            <p:cNvSpPr/>
            <p:nvPr/>
          </p:nvSpPr>
          <p:spPr>
            <a:xfrm>
              <a:off x="6566859" y="2930809"/>
              <a:ext cx="1954801" cy="49819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</a:rPr>
                <a:t>Build Course-specific model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94DC1DF2-6FB0-FD68-EAF7-98432DC650F9}"/>
                </a:ext>
              </a:extLst>
            </p:cNvPr>
            <p:cNvSpPr/>
            <p:nvPr/>
          </p:nvSpPr>
          <p:spPr>
            <a:xfrm>
              <a:off x="6544593" y="3623151"/>
              <a:ext cx="1977067" cy="49819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Build enriched course-specific model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4132011-55C3-B438-5FC4-4A2CCA7AC628}"/>
                </a:ext>
              </a:extLst>
            </p:cNvPr>
            <p:cNvSpPr/>
            <p:nvPr/>
          </p:nvSpPr>
          <p:spPr>
            <a:xfrm>
              <a:off x="6566858" y="4302099"/>
              <a:ext cx="1954802" cy="49819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Feature Selection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200AFE60-D2D3-E9E5-666E-1B88B044D5C0}"/>
                </a:ext>
              </a:extLst>
            </p:cNvPr>
            <p:cNvSpPr/>
            <p:nvPr/>
          </p:nvSpPr>
          <p:spPr>
            <a:xfrm>
              <a:off x="6566858" y="4981047"/>
              <a:ext cx="1977066" cy="64493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Build enriched course-specific model w/ features selected</a:t>
              </a:r>
            </a:p>
          </p:txBody>
        </p:sp>
        <p:sp>
          <p:nvSpPr>
            <p:cNvPr id="35" name="Round Diagonal Corner Rectangle 34">
              <a:extLst>
                <a:ext uri="{FF2B5EF4-FFF2-40B4-BE49-F238E27FC236}">
                  <a16:creationId xmlns:a16="http://schemas.microsoft.com/office/drawing/2014/main" id="{3FBFD9E2-AC83-884A-FC52-7158A2C98D6D}"/>
                </a:ext>
              </a:extLst>
            </p:cNvPr>
            <p:cNvSpPr/>
            <p:nvPr/>
          </p:nvSpPr>
          <p:spPr>
            <a:xfrm>
              <a:off x="6431630" y="2068742"/>
              <a:ext cx="2250196" cy="382905"/>
            </a:xfrm>
            <a:prstGeom prst="round2DiagRect">
              <a:avLst/>
            </a:prstGeom>
            <a:solidFill>
              <a:srgbClr val="002060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Stage Three *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C3CA71A-54D0-4D46-2ECC-100F0AC938DA}"/>
              </a:ext>
            </a:extLst>
          </p:cNvPr>
          <p:cNvGrpSpPr/>
          <p:nvPr/>
        </p:nvGrpSpPr>
        <p:grpSpPr>
          <a:xfrm>
            <a:off x="9281088" y="2068742"/>
            <a:ext cx="2250196" cy="3927245"/>
            <a:chOff x="9091568" y="2068742"/>
            <a:chExt cx="2250196" cy="3927245"/>
          </a:xfrm>
        </p:grpSpPr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0CD2CDC7-6FEE-85E5-9A40-131002B82601}"/>
                </a:ext>
              </a:extLst>
            </p:cNvPr>
            <p:cNvSpPr/>
            <p:nvPr/>
          </p:nvSpPr>
          <p:spPr>
            <a:xfrm>
              <a:off x="9091568" y="2715577"/>
              <a:ext cx="2250196" cy="3280410"/>
            </a:xfrm>
            <a:prstGeom prst="roundRect">
              <a:avLst/>
            </a:prstGeom>
            <a:noFill/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1774161891">
                    <a:custGeom>
                      <a:avLst/>
                      <a:gdLst>
                        <a:gd name="connsiteX0" fmla="*/ 0 w 1984587"/>
                        <a:gd name="connsiteY0" fmla="*/ 330771 h 3280410"/>
                        <a:gd name="connsiteX1" fmla="*/ 330771 w 1984587"/>
                        <a:gd name="connsiteY1" fmla="*/ 0 h 3280410"/>
                        <a:gd name="connsiteX2" fmla="*/ 992294 w 1984587"/>
                        <a:gd name="connsiteY2" fmla="*/ 0 h 3280410"/>
                        <a:gd name="connsiteX3" fmla="*/ 1653816 w 1984587"/>
                        <a:gd name="connsiteY3" fmla="*/ 0 h 3280410"/>
                        <a:gd name="connsiteX4" fmla="*/ 1984587 w 1984587"/>
                        <a:gd name="connsiteY4" fmla="*/ 330771 h 3280410"/>
                        <a:gd name="connsiteX5" fmla="*/ 1984587 w 1984587"/>
                        <a:gd name="connsiteY5" fmla="*/ 1037865 h 3280410"/>
                        <a:gd name="connsiteX6" fmla="*/ 1984587 w 1984587"/>
                        <a:gd name="connsiteY6" fmla="*/ 1744960 h 3280410"/>
                        <a:gd name="connsiteX7" fmla="*/ 1984587 w 1984587"/>
                        <a:gd name="connsiteY7" fmla="*/ 2949639 h 3280410"/>
                        <a:gd name="connsiteX8" fmla="*/ 1653816 w 1984587"/>
                        <a:gd name="connsiteY8" fmla="*/ 3280410 h 3280410"/>
                        <a:gd name="connsiteX9" fmla="*/ 992294 w 1984587"/>
                        <a:gd name="connsiteY9" fmla="*/ 3280410 h 3280410"/>
                        <a:gd name="connsiteX10" fmla="*/ 330771 w 1984587"/>
                        <a:gd name="connsiteY10" fmla="*/ 3280410 h 3280410"/>
                        <a:gd name="connsiteX11" fmla="*/ 0 w 1984587"/>
                        <a:gd name="connsiteY11" fmla="*/ 2949639 h 3280410"/>
                        <a:gd name="connsiteX12" fmla="*/ 0 w 1984587"/>
                        <a:gd name="connsiteY12" fmla="*/ 2321111 h 3280410"/>
                        <a:gd name="connsiteX13" fmla="*/ 0 w 1984587"/>
                        <a:gd name="connsiteY13" fmla="*/ 1692582 h 3280410"/>
                        <a:gd name="connsiteX14" fmla="*/ 0 w 1984587"/>
                        <a:gd name="connsiteY14" fmla="*/ 1011677 h 3280410"/>
                        <a:gd name="connsiteX15" fmla="*/ 0 w 1984587"/>
                        <a:gd name="connsiteY15" fmla="*/ 330771 h 32804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1984587" h="3280410" extrusionOk="0">
                          <a:moveTo>
                            <a:pt x="0" y="330771"/>
                          </a:moveTo>
                          <a:cubicBezTo>
                            <a:pt x="33620" y="168474"/>
                            <a:pt x="158600" y="18288"/>
                            <a:pt x="330771" y="0"/>
                          </a:cubicBezTo>
                          <a:cubicBezTo>
                            <a:pt x="568067" y="789"/>
                            <a:pt x="722758" y="-22525"/>
                            <a:pt x="992294" y="0"/>
                          </a:cubicBezTo>
                          <a:cubicBezTo>
                            <a:pt x="1261830" y="22525"/>
                            <a:pt x="1354415" y="-11280"/>
                            <a:pt x="1653816" y="0"/>
                          </a:cubicBezTo>
                          <a:cubicBezTo>
                            <a:pt x="1820930" y="9273"/>
                            <a:pt x="1967437" y="161171"/>
                            <a:pt x="1984587" y="330771"/>
                          </a:cubicBezTo>
                          <a:cubicBezTo>
                            <a:pt x="1953218" y="564048"/>
                            <a:pt x="1992802" y="813741"/>
                            <a:pt x="1984587" y="1037865"/>
                          </a:cubicBezTo>
                          <a:cubicBezTo>
                            <a:pt x="1976372" y="1261989"/>
                            <a:pt x="1953559" y="1433820"/>
                            <a:pt x="1984587" y="1744960"/>
                          </a:cubicBezTo>
                          <a:cubicBezTo>
                            <a:pt x="2015615" y="2056100"/>
                            <a:pt x="1988687" y="2415757"/>
                            <a:pt x="1984587" y="2949639"/>
                          </a:cubicBezTo>
                          <a:cubicBezTo>
                            <a:pt x="1997320" y="3133425"/>
                            <a:pt x="1874514" y="3255415"/>
                            <a:pt x="1653816" y="3280410"/>
                          </a:cubicBezTo>
                          <a:cubicBezTo>
                            <a:pt x="1381458" y="3261855"/>
                            <a:pt x="1321764" y="3263448"/>
                            <a:pt x="992294" y="3280410"/>
                          </a:cubicBezTo>
                          <a:cubicBezTo>
                            <a:pt x="662824" y="3297372"/>
                            <a:pt x="476884" y="3276598"/>
                            <a:pt x="330771" y="3280410"/>
                          </a:cubicBezTo>
                          <a:cubicBezTo>
                            <a:pt x="158863" y="3288435"/>
                            <a:pt x="-37967" y="3110653"/>
                            <a:pt x="0" y="2949639"/>
                          </a:cubicBezTo>
                          <a:cubicBezTo>
                            <a:pt x="24923" y="2736554"/>
                            <a:pt x="-16384" y="2579126"/>
                            <a:pt x="0" y="2321111"/>
                          </a:cubicBezTo>
                          <a:cubicBezTo>
                            <a:pt x="16384" y="2063096"/>
                            <a:pt x="-18968" y="1921503"/>
                            <a:pt x="0" y="1692582"/>
                          </a:cubicBezTo>
                          <a:cubicBezTo>
                            <a:pt x="18968" y="1463661"/>
                            <a:pt x="25605" y="1277080"/>
                            <a:pt x="0" y="1011677"/>
                          </a:cubicBezTo>
                          <a:cubicBezTo>
                            <a:pt x="-25605" y="746275"/>
                            <a:pt x="-25105" y="481682"/>
                            <a:pt x="0" y="330771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3E6F254-D6C7-51D6-6384-C3FE8EA1913F}"/>
                </a:ext>
              </a:extLst>
            </p:cNvPr>
            <p:cNvSpPr/>
            <p:nvPr/>
          </p:nvSpPr>
          <p:spPr>
            <a:xfrm>
              <a:off x="9253108" y="4403101"/>
              <a:ext cx="1934034" cy="49819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Feature Importance Analysis</a:t>
              </a: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995D4C7B-EF08-EB18-041A-AC9D78E7A0EF}"/>
                </a:ext>
              </a:extLst>
            </p:cNvPr>
            <p:cNvSpPr/>
            <p:nvPr/>
          </p:nvSpPr>
          <p:spPr>
            <a:xfrm>
              <a:off x="9253108" y="3623151"/>
              <a:ext cx="1934034" cy="49819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Model Performance Analysis</a:t>
              </a:r>
            </a:p>
          </p:txBody>
        </p:sp>
        <p:sp>
          <p:nvSpPr>
            <p:cNvPr id="36" name="Round Diagonal Corner Rectangle 35">
              <a:extLst>
                <a:ext uri="{FF2B5EF4-FFF2-40B4-BE49-F238E27FC236}">
                  <a16:creationId xmlns:a16="http://schemas.microsoft.com/office/drawing/2014/main" id="{856245BA-99A6-257A-80CB-3DEC3C9AE6E3}"/>
                </a:ext>
              </a:extLst>
            </p:cNvPr>
            <p:cNvSpPr/>
            <p:nvPr/>
          </p:nvSpPr>
          <p:spPr>
            <a:xfrm>
              <a:off x="9091568" y="2068742"/>
              <a:ext cx="2250196" cy="382905"/>
            </a:xfrm>
            <a:prstGeom prst="round2DiagRect">
              <a:avLst/>
            </a:prstGeom>
            <a:solidFill>
              <a:srgbClr val="002060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Stage Four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F109926-E175-480A-FCB5-0B34497DE6E5}"/>
              </a:ext>
            </a:extLst>
          </p:cNvPr>
          <p:cNvGrpSpPr/>
          <p:nvPr/>
        </p:nvGrpSpPr>
        <p:grpSpPr>
          <a:xfrm>
            <a:off x="3562948" y="2068742"/>
            <a:ext cx="2250196" cy="3927245"/>
            <a:chOff x="3562948" y="2068742"/>
            <a:chExt cx="2250196" cy="3927245"/>
          </a:xfrm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BA33B4BC-3C9B-B4FC-62B3-462FE186074C}"/>
                </a:ext>
              </a:extLst>
            </p:cNvPr>
            <p:cNvSpPr/>
            <p:nvPr/>
          </p:nvSpPr>
          <p:spPr>
            <a:xfrm>
              <a:off x="3562948" y="2715577"/>
              <a:ext cx="2250196" cy="3280410"/>
            </a:xfrm>
            <a:prstGeom prst="roundRect">
              <a:avLst/>
            </a:prstGeom>
            <a:noFill/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252692197">
                    <a:custGeom>
                      <a:avLst/>
                      <a:gdLst>
                        <a:gd name="connsiteX0" fmla="*/ 0 w 1984587"/>
                        <a:gd name="connsiteY0" fmla="*/ 330771 h 3280410"/>
                        <a:gd name="connsiteX1" fmla="*/ 330771 w 1984587"/>
                        <a:gd name="connsiteY1" fmla="*/ 0 h 3280410"/>
                        <a:gd name="connsiteX2" fmla="*/ 1018754 w 1984587"/>
                        <a:gd name="connsiteY2" fmla="*/ 0 h 3280410"/>
                        <a:gd name="connsiteX3" fmla="*/ 1653816 w 1984587"/>
                        <a:gd name="connsiteY3" fmla="*/ 0 h 3280410"/>
                        <a:gd name="connsiteX4" fmla="*/ 1984587 w 1984587"/>
                        <a:gd name="connsiteY4" fmla="*/ 330771 h 3280410"/>
                        <a:gd name="connsiteX5" fmla="*/ 1984587 w 1984587"/>
                        <a:gd name="connsiteY5" fmla="*/ 933111 h 3280410"/>
                        <a:gd name="connsiteX6" fmla="*/ 1984587 w 1984587"/>
                        <a:gd name="connsiteY6" fmla="*/ 1535450 h 3280410"/>
                        <a:gd name="connsiteX7" fmla="*/ 1984587 w 1984587"/>
                        <a:gd name="connsiteY7" fmla="*/ 2190167 h 3280410"/>
                        <a:gd name="connsiteX8" fmla="*/ 1984587 w 1984587"/>
                        <a:gd name="connsiteY8" fmla="*/ 2949639 h 3280410"/>
                        <a:gd name="connsiteX9" fmla="*/ 1653816 w 1984587"/>
                        <a:gd name="connsiteY9" fmla="*/ 3280410 h 3280410"/>
                        <a:gd name="connsiteX10" fmla="*/ 1031985 w 1984587"/>
                        <a:gd name="connsiteY10" fmla="*/ 3280410 h 3280410"/>
                        <a:gd name="connsiteX11" fmla="*/ 330771 w 1984587"/>
                        <a:gd name="connsiteY11" fmla="*/ 3280410 h 3280410"/>
                        <a:gd name="connsiteX12" fmla="*/ 0 w 1984587"/>
                        <a:gd name="connsiteY12" fmla="*/ 2949639 h 3280410"/>
                        <a:gd name="connsiteX13" fmla="*/ 0 w 1984587"/>
                        <a:gd name="connsiteY13" fmla="*/ 2347299 h 3280410"/>
                        <a:gd name="connsiteX14" fmla="*/ 0 w 1984587"/>
                        <a:gd name="connsiteY14" fmla="*/ 1666394 h 3280410"/>
                        <a:gd name="connsiteX15" fmla="*/ 0 w 1984587"/>
                        <a:gd name="connsiteY15" fmla="*/ 1011677 h 3280410"/>
                        <a:gd name="connsiteX16" fmla="*/ 0 w 1984587"/>
                        <a:gd name="connsiteY16" fmla="*/ 330771 h 32804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1984587" h="3280410" extrusionOk="0">
                          <a:moveTo>
                            <a:pt x="0" y="330771"/>
                          </a:moveTo>
                          <a:cubicBezTo>
                            <a:pt x="-10949" y="133107"/>
                            <a:pt x="110930" y="-23710"/>
                            <a:pt x="330771" y="0"/>
                          </a:cubicBezTo>
                          <a:cubicBezTo>
                            <a:pt x="652645" y="-3861"/>
                            <a:pt x="736351" y="-2678"/>
                            <a:pt x="1018754" y="0"/>
                          </a:cubicBezTo>
                          <a:cubicBezTo>
                            <a:pt x="1301157" y="2678"/>
                            <a:pt x="1363512" y="19086"/>
                            <a:pt x="1653816" y="0"/>
                          </a:cubicBezTo>
                          <a:cubicBezTo>
                            <a:pt x="1822651" y="-21620"/>
                            <a:pt x="1972795" y="180802"/>
                            <a:pt x="1984587" y="330771"/>
                          </a:cubicBezTo>
                          <a:cubicBezTo>
                            <a:pt x="2013542" y="522864"/>
                            <a:pt x="1987702" y="736336"/>
                            <a:pt x="1984587" y="933111"/>
                          </a:cubicBezTo>
                          <a:cubicBezTo>
                            <a:pt x="1981472" y="1129886"/>
                            <a:pt x="1969409" y="1331471"/>
                            <a:pt x="1984587" y="1535450"/>
                          </a:cubicBezTo>
                          <a:cubicBezTo>
                            <a:pt x="1999765" y="1739429"/>
                            <a:pt x="1980589" y="1997975"/>
                            <a:pt x="1984587" y="2190167"/>
                          </a:cubicBezTo>
                          <a:cubicBezTo>
                            <a:pt x="1988585" y="2382359"/>
                            <a:pt x="1949924" y="2753137"/>
                            <a:pt x="1984587" y="2949639"/>
                          </a:cubicBezTo>
                          <a:cubicBezTo>
                            <a:pt x="1963938" y="3155816"/>
                            <a:pt x="1849294" y="3282057"/>
                            <a:pt x="1653816" y="3280410"/>
                          </a:cubicBezTo>
                          <a:cubicBezTo>
                            <a:pt x="1466499" y="3252670"/>
                            <a:pt x="1179309" y="3284814"/>
                            <a:pt x="1031985" y="3280410"/>
                          </a:cubicBezTo>
                          <a:cubicBezTo>
                            <a:pt x="884661" y="3276006"/>
                            <a:pt x="546544" y="3276452"/>
                            <a:pt x="330771" y="3280410"/>
                          </a:cubicBezTo>
                          <a:cubicBezTo>
                            <a:pt x="147618" y="3275932"/>
                            <a:pt x="-30229" y="3128969"/>
                            <a:pt x="0" y="2949639"/>
                          </a:cubicBezTo>
                          <a:cubicBezTo>
                            <a:pt x="-4027" y="2669084"/>
                            <a:pt x="27726" y="2607814"/>
                            <a:pt x="0" y="2347299"/>
                          </a:cubicBezTo>
                          <a:cubicBezTo>
                            <a:pt x="-27726" y="2086784"/>
                            <a:pt x="6249" y="1913323"/>
                            <a:pt x="0" y="1666394"/>
                          </a:cubicBezTo>
                          <a:cubicBezTo>
                            <a:pt x="-6249" y="1419466"/>
                            <a:pt x="2279" y="1255860"/>
                            <a:pt x="0" y="1011677"/>
                          </a:cubicBezTo>
                          <a:cubicBezTo>
                            <a:pt x="-2279" y="767494"/>
                            <a:pt x="-8028" y="659185"/>
                            <a:pt x="0" y="330771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D9BE5ADF-DD96-D4B8-941F-B230BED569E0}"/>
                </a:ext>
              </a:extLst>
            </p:cNvPr>
            <p:cNvSpPr/>
            <p:nvPr/>
          </p:nvSpPr>
          <p:spPr>
            <a:xfrm>
              <a:off x="3701662" y="4435496"/>
              <a:ext cx="2011626" cy="49819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Train/Validation/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Test Split</a:t>
              </a:r>
            </a:p>
          </p:txBody>
        </p:sp>
        <p:sp>
          <p:nvSpPr>
            <p:cNvPr id="34" name="Round Diagonal Corner Rectangle 33">
              <a:extLst>
                <a:ext uri="{FF2B5EF4-FFF2-40B4-BE49-F238E27FC236}">
                  <a16:creationId xmlns:a16="http://schemas.microsoft.com/office/drawing/2014/main" id="{01143B11-4C34-8C49-F8F8-EAB092AEBF5A}"/>
                </a:ext>
              </a:extLst>
            </p:cNvPr>
            <p:cNvSpPr/>
            <p:nvPr/>
          </p:nvSpPr>
          <p:spPr>
            <a:xfrm>
              <a:off x="3586548" y="2068742"/>
              <a:ext cx="2173824" cy="382905"/>
            </a:xfrm>
            <a:prstGeom prst="round2DiagRect">
              <a:avLst/>
            </a:prstGeom>
            <a:solidFill>
              <a:srgbClr val="002060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Stage Two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D007CB92-A8F0-FE64-35CF-52409C6739AD}"/>
                </a:ext>
              </a:extLst>
            </p:cNvPr>
            <p:cNvSpPr/>
            <p:nvPr/>
          </p:nvSpPr>
          <p:spPr>
            <a:xfrm>
              <a:off x="3697453" y="3685276"/>
              <a:ext cx="2011625" cy="49819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</a:rPr>
                <a:t>Feature Engineering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A05C445-EEA6-E9C4-541A-D437C386BE08}"/>
              </a:ext>
            </a:extLst>
          </p:cNvPr>
          <p:cNvSpPr txBox="1"/>
          <p:nvPr/>
        </p:nvSpPr>
        <p:spPr>
          <a:xfrm>
            <a:off x="653142" y="6130742"/>
            <a:ext cx="108781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 Hyperparameter tuning and cross-validation happen throughout Stage Three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8F1FEEC-52E1-AF94-DFC1-388CAE3B0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18C3-F406-824E-9507-B30503769A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2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2B283B1-D1C0-4219-7652-CF183981A47A}"/>
              </a:ext>
            </a:extLst>
          </p:cNvPr>
          <p:cNvSpPr/>
          <p:nvPr/>
        </p:nvSpPr>
        <p:spPr>
          <a:xfrm>
            <a:off x="0" y="0"/>
            <a:ext cx="12192000" cy="1185313"/>
          </a:xfrm>
          <a:prstGeom prst="rect">
            <a:avLst/>
          </a:prstGeom>
          <a:solidFill>
            <a:srgbClr val="081E3F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91E48D-A6F7-FC58-6C78-CFB0D477D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Preprocessing</a:t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Stage One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A5364A0-C752-CAA5-BA5D-4961809BD248}"/>
              </a:ext>
            </a:extLst>
          </p:cNvPr>
          <p:cNvGrpSpPr/>
          <p:nvPr/>
        </p:nvGrpSpPr>
        <p:grpSpPr>
          <a:xfrm>
            <a:off x="941115" y="3971903"/>
            <a:ext cx="10412685" cy="2308324"/>
            <a:chOff x="838200" y="2274838"/>
            <a:chExt cx="10412685" cy="230832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3D65939-BE6D-9431-3EEF-59976DA050C5}"/>
                </a:ext>
              </a:extLst>
            </p:cNvPr>
            <p:cNvSpPr txBox="1"/>
            <p:nvPr/>
          </p:nvSpPr>
          <p:spPr>
            <a:xfrm>
              <a:off x="838200" y="2274838"/>
              <a:ext cx="4347257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Data anonymization: codify student PII</a:t>
              </a:r>
            </a:p>
            <a:p>
              <a:endParaRPr lang="en-US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Removal of duplicated attributes</a:t>
              </a:r>
              <a:br>
                <a:rPr lang="en-US" dirty="0"/>
              </a:br>
              <a:endParaRPr lang="en-US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Dealing with NULLS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Casting to appropriate data type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6D72924-6AF2-9E4E-330A-6FC64A8EF9DB}"/>
                </a:ext>
              </a:extLst>
            </p:cNvPr>
            <p:cNvSpPr txBox="1"/>
            <p:nvPr/>
          </p:nvSpPr>
          <p:spPr>
            <a:xfrm>
              <a:off x="7006545" y="2274838"/>
              <a:ext cx="4244340" cy="2031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Removal of non-GPA contributing grades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Removal of retakes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Removal of P’s from Spring 2020</a:t>
              </a:r>
            </a:p>
            <a:p>
              <a:endParaRPr lang="en-US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Feature engineering</a:t>
              </a:r>
            </a:p>
          </p:txBody>
        </p:sp>
      </p:grpSp>
      <p:pic>
        <p:nvPicPr>
          <p:cNvPr id="21508" name="Picture 4" descr="Tutorial On Datacleaner - Python Tool to Speed-Up Data Cleaning Process">
            <a:extLst>
              <a:ext uri="{FF2B5EF4-FFF2-40B4-BE49-F238E27FC236}">
                <a16:creationId xmlns:a16="http://schemas.microsoft.com/office/drawing/2014/main" id="{869CA910-C5C6-2683-B172-4C1F7C54B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AEBEF"/>
              </a:clrFrom>
              <a:clrTo>
                <a:srgbClr val="EAEB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27" y="1459786"/>
            <a:ext cx="3462486" cy="23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0AEAC4-5BDD-5775-416F-E06F049994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1389" y="1389107"/>
            <a:ext cx="2334798" cy="251925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52A833-B471-A818-2998-CAC74AD46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18C3-F406-824E-9507-B30503769A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3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BC3AD1C-08F8-0F60-3F7C-AD4F9159A7F6}"/>
              </a:ext>
            </a:extLst>
          </p:cNvPr>
          <p:cNvSpPr/>
          <p:nvPr/>
        </p:nvSpPr>
        <p:spPr>
          <a:xfrm>
            <a:off x="0" y="0"/>
            <a:ext cx="12192000" cy="1185313"/>
          </a:xfrm>
          <a:prstGeom prst="rect">
            <a:avLst/>
          </a:prstGeom>
          <a:solidFill>
            <a:srgbClr val="081E3F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16EE1A-C812-8A69-2580-F25A72B6F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572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Feature Information</a:t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Stage One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DA909CC-9949-7AEB-2BC4-01D9E78AA226}"/>
              </a:ext>
            </a:extLst>
          </p:cNvPr>
          <p:cNvGrpSpPr/>
          <p:nvPr/>
        </p:nvGrpSpPr>
        <p:grpSpPr>
          <a:xfrm>
            <a:off x="759998" y="4288767"/>
            <a:ext cx="2580467" cy="1031052"/>
            <a:chOff x="5114441" y="4223451"/>
            <a:chExt cx="2580467" cy="103105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73A6E40-2A8B-C801-D403-6C0C00460C22}"/>
                </a:ext>
              </a:extLst>
            </p:cNvPr>
            <p:cNvSpPr txBox="1"/>
            <p:nvPr/>
          </p:nvSpPr>
          <p:spPr>
            <a:xfrm>
              <a:off x="5203736" y="4223451"/>
              <a:ext cx="2401876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dirty="0"/>
                <a:t>Core information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7151DE1-960A-6570-76CC-7E9901C1F7DA}"/>
                </a:ext>
              </a:extLst>
            </p:cNvPr>
            <p:cNvSpPr txBox="1"/>
            <p:nvPr/>
          </p:nvSpPr>
          <p:spPr>
            <a:xfrm>
              <a:off x="5114441" y="4700505"/>
              <a:ext cx="258046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/>
                <a:t>Course-specific sparse matrix of pass/fail outcomes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480CCDA-D812-FF8D-A34C-A00F9BC196B9}"/>
              </a:ext>
            </a:extLst>
          </p:cNvPr>
          <p:cNvGrpSpPr/>
          <p:nvPr/>
        </p:nvGrpSpPr>
        <p:grpSpPr>
          <a:xfrm>
            <a:off x="8430967" y="4217474"/>
            <a:ext cx="2855205" cy="1564010"/>
            <a:chOff x="8430967" y="4217474"/>
            <a:chExt cx="2855205" cy="156401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88A63C4-0516-0E6D-F346-ABEAE9295FB0}"/>
                </a:ext>
              </a:extLst>
            </p:cNvPr>
            <p:cNvSpPr txBox="1"/>
            <p:nvPr/>
          </p:nvSpPr>
          <p:spPr>
            <a:xfrm>
              <a:off x="8430967" y="4217474"/>
              <a:ext cx="2855205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dirty="0"/>
                <a:t>Engineered Features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663AB87-2161-8CC4-6AF7-581D4BEE63E6}"/>
                </a:ext>
              </a:extLst>
            </p:cNvPr>
            <p:cNvSpPr txBox="1"/>
            <p:nvPr/>
          </p:nvSpPr>
          <p:spPr>
            <a:xfrm>
              <a:off x="8568335" y="4765821"/>
              <a:ext cx="27178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/>
                <a:t>Aggregate enrollment measures</a:t>
              </a:r>
            </a:p>
            <a:p>
              <a:pPr algn="ctr"/>
              <a:r>
                <a:rPr lang="en-US" sz="1500" dirty="0"/>
                <a:t>(i.e. UCCs passed, credits attempted)</a:t>
              </a:r>
            </a:p>
            <a:p>
              <a:pPr algn="ctr"/>
              <a:endParaRPr lang="en-US" sz="15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AEADC16-8616-DC26-3FB1-BA59643EC413}"/>
              </a:ext>
            </a:extLst>
          </p:cNvPr>
          <p:cNvGrpSpPr/>
          <p:nvPr/>
        </p:nvGrpSpPr>
        <p:grpSpPr>
          <a:xfrm>
            <a:off x="4307706" y="4282790"/>
            <a:ext cx="3293391" cy="1261884"/>
            <a:chOff x="905828" y="4221181"/>
            <a:chExt cx="3293391" cy="126188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DB39AB7-9CC6-BA25-1EEA-8BB280ADEDA1}"/>
                </a:ext>
              </a:extLst>
            </p:cNvPr>
            <p:cNvSpPr txBox="1"/>
            <p:nvPr/>
          </p:nvSpPr>
          <p:spPr>
            <a:xfrm>
              <a:off x="1380728" y="4221181"/>
              <a:ext cx="2343590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dirty="0"/>
                <a:t>Side information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A6BA5F6-7B51-6418-A204-8519E04D5E7B}"/>
                </a:ext>
              </a:extLst>
            </p:cNvPr>
            <p:cNvSpPr txBox="1"/>
            <p:nvPr/>
          </p:nvSpPr>
          <p:spPr>
            <a:xfrm>
              <a:off x="905828" y="4698235"/>
              <a:ext cx="329339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/>
                <a:t>Demographics</a:t>
              </a:r>
            </a:p>
            <a:p>
              <a:pPr algn="ctr"/>
              <a:r>
                <a:rPr lang="en-US" sz="1500" dirty="0"/>
                <a:t>Student attributes (i.e. </a:t>
              </a:r>
              <a:r>
                <a:rPr lang="en-US" sz="1500" dirty="0" err="1"/>
                <a:t>gpa</a:t>
              </a:r>
              <a:r>
                <a:rPr lang="en-US" sz="1500" dirty="0"/>
                <a:t>)</a:t>
              </a:r>
            </a:p>
            <a:p>
              <a:pPr algn="ctr"/>
              <a:r>
                <a:rPr lang="en-US" sz="1500" dirty="0"/>
                <a:t>Course attributes (i.e. course modality)</a:t>
              </a:r>
            </a:p>
          </p:txBody>
        </p:sp>
      </p:grpSp>
      <p:pic>
        <p:nvPicPr>
          <p:cNvPr id="15" name="Picture 14" descr="Shape&#10;&#10;Description automatically generated with low confidence">
            <a:extLst>
              <a:ext uri="{FF2B5EF4-FFF2-40B4-BE49-F238E27FC236}">
                <a16:creationId xmlns:a16="http://schemas.microsoft.com/office/drawing/2014/main" id="{FC952310-8A33-21FD-BD1D-C45A94ABC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463" y="1883044"/>
            <a:ext cx="2035536" cy="2035536"/>
          </a:xfrm>
          <a:prstGeom prst="rect">
            <a:avLst/>
          </a:prstGeom>
        </p:spPr>
      </p:pic>
      <p:pic>
        <p:nvPicPr>
          <p:cNvPr id="22530" name="Picture 2" descr="More Details Detailled Extra Information Learn Stock Illustration 227861839">
            <a:extLst>
              <a:ext uri="{FF2B5EF4-FFF2-40B4-BE49-F238E27FC236}">
                <a16:creationId xmlns:a16="http://schemas.microsoft.com/office/drawing/2014/main" id="{A8399DB4-EDDD-2E2F-13EA-96983B0C0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56"/>
          <a:stretch/>
        </p:blipFill>
        <p:spPr bwMode="auto">
          <a:xfrm>
            <a:off x="4576392" y="1976521"/>
            <a:ext cx="2756018" cy="194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A picture containing toy&#10;&#10;Description automatically generated">
            <a:extLst>
              <a:ext uri="{FF2B5EF4-FFF2-40B4-BE49-F238E27FC236}">
                <a16:creationId xmlns:a16="http://schemas.microsoft.com/office/drawing/2014/main" id="{C0226D69-BDDE-1D8B-D07D-12A4658BA5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6400" y="1596232"/>
            <a:ext cx="3076844" cy="232234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2711D8-A492-D8EA-9505-CBCB048AF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18C3-F406-824E-9507-B30503769A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3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3FE4F53-E93D-2460-EA90-55D7CCB7CA75}"/>
              </a:ext>
            </a:extLst>
          </p:cNvPr>
          <p:cNvSpPr/>
          <p:nvPr/>
        </p:nvSpPr>
        <p:spPr>
          <a:xfrm>
            <a:off x="0" y="0"/>
            <a:ext cx="12192000" cy="1185313"/>
          </a:xfrm>
          <a:prstGeom prst="rect">
            <a:avLst/>
          </a:prstGeom>
          <a:solidFill>
            <a:srgbClr val="081E3F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91E48D-A6F7-FC58-6C78-CFB0D477D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Dataset</a:t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Stage One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A7D0A9-A660-7696-D867-B4914A296B4C}"/>
              </a:ext>
            </a:extLst>
          </p:cNvPr>
          <p:cNvSpPr txBox="1"/>
          <p:nvPr/>
        </p:nvSpPr>
        <p:spPr>
          <a:xfrm>
            <a:off x="302816" y="4368615"/>
            <a:ext cx="69415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Raw Shape Summary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FF8070-B527-889C-4503-1937A4F64053}"/>
              </a:ext>
            </a:extLst>
          </p:cNvPr>
          <p:cNvSpPr txBox="1"/>
          <p:nvPr/>
        </p:nvSpPr>
        <p:spPr>
          <a:xfrm>
            <a:off x="302815" y="4837175"/>
            <a:ext cx="112356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48 attributes |  637,327 unique-student course pairs |  38,738 unique students |  2,899 courses | 17 enrollment terms</a:t>
            </a:r>
          </a:p>
        </p:txBody>
      </p:sp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4AA24997-D4E5-5C43-EE07-52B532559F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2271133"/>
              </p:ext>
            </p:extLst>
          </p:nvPr>
        </p:nvGraphicFramePr>
        <p:xfrm>
          <a:off x="866908" y="1624783"/>
          <a:ext cx="3085160" cy="2528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6515E30B-3068-4F0B-C16B-618164C6CE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781302"/>
              </p:ext>
            </p:extLst>
          </p:nvPr>
        </p:nvGraphicFramePr>
        <p:xfrm>
          <a:off x="4978775" y="1637435"/>
          <a:ext cx="2843033" cy="2528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502EDD56-BF47-5B78-69D9-DCFAA43F29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0631565"/>
              </p:ext>
            </p:extLst>
          </p:nvPr>
        </p:nvGraphicFramePr>
        <p:xfrm>
          <a:off x="8833120" y="1651493"/>
          <a:ext cx="2396981" cy="2515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96143A1B-B852-B2FE-5465-8214BD55289E}"/>
              </a:ext>
            </a:extLst>
          </p:cNvPr>
          <p:cNvSpPr txBox="1"/>
          <p:nvPr/>
        </p:nvSpPr>
        <p:spPr>
          <a:xfrm>
            <a:off x="302817" y="5485443"/>
            <a:ext cx="69415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Final Shape Summary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12E2A79-D581-EFF4-3538-05ABFF654820}"/>
              </a:ext>
            </a:extLst>
          </p:cNvPr>
          <p:cNvSpPr txBox="1"/>
          <p:nvPr/>
        </p:nvSpPr>
        <p:spPr>
          <a:xfrm>
            <a:off x="302815" y="5954003"/>
            <a:ext cx="114074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43 attributes |~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145,000 unique student-course pairs | 16,928 unique students |  1,837 courses | 13 enrollment terms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FF1B19-53D2-34D7-88D0-736AD22CE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18C3-F406-824E-9507-B30503769A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7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2816</TotalTime>
  <Words>1653</Words>
  <Application>Microsoft Macintosh PowerPoint</Application>
  <PresentationFormat>Widescreen</PresentationFormat>
  <Paragraphs>482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Predicting Future-Term Student Performance  Based on Historical Enrollment Data</vt:lpstr>
      <vt:lpstr>Background</vt:lpstr>
      <vt:lpstr>Motivation</vt:lpstr>
      <vt:lpstr>Use Cases</vt:lpstr>
      <vt:lpstr>Objectives</vt:lpstr>
      <vt:lpstr>Implementation</vt:lpstr>
      <vt:lpstr>Preprocessing Stage One</vt:lpstr>
      <vt:lpstr>Feature Information Stage One</vt:lpstr>
      <vt:lpstr>Dataset Stage One</vt:lpstr>
      <vt:lpstr>Data Exploration Stage One</vt:lpstr>
      <vt:lpstr>Data Exploration Stage One</vt:lpstr>
      <vt:lpstr>Data Exploration Stage One</vt:lpstr>
      <vt:lpstr>Experiment Setup Stage Two</vt:lpstr>
      <vt:lpstr>Evaluation Metric &amp; Baseline Stage Two</vt:lpstr>
      <vt:lpstr>Model Building Stage Three</vt:lpstr>
      <vt:lpstr>Can a student’s historical undergraduate course performance be used to predict future-term outcomes? </vt:lpstr>
      <vt:lpstr>Data Evaluation Stage Three</vt:lpstr>
      <vt:lpstr>Model Choice Stage Three</vt:lpstr>
      <vt:lpstr>What is the best performing model for this classification task?</vt:lpstr>
      <vt:lpstr>Model Evaluation Stage Three</vt:lpstr>
      <vt:lpstr>Model Evaluation  - CCJ3628 Stage Three</vt:lpstr>
      <vt:lpstr>Model Choice Stage Three</vt:lpstr>
      <vt:lpstr>What are the most influential factors to student success in an undergraduate course?</vt:lpstr>
      <vt:lpstr>Feature Selection Stage Three</vt:lpstr>
      <vt:lpstr>Is performance in gateway courses and university core curriculum courses influential in students’ future-term course performance?</vt:lpstr>
      <vt:lpstr>Important Features Stage Four</vt:lpstr>
      <vt:lpstr>Model Performance Stage Four</vt:lpstr>
      <vt:lpstr>Findings</vt:lpstr>
      <vt:lpstr>Future Work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Predicting Future-Term Student Performance  Based on Historical Enrollment Data</dc:title>
  <dc:creator>Andrea Garcia</dc:creator>
  <cp:lastModifiedBy>Andrea Garcia</cp:lastModifiedBy>
  <cp:revision>181</cp:revision>
  <dcterms:created xsi:type="dcterms:W3CDTF">2022-04-13T22:10:48Z</dcterms:created>
  <dcterms:modified xsi:type="dcterms:W3CDTF">2022-11-22T15:28:31Z</dcterms:modified>
</cp:coreProperties>
</file>