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65" r:id="rId4"/>
    <p:sldId id="284" r:id="rId5"/>
    <p:sldId id="280" r:id="rId6"/>
    <p:sldId id="281" r:id="rId7"/>
    <p:sldId id="282" r:id="rId8"/>
    <p:sldId id="283" r:id="rId9"/>
    <p:sldId id="285" r:id="rId10"/>
    <p:sldId id="286" r:id="rId11"/>
    <p:sldId id="275" r:id="rId12"/>
    <p:sldId id="288" r:id="rId13"/>
    <p:sldId id="295" r:id="rId14"/>
    <p:sldId id="287" r:id="rId15"/>
    <p:sldId id="274" r:id="rId16"/>
    <p:sldId id="289" r:id="rId17"/>
    <p:sldId id="290" r:id="rId18"/>
    <p:sldId id="291" r:id="rId19"/>
    <p:sldId id="269" r:id="rId20"/>
    <p:sldId id="267" r:id="rId21"/>
    <p:sldId id="292" r:id="rId22"/>
    <p:sldId id="293" r:id="rId23"/>
    <p:sldId id="277" r:id="rId24"/>
    <p:sldId id="294" r:id="rId25"/>
    <p:sldId id="296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08" autoAdjust="0"/>
  </p:normalViewPr>
  <p:slideViewPr>
    <p:cSldViewPr snapToGrid="0" snapToObjects="1">
      <p:cViewPr varScale="1">
        <p:scale>
          <a:sx n="75" d="100"/>
          <a:sy n="75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83239-63E7-6A42-9C6C-BCBA58C3B14E}" type="datetimeFigureOut">
              <a:rPr lang="en-US" smtClean="0"/>
              <a:t>8/23/11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F13E-8FBB-6541-8C5C-1FC606D93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6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E898C-807D-EE4E-B794-4D15B130613D}" type="datetimeFigureOut">
              <a:rPr lang="en-US" smtClean="0"/>
              <a:t>8/23/11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116EE-355E-8447-BEB9-2420A9B2F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34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Phones and tablets embody</a:t>
            </a:r>
            <a:r>
              <a:rPr lang="en-US" baseline="0" dirty="0" smtClean="0"/>
              <a:t> the latest in mobile device technology and are a very large part of the computing marketplace.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Developing for mobile is very different than desktop or other interfaces. That about what was learned Windows CE debacle.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Language, OS, IDE and frameworks </a:t>
            </a:r>
            <a:r>
              <a:rPr lang="en-US" baseline="0" dirty="0" smtClean="0">
                <a:sym typeface="Wingdings"/>
              </a:rPr>
              <a:t> we will be learning all four at the same time.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/>
              </a:rPr>
              <a:t>Think beyond the conventional application. Consider task, quick data entry, specific U/I response. Reduce </a:t>
            </a: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16EE-355E-8447-BEB9-2420A9B2FC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2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trade-off of always on applications vs. available memory.</a:t>
            </a:r>
          </a:p>
          <a:p>
            <a:r>
              <a:rPr lang="en-US" baseline="0" dirty="0" smtClean="0"/>
              <a:t>Small screen means you can display everything and you cannot make your navigation too deep.</a:t>
            </a:r>
          </a:p>
          <a:p>
            <a:r>
              <a:rPr lang="en-US" baseline="0" dirty="0" smtClean="0"/>
              <a:t>Phone rings, an SMS message is received, app received a notification from apples notification server, in the middle of a game.</a:t>
            </a:r>
          </a:p>
          <a:p>
            <a:r>
              <a:rPr lang="en-US" baseline="0" dirty="0" err="1" smtClean="0"/>
              <a:t>Geolocation</a:t>
            </a:r>
            <a:r>
              <a:rPr lang="en-US" baseline="0" dirty="0" smtClean="0"/>
              <a:t> running updating maps on the fly --- smooth user experience. </a:t>
            </a:r>
          </a:p>
          <a:p>
            <a:r>
              <a:rPr lang="en-US" baseline="0" dirty="0" smtClean="0"/>
              <a:t>Phone cannot crash, slow down, drop calls, loss data,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16EE-355E-8447-BEB9-2420A9B2FC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iPhone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16EE-355E-8447-BEB9-2420A9B2FC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2</a:t>
            </a:r>
          </a:p>
          <a:p>
            <a:endParaRPr lang="en-US" dirty="0" smtClean="0"/>
          </a:p>
          <a:p>
            <a:r>
              <a:rPr lang="en-US" dirty="0" smtClean="0"/>
              <a:t>Video 10 play test by David</a:t>
            </a:r>
            <a:r>
              <a:rPr lang="en-US" baseline="0" dirty="0" smtClean="0"/>
              <a:t> Pogue  --- A5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16EE-355E-8447-BEB9-2420A9B2FC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9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A5 CPU and GPU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16EE-355E-8447-BEB9-2420A9B2FC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8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embedded OS vs. conventional</a:t>
            </a:r>
            <a:r>
              <a:rPr lang="en-US" baseline="0" dirty="0" smtClean="0"/>
              <a:t> OS.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116EE-355E-8447-BEB9-2420A9B2FC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07F-F866-AF4C-ABFB-C139294BFDB2}" type="datetime1">
              <a:rPr lang="en-US" smtClean="0"/>
              <a:t>8/23/11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DBA3-D1F8-594C-B445-A0D2C73B4106}" type="datetime1">
              <a:rPr lang="en-US" smtClean="0"/>
              <a:t>8/23/11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4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1E88-E1C4-CA44-B111-D92B9A210060}" type="datetime1">
              <a:rPr lang="en-US" smtClean="0"/>
              <a:t>8/23/11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0163" y="6438656"/>
            <a:ext cx="2141513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8350" y="6356350"/>
            <a:ext cx="608449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IU - CIS -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12" y="6266431"/>
            <a:ext cx="3946575" cy="5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6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81B7-5661-1145-B5DC-82CD5409E6F2}" type="datetime1">
              <a:rPr lang="en-US" smtClean="0"/>
              <a:t>8/23/11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0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C9FB-4A80-B849-9FDA-06DE0E321100}" type="datetime1">
              <a:rPr lang="en-US" smtClean="0"/>
              <a:t>8/23/11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1B7A-E9B0-E148-89C5-2F2FB9789854}" type="datetime1">
              <a:rPr lang="en-US" smtClean="0"/>
              <a:t>8/23/11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2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C87-149B-E94F-BCB1-8E55E343E0A8}" type="datetime1">
              <a:rPr lang="en-US" smtClean="0"/>
              <a:t>8/23/11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5D8A-8B3A-994D-B460-9F46337F3D68}" type="datetime1">
              <a:rPr lang="en-US" smtClean="0"/>
              <a:t>8/23/11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3837-6CC1-AA42-B7A5-A68D6B08CC72}" type="datetime1">
              <a:rPr lang="en-US" smtClean="0"/>
              <a:t>8/23/11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2C6E-7DBE-0344-997A-93BD0F35EA4C}" type="datetime1">
              <a:rPr lang="en-US" smtClean="0"/>
              <a:t>8/23/11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03F19-F98F-D748-9883-F62C43AFA331}" type="datetime1">
              <a:rPr lang="en-US" smtClean="0"/>
              <a:t>8/23/11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Application Development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 U1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T/R 5:00 - 6:15pm – ECS 135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Steve Luis</a:t>
            </a:r>
            <a:endParaRPr lang="en-US" dirty="0"/>
          </a:p>
        </p:txBody>
      </p:sp>
      <p:pic>
        <p:nvPicPr>
          <p:cNvPr id="5" name="Picture 4" descr="FIU - CIS -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5" y="610935"/>
            <a:ext cx="8784785" cy="1196979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85800" y="3447063"/>
            <a:ext cx="7772400" cy="982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lecture1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4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Devices: 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970" y="2824835"/>
            <a:ext cx="4377830" cy="3161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25" y="2707121"/>
            <a:ext cx="3574156" cy="2568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607" t="51181" r="3723" b="28787"/>
          <a:stretch/>
        </p:blipFill>
        <p:spPr>
          <a:xfrm>
            <a:off x="1925991" y="1417638"/>
            <a:ext cx="7218009" cy="10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0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mobile </a:t>
            </a:r>
            <a:br>
              <a:rPr lang="en-US" dirty="0" smtClean="0"/>
            </a:br>
            <a:r>
              <a:rPr lang="en-US" dirty="0" smtClean="0"/>
              <a:t>development different?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546" b="854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0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mobile </a:t>
            </a:r>
            <a:br>
              <a:rPr lang="en-US" dirty="0" smtClean="0"/>
            </a:br>
            <a:r>
              <a:rPr lang="en-US" dirty="0" smtClean="0"/>
              <a:t>development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Desktop = large screen, mouse, stationary </a:t>
            </a:r>
          </a:p>
          <a:p>
            <a:r>
              <a:rPr lang="en-US" dirty="0"/>
              <a:t>Laptop = smaller desktop UX, </a:t>
            </a:r>
            <a:r>
              <a:rPr lang="en-US" dirty="0" smtClean="0"/>
              <a:t>keyboard</a:t>
            </a:r>
          </a:p>
          <a:p>
            <a:r>
              <a:rPr lang="en-US" dirty="0" smtClean="0"/>
              <a:t>Mobile = </a:t>
            </a:r>
          </a:p>
          <a:p>
            <a:pPr lvl="1"/>
            <a:r>
              <a:rPr lang="en-US" dirty="0" smtClean="0"/>
              <a:t>Hand-held, small, hi res, screen</a:t>
            </a:r>
          </a:p>
          <a:p>
            <a:pPr lvl="1"/>
            <a:r>
              <a:rPr lang="en-US" dirty="0" smtClean="0"/>
              <a:t>Multi-touch: Gesture</a:t>
            </a:r>
          </a:p>
          <a:p>
            <a:pPr lvl="1"/>
            <a:r>
              <a:rPr lang="en-US" dirty="0" smtClean="0"/>
              <a:t>Anywhere: not just sitting </a:t>
            </a:r>
          </a:p>
          <a:p>
            <a:pPr lvl="1"/>
            <a:r>
              <a:rPr lang="en-US" dirty="0" smtClean="0"/>
              <a:t>Aware: sensors</a:t>
            </a:r>
          </a:p>
          <a:p>
            <a:pPr lvl="1"/>
            <a:r>
              <a:rPr lang="en-US" dirty="0" smtClean="0"/>
              <a:t>Always on and connected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Development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operating memory</a:t>
            </a:r>
          </a:p>
          <a:p>
            <a:r>
              <a:rPr lang="en-US" dirty="0" smtClean="0"/>
              <a:t>Small screen</a:t>
            </a:r>
          </a:p>
          <a:p>
            <a:r>
              <a:rPr lang="en-US" dirty="0" smtClean="0"/>
              <a:t>Real-time application constraints</a:t>
            </a:r>
          </a:p>
          <a:p>
            <a:r>
              <a:rPr lang="en-US" dirty="0" smtClean="0"/>
              <a:t>Application response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Suspend/Resume</a:t>
            </a:r>
            <a:endParaRPr lang="en-US" dirty="0" smtClean="0"/>
          </a:p>
          <a:p>
            <a:r>
              <a:rPr lang="en-US" dirty="0" smtClean="0"/>
              <a:t>System and application reliability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Development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 iMac</a:t>
            </a:r>
          </a:p>
          <a:p>
            <a:r>
              <a:rPr lang="en-US" dirty="0" smtClean="0"/>
              <a:t>Apple iPhone and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Apple </a:t>
            </a:r>
            <a:r>
              <a:rPr lang="en-US" dirty="0" err="1" smtClean="0"/>
              <a:t>iOS</a:t>
            </a:r>
            <a:r>
              <a:rPr lang="en-US" dirty="0" smtClean="0"/>
              <a:t> 4.3</a:t>
            </a:r>
          </a:p>
          <a:p>
            <a:r>
              <a:rPr lang="en-US" dirty="0" smtClean="0"/>
              <a:t>Apple </a:t>
            </a:r>
            <a:r>
              <a:rPr lang="en-US" dirty="0" err="1" smtClean="0"/>
              <a:t>iOS</a:t>
            </a:r>
            <a:r>
              <a:rPr lang="en-US" dirty="0" smtClean="0"/>
              <a:t> Frameworks</a:t>
            </a:r>
          </a:p>
          <a:p>
            <a:r>
              <a:rPr lang="en-US" dirty="0" smtClean="0"/>
              <a:t>Objective – C 3.0</a:t>
            </a:r>
          </a:p>
          <a:p>
            <a:r>
              <a:rPr lang="en-US" dirty="0" err="1" smtClean="0"/>
              <a:t>Xcode</a:t>
            </a:r>
            <a:r>
              <a:rPr lang="en-US" dirty="0" smtClean="0"/>
              <a:t> 4.02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950" y="3092712"/>
            <a:ext cx="3886200" cy="218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07" t="51181" r="3723" b="28787"/>
          <a:stretch/>
        </p:blipFill>
        <p:spPr>
          <a:xfrm>
            <a:off x="1895744" y="5181301"/>
            <a:ext cx="7218009" cy="105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260" y="1417638"/>
            <a:ext cx="1781753" cy="1781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188" y="1490335"/>
            <a:ext cx="1259415" cy="16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7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iPhone     &amp;      </a:t>
            </a:r>
            <a:r>
              <a:rPr lang="en-US" dirty="0" err="1" smtClean="0"/>
              <a:t>iPad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Screen shot 2011-08-16 at 9.2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97" y="1326932"/>
            <a:ext cx="4283411" cy="4719937"/>
          </a:xfrm>
          <a:prstGeom prst="rect">
            <a:avLst/>
          </a:prstGeom>
        </p:spPr>
      </p:pic>
      <p:pic>
        <p:nvPicPr>
          <p:cNvPr id="9" name="Picture 8" descr="Screen shot 2011-08-16 at 9.30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6" y="1326932"/>
            <a:ext cx="4373973" cy="471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3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7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0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5792" b="31441"/>
          <a:stretch/>
        </p:blipFill>
        <p:spPr>
          <a:xfrm rot="16200000">
            <a:off x="-1675584" y="2211396"/>
            <a:ext cx="6401304" cy="2053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219"/>
          <a:stretch/>
        </p:blipFill>
        <p:spPr>
          <a:xfrm>
            <a:off x="3005301" y="598134"/>
            <a:ext cx="5575656" cy="49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 based Mach Kernel and BSD interfaces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Same as Mac OS X with some variations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Virtual Memory </a:t>
            </a:r>
            <a:r>
              <a:rPr lang="en-US" dirty="0" err="1" smtClean="0"/>
              <a:t>wo</a:t>
            </a:r>
            <a:r>
              <a:rPr lang="en-US" dirty="0" smtClean="0"/>
              <a:t>/ paging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Background applications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3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Application Development Intro</a:t>
            </a:r>
          </a:p>
          <a:p>
            <a:r>
              <a:rPr lang="en-US" dirty="0" smtClean="0"/>
              <a:t>Development Platform</a:t>
            </a:r>
          </a:p>
          <a:p>
            <a:r>
              <a:rPr lang="en-US" dirty="0" smtClean="0"/>
              <a:t>Syllabus Review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3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iOS</a:t>
            </a:r>
            <a:r>
              <a:rPr lang="en-US" dirty="0" smtClean="0"/>
              <a:t> App Runtime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Designed for fast and secure execution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Multi-tasking environment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state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Constrained memory </a:t>
            </a:r>
            <a:r>
              <a:rPr lang="en-US" dirty="0" smtClean="0">
                <a:sym typeface="Wingdings"/>
              </a:rPr>
              <a:t> Purge app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Restore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SDK 4.3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123" y="1578687"/>
            <a:ext cx="38528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Cocoa </a:t>
            </a:r>
            <a:r>
              <a:rPr lang="en-US" u="sng" dirty="0"/>
              <a:t>Touch</a:t>
            </a:r>
          </a:p>
          <a:p>
            <a:r>
              <a:rPr lang="en-US" dirty="0"/>
              <a:t>Multi-touch events and controls</a:t>
            </a:r>
          </a:p>
          <a:p>
            <a:r>
              <a:rPr lang="en-US" dirty="0"/>
              <a:t>Accelerometer support</a:t>
            </a:r>
          </a:p>
          <a:p>
            <a:r>
              <a:rPr lang="en-US" dirty="0"/>
              <a:t>View hierarchy</a:t>
            </a:r>
          </a:p>
          <a:p>
            <a:r>
              <a:rPr lang="en-US" dirty="0" smtClean="0"/>
              <a:t>Camera support</a:t>
            </a:r>
          </a:p>
          <a:p>
            <a:endParaRPr lang="en-US" dirty="0"/>
          </a:p>
          <a:p>
            <a:r>
              <a:rPr lang="en-US" u="sng" dirty="0" smtClean="0"/>
              <a:t>Media</a:t>
            </a:r>
          </a:p>
          <a:p>
            <a:r>
              <a:rPr lang="en-US" dirty="0" err="1" smtClean="0"/>
              <a:t>OpenAL</a:t>
            </a:r>
            <a:endParaRPr lang="en-US" dirty="0"/>
          </a:p>
          <a:p>
            <a:r>
              <a:rPr lang="en-US" dirty="0"/>
              <a:t>audio mixing and recording</a:t>
            </a:r>
          </a:p>
          <a:p>
            <a:r>
              <a:rPr lang="en-US" dirty="0"/>
              <a:t>Video playback</a:t>
            </a:r>
          </a:p>
          <a:p>
            <a:r>
              <a:rPr lang="en-US" dirty="0"/>
              <a:t>Image file formats</a:t>
            </a:r>
          </a:p>
          <a:p>
            <a:r>
              <a:rPr lang="en-US" dirty="0"/>
              <a:t>Quartz</a:t>
            </a:r>
          </a:p>
          <a:p>
            <a:r>
              <a:rPr lang="en-US" dirty="0"/>
              <a:t>Core Animation</a:t>
            </a:r>
          </a:p>
          <a:p>
            <a:r>
              <a:rPr lang="en-US" dirty="0"/>
              <a:t>OpenGL </a:t>
            </a:r>
            <a:r>
              <a:rPr lang="en-US" dirty="0" smtClean="0"/>
              <a:t>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5964" y="1574055"/>
            <a:ext cx="38528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Core </a:t>
            </a:r>
            <a:r>
              <a:rPr lang="en-US" u="sng" dirty="0"/>
              <a:t>Services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Embedded SQLite database</a:t>
            </a:r>
          </a:p>
          <a:p>
            <a:r>
              <a:rPr lang="en-US" dirty="0"/>
              <a:t>Core Location</a:t>
            </a:r>
          </a:p>
          <a:p>
            <a:r>
              <a:rPr lang="en-US" dirty="0"/>
              <a:t>Threads</a:t>
            </a:r>
          </a:p>
          <a:p>
            <a:r>
              <a:rPr lang="en-US" dirty="0" err="1" smtClean="0"/>
              <a:t>CoreMotion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Core OS</a:t>
            </a:r>
            <a:endParaRPr lang="en-US" u="sng" dirty="0"/>
          </a:p>
          <a:p>
            <a:r>
              <a:rPr lang="en-US" dirty="0"/>
              <a:t>TCP/IP</a:t>
            </a:r>
          </a:p>
          <a:p>
            <a:r>
              <a:rPr lang="en-US" dirty="0"/>
              <a:t>Sockets</a:t>
            </a:r>
          </a:p>
          <a:p>
            <a:r>
              <a:rPr lang="en-US" dirty="0"/>
              <a:t>Power management</a:t>
            </a:r>
          </a:p>
          <a:p>
            <a:r>
              <a:rPr lang="en-US" dirty="0"/>
              <a:t>File system</a:t>
            </a:r>
          </a:p>
          <a:p>
            <a:r>
              <a:rPr lang="en-US" dirty="0"/>
              <a:t>Security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182" y="274638"/>
            <a:ext cx="2900341" cy="16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0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165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UICatalog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443" y="1587411"/>
            <a:ext cx="2368405" cy="4577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587" y="1587411"/>
            <a:ext cx="2362021" cy="45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Required Apple Developer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Software, Documentation, Tutorials, Videos, Sample Code, Support Forum </a:t>
            </a:r>
          </a:p>
          <a:p>
            <a:endParaRPr lang="en-US" dirty="0"/>
          </a:p>
          <a:p>
            <a:r>
              <a:rPr lang="en-US" dirty="0"/>
              <a:t>Free Apple Developer </a:t>
            </a:r>
            <a:r>
              <a:rPr lang="en-US" dirty="0" smtClean="0"/>
              <a:t>Account at: </a:t>
            </a:r>
            <a:r>
              <a:rPr lang="en-US" dirty="0" err="1" smtClean="0"/>
              <a:t>developer.apple.com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your FIU student email account as ID</a:t>
            </a:r>
          </a:p>
          <a:p>
            <a:endParaRPr lang="en-US" dirty="0"/>
          </a:p>
          <a:p>
            <a:r>
              <a:rPr lang="en-US" dirty="0" smtClean="0"/>
              <a:t>Provide your ID to me next class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1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the class textbook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17" r="-495"/>
          <a:stretch/>
        </p:blipFill>
        <p:spPr>
          <a:xfrm>
            <a:off x="4672171" y="1417638"/>
            <a:ext cx="3568391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84" y="1417638"/>
            <a:ext cx="42883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Study assignment:</a:t>
            </a:r>
          </a:p>
          <a:p>
            <a:endParaRPr lang="en-US" sz="2400" dirty="0"/>
          </a:p>
          <a:p>
            <a:r>
              <a:rPr lang="en-US" sz="2400" dirty="0" smtClean="0"/>
              <a:t>Review the Glossary: Appendix A</a:t>
            </a:r>
          </a:p>
          <a:p>
            <a:endParaRPr lang="en-US" sz="2400" dirty="0"/>
          </a:p>
          <a:p>
            <a:r>
              <a:rPr lang="en-US" sz="2400" dirty="0" smtClean="0"/>
              <a:t>Begin reading Chapter 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748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Review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</a:t>
            </a:r>
            <a:r>
              <a:rPr lang="en-US" dirty="0"/>
              <a:t> </a:t>
            </a:r>
            <a:r>
              <a:rPr lang="en-US" dirty="0" smtClean="0"/>
              <a:t>Application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and develop software for mobile devices like a phone or tablet.</a:t>
            </a:r>
          </a:p>
          <a:p>
            <a:r>
              <a:rPr lang="en-US" dirty="0"/>
              <a:t>Understand how mobile apps are different from conventional desktop </a:t>
            </a:r>
            <a:r>
              <a:rPr lang="en-US" dirty="0" smtClean="0"/>
              <a:t>apps.</a:t>
            </a:r>
          </a:p>
          <a:p>
            <a:r>
              <a:rPr lang="en-US" dirty="0" smtClean="0"/>
              <a:t>Learn how to use the language, OS, IDE and frameworks to effectively create mobile applications.</a:t>
            </a:r>
          </a:p>
          <a:p>
            <a:r>
              <a:rPr lang="en-US" dirty="0" smtClean="0"/>
              <a:t>Realize the full potential of your app by utilizing the capabilities of mobile device.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1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Devices: A brief history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2365" r="2365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8647" y="5908829"/>
            <a:ext cx="6362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www.livbit.com</a:t>
            </a:r>
            <a:r>
              <a:rPr lang="en-US" sz="1200" dirty="0"/>
              <a:t>/article/2009/08/18/evolution-of-mobile-phones-in-</a:t>
            </a:r>
            <a:r>
              <a:rPr lang="en-US" sz="1200" dirty="0" err="1"/>
              <a:t>matryoshka</a:t>
            </a:r>
            <a:r>
              <a:rPr lang="en-US" sz="1200" dirty="0"/>
              <a:t>-style/</a:t>
            </a:r>
          </a:p>
        </p:txBody>
      </p:sp>
    </p:spTree>
    <p:extLst>
      <p:ext uri="{BB962C8B-B14F-4D97-AF65-F5344CB8AC3E}">
        <p14:creationId xmlns:p14="http://schemas.microsoft.com/office/powerpoint/2010/main" val="429136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Devices: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Cellular Phones </a:t>
            </a:r>
          </a:p>
          <a:p>
            <a:pPr lvl="1"/>
            <a:r>
              <a:rPr lang="en-US" dirty="0" smtClean="0"/>
              <a:t>1980s – early 1990s</a:t>
            </a:r>
          </a:p>
          <a:p>
            <a:pPr lvl="1"/>
            <a:r>
              <a:rPr lang="en-US" dirty="0" smtClean="0"/>
              <a:t>1G Analog</a:t>
            </a:r>
          </a:p>
          <a:p>
            <a:pPr lvl="1"/>
            <a:r>
              <a:rPr lang="en-US" dirty="0" smtClean="0"/>
              <a:t>Dial tone</a:t>
            </a:r>
          </a:p>
          <a:p>
            <a:pPr lvl="1"/>
            <a:r>
              <a:rPr lang="en-US" dirty="0" smtClean="0"/>
              <a:t>alphanumeric LED display</a:t>
            </a:r>
          </a:p>
          <a:p>
            <a:pPr lvl="1"/>
            <a:r>
              <a:rPr lang="en-US" dirty="0" smtClean="0"/>
              <a:t>Device specific OS</a:t>
            </a:r>
          </a:p>
          <a:p>
            <a:pPr lvl="1"/>
            <a:r>
              <a:rPr lang="en-US" dirty="0" smtClean="0"/>
              <a:t>Manufacturer software only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918" y="1616193"/>
            <a:ext cx="3306659" cy="45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4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Devices: 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Wingdings"/>
              </a:rPr>
              <a:t>Feature </a:t>
            </a:r>
            <a:r>
              <a:rPr lang="en-US" dirty="0" smtClean="0">
                <a:sym typeface="Wingdings"/>
              </a:rPr>
              <a:t>Phones</a:t>
            </a:r>
          </a:p>
          <a:p>
            <a:pPr lvl="1"/>
            <a:r>
              <a:rPr lang="en-US" dirty="0" smtClean="0">
                <a:sym typeface="Wingdings"/>
              </a:rPr>
              <a:t>1990s to mid 2000s</a:t>
            </a:r>
          </a:p>
          <a:p>
            <a:pPr lvl="1"/>
            <a:r>
              <a:rPr lang="en-US" dirty="0" smtClean="0">
                <a:sym typeface="Wingdings"/>
              </a:rPr>
              <a:t>2G Digital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full </a:t>
            </a:r>
            <a:r>
              <a:rPr lang="en-US" dirty="0">
                <a:sym typeface="Wingdings"/>
              </a:rPr>
              <a:t>featured </a:t>
            </a:r>
            <a:r>
              <a:rPr lang="en-US" dirty="0" smtClean="0">
                <a:sym typeface="Wingdings"/>
              </a:rPr>
              <a:t>telephony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addressable screens</a:t>
            </a:r>
          </a:p>
          <a:p>
            <a:pPr lvl="1"/>
            <a:r>
              <a:rPr lang="en-US" dirty="0" smtClean="0">
                <a:sym typeface="Wingdings"/>
              </a:rPr>
              <a:t>Embedded reusable OS</a:t>
            </a:r>
          </a:p>
          <a:p>
            <a:pPr lvl="1"/>
            <a:r>
              <a:rPr lang="en-US" dirty="0" smtClean="0">
                <a:sym typeface="Wingdings"/>
              </a:rPr>
              <a:t>simple applications</a:t>
            </a:r>
          </a:p>
          <a:p>
            <a:pPr lvl="1"/>
            <a:r>
              <a:rPr lang="en-US" dirty="0" smtClean="0">
                <a:sym typeface="Wingdings"/>
              </a:rPr>
              <a:t>calendar/SMS/games</a:t>
            </a:r>
          </a:p>
          <a:p>
            <a:pPr lvl="1"/>
            <a:r>
              <a:rPr lang="en-US" dirty="0">
                <a:sym typeface="Wingdings"/>
              </a:rPr>
              <a:t>Limited 3</a:t>
            </a:r>
            <a:r>
              <a:rPr lang="en-US" baseline="30000" dirty="0">
                <a:sym typeface="Wingdings"/>
              </a:rPr>
              <a:t>rd</a:t>
            </a:r>
            <a:r>
              <a:rPr lang="en-US" dirty="0">
                <a:sym typeface="Wingdings"/>
              </a:rPr>
              <a:t> party apps</a:t>
            </a: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208" y="1417638"/>
            <a:ext cx="4269542" cy="42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6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Devices: 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Phone </a:t>
            </a:r>
          </a:p>
          <a:p>
            <a:pPr lvl="1"/>
            <a:r>
              <a:rPr lang="en-US" dirty="0" smtClean="0"/>
              <a:t>mid 2000s to ???</a:t>
            </a:r>
          </a:p>
          <a:p>
            <a:pPr lvl="1"/>
            <a:r>
              <a:rPr lang="en-US" dirty="0" smtClean="0"/>
              <a:t>3G Multi-Network</a:t>
            </a:r>
          </a:p>
          <a:p>
            <a:pPr lvl="1"/>
            <a:r>
              <a:rPr lang="en-US" dirty="0" smtClean="0"/>
              <a:t>Integrated telephony</a:t>
            </a:r>
            <a:endParaRPr lang="en-US" dirty="0"/>
          </a:p>
          <a:p>
            <a:pPr lvl="1"/>
            <a:r>
              <a:rPr lang="en-US" dirty="0" smtClean="0"/>
              <a:t>high</a:t>
            </a:r>
            <a:r>
              <a:rPr lang="en-US" dirty="0"/>
              <a:t>-res </a:t>
            </a:r>
            <a:r>
              <a:rPr lang="en-US" dirty="0" smtClean="0"/>
              <a:t>screens</a:t>
            </a:r>
          </a:p>
          <a:p>
            <a:pPr lvl="1"/>
            <a:r>
              <a:rPr lang="en-US" dirty="0" smtClean="0"/>
              <a:t>Sensing devices</a:t>
            </a:r>
            <a:endParaRPr lang="en-US" dirty="0"/>
          </a:p>
          <a:p>
            <a:pPr lvl="1"/>
            <a:r>
              <a:rPr lang="en-US" dirty="0" smtClean="0"/>
              <a:t>full OS/software stack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- media </a:t>
            </a:r>
            <a:r>
              <a:rPr lang="en-US" dirty="0"/>
              <a:t>rich applications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15" y="1589564"/>
            <a:ext cx="4297436" cy="28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0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Devices: 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Portable Computers</a:t>
            </a:r>
          </a:p>
          <a:p>
            <a:r>
              <a:rPr lang="en-US" dirty="0" smtClean="0"/>
              <a:t>Laptops</a:t>
            </a:r>
          </a:p>
          <a:p>
            <a:r>
              <a:rPr lang="en-US" dirty="0" smtClean="0"/>
              <a:t>Netbooks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325" y="1417638"/>
            <a:ext cx="3607970" cy="2254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975" y="2785961"/>
            <a:ext cx="2273317" cy="2923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792" y="3672619"/>
            <a:ext cx="2840503" cy="28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2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Devices: A brief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PDAs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2011 - COP 4655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304" y="1417638"/>
            <a:ext cx="28321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78" y="1333500"/>
            <a:ext cx="254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5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6089</TotalTime>
  <Words>852</Words>
  <Application>Microsoft Macintosh PowerPoint</Application>
  <PresentationFormat>On-screen Show (4:3)</PresentationFormat>
  <Paragraphs>214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Mobile Application Development </vt:lpstr>
      <vt:lpstr>Agenda</vt:lpstr>
      <vt:lpstr>Mobile Application Development</vt:lpstr>
      <vt:lpstr>Mobile Devices: A brief history</vt:lpstr>
      <vt:lpstr>Mobile Devices: A brief history</vt:lpstr>
      <vt:lpstr>Mobile Devices: A brief history</vt:lpstr>
      <vt:lpstr>Mobile Devices: A brief history</vt:lpstr>
      <vt:lpstr>Mobile Devices: A brief history</vt:lpstr>
      <vt:lpstr>Mobile Devices: A brief history</vt:lpstr>
      <vt:lpstr>Mobile Devices: A brief history</vt:lpstr>
      <vt:lpstr>What makes mobile  development different?</vt:lpstr>
      <vt:lpstr>What makes mobile  development different?</vt:lpstr>
      <vt:lpstr>Special Development Considerations</vt:lpstr>
      <vt:lpstr>Mobile Development Platform</vt:lpstr>
      <vt:lpstr>iPhone     &amp;      iPad</vt:lpstr>
      <vt:lpstr>PowerPoint Presentation</vt:lpstr>
      <vt:lpstr>PowerPoint Presentation</vt:lpstr>
      <vt:lpstr>PowerPoint Presentation</vt:lpstr>
      <vt:lpstr>Apple iOS</vt:lpstr>
      <vt:lpstr>iOS App Runtime Environment</vt:lpstr>
      <vt:lpstr>iOS SDK 4.3</vt:lpstr>
      <vt:lpstr>PowerPoint Presentation</vt:lpstr>
      <vt:lpstr>Demo: UICatalog</vt:lpstr>
      <vt:lpstr>Required Apple Developer Registration</vt:lpstr>
      <vt:lpstr>Buy the class textbook</vt:lpstr>
      <vt:lpstr>Syllabus Review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Application Development </dc:title>
  <dc:creator>Steven Luis</dc:creator>
  <cp:lastModifiedBy>Steven Luis</cp:lastModifiedBy>
  <cp:revision>55</cp:revision>
  <dcterms:created xsi:type="dcterms:W3CDTF">2011-06-17T04:44:55Z</dcterms:created>
  <dcterms:modified xsi:type="dcterms:W3CDTF">2011-08-23T23:13:03Z</dcterms:modified>
</cp:coreProperties>
</file>