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1" r:id="rId2"/>
    <p:sldId id="306" r:id="rId3"/>
    <p:sldId id="307" r:id="rId4"/>
    <p:sldId id="264" r:id="rId5"/>
    <p:sldId id="311" r:id="rId6"/>
    <p:sldId id="312" r:id="rId7"/>
    <p:sldId id="302" r:id="rId8"/>
    <p:sldId id="303" r:id="rId9"/>
    <p:sldId id="304" r:id="rId10"/>
    <p:sldId id="305" r:id="rId11"/>
    <p:sldId id="263" r:id="rId12"/>
    <p:sldId id="285" r:id="rId13"/>
    <p:sldId id="265" r:id="rId14"/>
    <p:sldId id="286" r:id="rId15"/>
    <p:sldId id="310" r:id="rId16"/>
    <p:sldId id="274" r:id="rId17"/>
    <p:sldId id="296" r:id="rId18"/>
    <p:sldId id="297" r:id="rId19"/>
    <p:sldId id="300" r:id="rId20"/>
    <p:sldId id="295" r:id="rId21"/>
    <p:sldId id="298" r:id="rId22"/>
    <p:sldId id="301" r:id="rId23"/>
    <p:sldId id="30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758" autoAdjust="0"/>
  </p:normalViewPr>
  <p:slideViewPr>
    <p:cSldViewPr>
      <p:cViewPr>
        <p:scale>
          <a:sx n="80" d="100"/>
          <a:sy n="80" d="100"/>
        </p:scale>
        <p:origin x="-2514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D9982-A691-4DC3-8BDA-92545D4C3C47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51541-6C53-40DA-ABB8-B14892C18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913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FCB33-3B21-4D17-AB52-79BF06185CFA}" type="slidenum">
              <a:rPr lang="de-DE" smtClean="0"/>
              <a:pPr/>
              <a:t>1</a:t>
            </a:fld>
            <a:endParaRPr lang="de-D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AA30BA-DFF7-4564-BC08-F17C93B3B81E}" type="slidenum">
              <a:rPr lang="en-US"/>
              <a:pPr/>
              <a:t>20</a:t>
            </a:fld>
            <a:endParaRPr lang="en-US"/>
          </a:p>
        </p:txBody>
      </p:sp>
      <p:sp>
        <p:nvSpPr>
          <p:cNvPr id="6145" name="Rectangle 1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lIns="0" tIns="0" rIns="0" bIns="0"/>
          <a:lstStyle/>
          <a:p>
            <a:pPr>
              <a:lnSpc>
                <a:spcPct val="95000"/>
              </a:lnSpc>
              <a:spcBef>
                <a:spcPct val="0"/>
              </a:spcBef>
            </a:pPr>
            <a:endParaRPr lang="en-US" sz="1600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FCB33-3B21-4D17-AB52-79BF06185CFA}" type="slidenum">
              <a:rPr lang="de-DE" smtClean="0"/>
              <a:pPr/>
              <a:t>3</a:t>
            </a:fld>
            <a:endParaRPr lang="de-D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FCB33-3B21-4D17-AB52-79BF06185CFA}" type="slidenum">
              <a:rPr lang="de-DE" smtClean="0"/>
              <a:pPr/>
              <a:t>5</a:t>
            </a:fld>
            <a:endParaRPr lang="de-D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AA30BA-DFF7-4564-BC08-F17C93B3B81E}" type="slidenum">
              <a:rPr lang="en-US"/>
              <a:pPr/>
              <a:t>6</a:t>
            </a:fld>
            <a:endParaRPr lang="en-US"/>
          </a:p>
        </p:txBody>
      </p:sp>
      <p:sp>
        <p:nvSpPr>
          <p:cNvPr id="6145" name="Rectangle 1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lIns="0" tIns="0" rIns="0" bIns="0"/>
          <a:lstStyle/>
          <a:p>
            <a:pPr>
              <a:lnSpc>
                <a:spcPct val="95000"/>
              </a:lnSpc>
              <a:spcBef>
                <a:spcPct val="0"/>
              </a:spcBef>
            </a:pPr>
            <a:endParaRPr lang="en-US" sz="1600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FCB33-3B21-4D17-AB52-79BF06185CFA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FCB33-3B21-4D17-AB52-79BF06185CFA}" type="slidenum">
              <a:rPr lang="de-DE" smtClean="0"/>
              <a:pPr/>
              <a:t>11</a:t>
            </a:fld>
            <a:endParaRPr lang="de-DE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AA30BA-DFF7-4564-BC08-F17C93B3B81E}" type="slidenum">
              <a:rPr lang="en-US"/>
              <a:pPr/>
              <a:t>13</a:t>
            </a:fld>
            <a:endParaRPr lang="en-US"/>
          </a:p>
        </p:txBody>
      </p:sp>
      <p:sp>
        <p:nvSpPr>
          <p:cNvPr id="6145" name="Rectangle 1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lIns="0" tIns="0" rIns="0" bIns="0"/>
          <a:lstStyle/>
          <a:p>
            <a:pPr>
              <a:lnSpc>
                <a:spcPct val="95000"/>
              </a:lnSpc>
              <a:spcBef>
                <a:spcPct val="0"/>
              </a:spcBef>
            </a:pPr>
            <a:endParaRPr lang="en-US" sz="1600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AA30BA-DFF7-4564-BC08-F17C93B3B81E}" type="slidenum">
              <a:rPr lang="en-US"/>
              <a:pPr/>
              <a:t>14</a:t>
            </a:fld>
            <a:endParaRPr lang="en-US"/>
          </a:p>
        </p:txBody>
      </p:sp>
      <p:sp>
        <p:nvSpPr>
          <p:cNvPr id="6145" name="Rectangle 1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lIns="0" tIns="0" rIns="0" bIns="0"/>
          <a:lstStyle/>
          <a:p>
            <a:pPr>
              <a:lnSpc>
                <a:spcPct val="95000"/>
              </a:lnSpc>
              <a:spcBef>
                <a:spcPct val="0"/>
              </a:spcBef>
            </a:pPr>
            <a:endParaRPr lang="en-US" sz="1600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FCB33-3B21-4D17-AB52-79BF06185CFA}" type="slidenum">
              <a:rPr lang="de-DE" smtClean="0"/>
              <a:pPr/>
              <a:t>16</a:t>
            </a:fld>
            <a:endParaRPr 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8686800" cy="1470025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886200"/>
            <a:ext cx="8229600" cy="106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3"/>
                </a:solidFill>
                <a:latin typeface="Arial Black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85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543800" cy="990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12837"/>
            <a:ext cx="8458200" cy="5135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2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4995328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>
              <a:defRPr sz="4000" b="1" cap="all"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7200" y="1961892"/>
            <a:ext cx="77724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4400">
                <a:solidFill>
                  <a:schemeClr val="bg1"/>
                </a:solidFill>
                <a:latin typeface="Arial Black"/>
                <a:cs typeface="Arial Black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457203" y="3756793"/>
            <a:ext cx="7772400" cy="89986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6000">
                <a:solidFill>
                  <a:srgbClr val="000000"/>
                </a:solidFill>
                <a:latin typeface="Arial Black"/>
                <a:cs typeface="Arial Black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159989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4995328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>
              <a:defRPr sz="4000" b="1" cap="all"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7200" y="1961892"/>
            <a:ext cx="77724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4400">
                <a:solidFill>
                  <a:schemeClr val="bg1"/>
                </a:solidFill>
                <a:latin typeface="Arial Black"/>
                <a:cs typeface="Arial Black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457203" y="3756793"/>
            <a:ext cx="7772400" cy="89986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6000">
                <a:solidFill>
                  <a:srgbClr val="000000"/>
                </a:solidFill>
                <a:latin typeface="Arial Black"/>
                <a:cs typeface="Arial Black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413625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4995328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>
              <a:defRPr sz="4000" b="1" cap="all"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7200" y="1961892"/>
            <a:ext cx="77724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4400">
                <a:solidFill>
                  <a:schemeClr val="bg1"/>
                </a:solidFill>
                <a:latin typeface="Arial Black"/>
                <a:cs typeface="Arial Black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457203" y="3756793"/>
            <a:ext cx="7772400" cy="89986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6000">
                <a:solidFill>
                  <a:srgbClr val="000000"/>
                </a:solidFill>
                <a:latin typeface="Arial Black"/>
                <a:cs typeface="Arial Black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2846880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8442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6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idx="13"/>
          </p:nvPr>
        </p:nvSpPr>
        <p:spPr>
          <a:xfrm>
            <a:off x="0" y="1747299"/>
            <a:ext cx="9144000" cy="126015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Kaseya Fundamentals Workshop</a:t>
            </a:r>
          </a:p>
        </p:txBody>
      </p:sp>
      <p:sp>
        <p:nvSpPr>
          <p:cNvPr id="33" name="Text Placeholder 32"/>
          <p:cNvSpPr>
            <a:spLocks noGrp="1"/>
          </p:cNvSpPr>
          <p:nvPr>
            <p:ph type="body" idx="14"/>
          </p:nvPr>
        </p:nvSpPr>
        <p:spPr>
          <a:xfrm>
            <a:off x="0" y="3755875"/>
            <a:ext cx="9143999" cy="13843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9ECF4D"/>
                </a:solidFill>
              </a:rPr>
              <a:t>Developed by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solidFill>
                  <a:srgbClr val="9ECF4D"/>
                </a:solidFill>
              </a:rPr>
              <a:t>Kaseya University</a:t>
            </a:r>
            <a:endParaRPr lang="en-US" sz="3600" dirty="0">
              <a:solidFill>
                <a:srgbClr val="9ECF4D"/>
              </a:solidFill>
            </a:endParaRPr>
          </a:p>
        </p:txBody>
      </p:sp>
      <p:sp>
        <p:nvSpPr>
          <p:cNvPr id="4" name="Text Placeholder 32"/>
          <p:cNvSpPr txBox="1">
            <a:spLocks/>
          </p:cNvSpPr>
          <p:nvPr/>
        </p:nvSpPr>
        <p:spPr>
          <a:xfrm>
            <a:off x="0" y="4949795"/>
            <a:ext cx="9144000" cy="11157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ECF4D"/>
                </a:solidFill>
                <a:effectLst/>
                <a:uLnTx/>
                <a:uFillTx/>
                <a:latin typeface="Arial Black"/>
                <a:ea typeface="+mn-ea"/>
                <a:cs typeface="Arial Black"/>
              </a:rPr>
              <a:t>Powered </a:t>
            </a:r>
            <a:r>
              <a:rPr lang="en-US" sz="2000" dirty="0" smtClean="0">
                <a:solidFill>
                  <a:srgbClr val="9ECF4D"/>
                </a:solidFill>
                <a:latin typeface="Arial Black"/>
                <a:cs typeface="Arial Black"/>
              </a:rPr>
              <a:t>by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ECF4D"/>
                </a:solidFill>
                <a:effectLst/>
                <a:uLnTx/>
                <a:uFillTx/>
                <a:latin typeface="Arial Black"/>
                <a:ea typeface="+mn-ea"/>
                <a:cs typeface="Arial Black"/>
              </a:rPr>
              <a:t>IT</a:t>
            </a:r>
            <a:r>
              <a:rPr lang="en-US" sz="3600" dirty="0" smtClean="0">
                <a:solidFill>
                  <a:srgbClr val="9ECF4D"/>
                </a:solidFill>
                <a:latin typeface="Arial Black"/>
                <a:cs typeface="Arial Black"/>
              </a:rPr>
              <a:t> Scholars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9ECF4D"/>
              </a:solidFill>
              <a:effectLst/>
              <a:uLnTx/>
              <a:uFillTx/>
              <a:latin typeface="Arial Black"/>
              <a:ea typeface="+mn-ea"/>
              <a:cs typeface="Arial Black"/>
            </a:endParaRPr>
          </a:p>
        </p:txBody>
      </p:sp>
      <p:sp>
        <p:nvSpPr>
          <p:cNvPr id="5" name="Text Placeholder 32"/>
          <p:cNvSpPr txBox="1">
            <a:spLocks/>
          </p:cNvSpPr>
          <p:nvPr/>
        </p:nvSpPr>
        <p:spPr>
          <a:xfrm>
            <a:off x="12700" y="5979869"/>
            <a:ext cx="9144000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2A1A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Kaseya Version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2A1A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6.5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A2A1A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000" dirty="0" smtClean="0">
                <a:solidFill>
                  <a:srgbClr val="A2A1A0"/>
                </a:solidFill>
                <a:latin typeface="Arial"/>
                <a:ea typeface="+mn-ea"/>
                <a:cs typeface="Arial"/>
              </a:rPr>
              <a:t>Last </a:t>
            </a:r>
            <a:r>
              <a:rPr lang="en-US" sz="2000" dirty="0" smtClean="0">
                <a:solidFill>
                  <a:srgbClr val="A2A1A0"/>
                </a:solidFill>
                <a:latin typeface="Arial"/>
                <a:ea typeface="+mn-ea"/>
                <a:cs typeface="Arial"/>
              </a:rPr>
              <a:t>updated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2A1A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March, 2014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A2A1A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Text Placeholder 32"/>
          <p:cNvSpPr txBox="1">
            <a:spLocks/>
          </p:cNvSpPr>
          <p:nvPr/>
        </p:nvSpPr>
        <p:spPr bwMode="auto">
          <a:xfrm>
            <a:off x="457203" y="3260427"/>
            <a:ext cx="7772400" cy="89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/>
                <a:ea typeface="ＭＳ Ｐゴシック" charset="-128"/>
                <a:cs typeface="Arial Black"/>
              </a:rPr>
              <a:t>DAY FIVE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/>
              <a:ea typeface="ＭＳ Ｐゴシック" charset="-128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407526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Ticketing – Email Reader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Email Reader will automatically check and retrieve mail in the specified inbox.</a:t>
            </a:r>
          </a:p>
          <a:p>
            <a:r>
              <a:rPr lang="en-US" sz="2800" dirty="0" smtClean="0"/>
              <a:t>Configure the Email Account settings</a:t>
            </a:r>
          </a:p>
          <a:p>
            <a:pPr lvl="1"/>
            <a:r>
              <a:rPr lang="en-US" sz="2400" dirty="0" smtClean="0"/>
              <a:t>Configure the Ticket Mapping for ticket associations</a:t>
            </a:r>
          </a:p>
          <a:p>
            <a:pPr lvl="2"/>
            <a:r>
              <a:rPr lang="en-US" sz="2000" dirty="0" smtClean="0"/>
              <a:t>Tickets must be associated to an Organization, Machine Group, Agent Machine, Asset, Staff, or Department.</a:t>
            </a:r>
          </a:p>
          <a:p>
            <a:r>
              <a:rPr lang="en-US" dirty="0" smtClean="0"/>
              <a:t>To allow for 2-way communication, when an end user replies to an email to add further comments.</a:t>
            </a:r>
          </a:p>
          <a:p>
            <a:pPr lvl="1"/>
            <a:r>
              <a:rPr lang="en-US" dirty="0" smtClean="0"/>
              <a:t>Use the ~</a:t>
            </a:r>
            <a:r>
              <a:rPr lang="en-US" dirty="0" err="1" smtClean="0"/>
              <a:t>ticrefid</a:t>
            </a:r>
            <a:r>
              <a:rPr lang="en-US" dirty="0" smtClean="0"/>
              <a:t>=‘</a:t>
            </a:r>
            <a:r>
              <a:rPr lang="en-US" dirty="0" err="1" smtClean="0"/>
              <a:t>ticketnumber</a:t>
            </a:r>
            <a:r>
              <a:rPr lang="en-US" dirty="0" smtClean="0"/>
              <a:t>’ syntax at the subject of the email to </a:t>
            </a:r>
            <a:r>
              <a:rPr lang="en-US" smtClean="0"/>
              <a:t>update an existing </a:t>
            </a:r>
            <a:r>
              <a:rPr lang="en-US" dirty="0" smtClean="0"/>
              <a:t>ticket. </a:t>
            </a:r>
          </a:p>
        </p:txBody>
      </p:sp>
    </p:spTree>
    <p:extLst>
      <p:ext uri="{BB962C8B-B14F-4D97-AF65-F5344CB8AC3E}">
        <p14:creationId xmlns:p14="http://schemas.microsoft.com/office/powerpoint/2010/main" val="296333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 smtClean="0"/>
              <a:t>Kaseya Fundamentals Workshop</a:t>
            </a:r>
          </a:p>
        </p:txBody>
      </p:sp>
      <p:sp>
        <p:nvSpPr>
          <p:cNvPr id="33" name="Text Placeholder 32"/>
          <p:cNvSpPr>
            <a:spLocks noGrp="1"/>
          </p:cNvSpPr>
          <p:nvPr>
            <p:ph type="body" idx="14"/>
          </p:nvPr>
        </p:nvSpPr>
        <p:spPr>
          <a:xfrm>
            <a:off x="33866" y="3886200"/>
            <a:ext cx="8483599" cy="1981201"/>
          </a:xfrm>
        </p:spPr>
        <p:txBody>
          <a:bodyPr/>
          <a:lstStyle/>
          <a:p>
            <a:r>
              <a:rPr lang="en-US" sz="5400" dirty="0" smtClean="0"/>
              <a:t>SERVER CUSTOMIZATION</a:t>
            </a:r>
          </a:p>
        </p:txBody>
      </p:sp>
    </p:spTree>
    <p:extLst>
      <p:ext uri="{BB962C8B-B14F-4D97-AF65-F5344CB8AC3E}">
        <p14:creationId xmlns:p14="http://schemas.microsoft.com/office/powerpoint/2010/main" val="201968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VSA Color Scheme</a:t>
            </a:r>
          </a:p>
          <a:p>
            <a:pPr>
              <a:buFont typeface="Arial"/>
              <a:buChar char="•"/>
            </a:pPr>
            <a:r>
              <a:rPr lang="en-US" dirty="0" smtClean="0"/>
              <a:t>VSA Logon Page</a:t>
            </a:r>
          </a:p>
          <a:p>
            <a:pPr>
              <a:buFont typeface="Arial"/>
              <a:buChar char="•"/>
            </a:pPr>
            <a:r>
              <a:rPr lang="en-US" dirty="0" smtClean="0"/>
              <a:t>VSA Site Header and Logo</a:t>
            </a:r>
          </a:p>
          <a:p>
            <a:pPr>
              <a:buFont typeface="Arial"/>
              <a:buChar char="•"/>
            </a:pPr>
            <a:r>
              <a:rPr lang="en-US" dirty="0" smtClean="0"/>
              <a:t>Kaseya Agent Deployment Download Page</a:t>
            </a:r>
          </a:p>
          <a:p>
            <a:pPr>
              <a:buFont typeface="Arial"/>
              <a:buChar char="•"/>
            </a:pPr>
            <a:r>
              <a:rPr lang="en-US" dirty="0" smtClean="0"/>
              <a:t>Kaseya Agent Icon</a:t>
            </a:r>
          </a:p>
          <a:p>
            <a:pPr>
              <a:buFont typeface="Arial"/>
              <a:buChar char="•"/>
            </a:pPr>
            <a:r>
              <a:rPr lang="en-US" dirty="0" smtClean="0"/>
              <a:t>Kaseya Live Connect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72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 Customization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Logon Page</a:t>
            </a:r>
          </a:p>
          <a:p>
            <a:pPr lvl="1"/>
            <a:r>
              <a:rPr lang="en-US" dirty="0" smtClean="0"/>
              <a:t>Customize Left Column for Logo and Title.</a:t>
            </a:r>
          </a:p>
          <a:p>
            <a:pPr lvl="1"/>
            <a:r>
              <a:rPr lang="en-US" dirty="0" smtClean="0"/>
              <a:t>Right Frame can point to a URL.</a:t>
            </a:r>
          </a:p>
          <a:p>
            <a:r>
              <a:rPr lang="en-US" dirty="0" smtClean="0"/>
              <a:t>Site Header</a:t>
            </a:r>
          </a:p>
          <a:p>
            <a:pPr lvl="1"/>
            <a:r>
              <a:rPr lang="en-US" dirty="0" smtClean="0"/>
              <a:t>Site Header Text</a:t>
            </a:r>
          </a:p>
          <a:p>
            <a:pPr lvl="1"/>
            <a:r>
              <a:rPr lang="en-US" dirty="0" smtClean="0"/>
              <a:t>Logo and Header Sizing</a:t>
            </a:r>
          </a:p>
          <a:p>
            <a:pPr lvl="2"/>
            <a:r>
              <a:rPr lang="en-US" dirty="0" smtClean="0"/>
              <a:t>This Logo will also be used for Report Header Logo.</a:t>
            </a:r>
          </a:p>
          <a:p>
            <a:r>
              <a:rPr lang="en-US" dirty="0" smtClean="0"/>
              <a:t>Agent Deployment Download page</a:t>
            </a:r>
          </a:p>
          <a:p>
            <a:pPr lvl="1"/>
            <a:r>
              <a:rPr lang="en-US" dirty="0" smtClean="0"/>
              <a:t>Use the rich text editing toolbar to upload new logo or create hyperlinks.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35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 Icon Customization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112837"/>
            <a:ext cx="8534400" cy="5135563"/>
          </a:xfrm>
        </p:spPr>
        <p:txBody>
          <a:bodyPr/>
          <a:lstStyle/>
          <a:p>
            <a:r>
              <a:rPr lang="en-US" dirty="0" smtClean="0"/>
              <a:t>Change the image for the Kaseya Agent Icon</a:t>
            </a:r>
          </a:p>
          <a:p>
            <a:pPr lvl="1"/>
            <a:r>
              <a:rPr lang="en-US" dirty="0" smtClean="0"/>
              <a:t>Online, Offline, Blinking, or Remote Control Disabled</a:t>
            </a:r>
          </a:p>
          <a:p>
            <a:r>
              <a:rPr lang="en-US" dirty="0" smtClean="0"/>
              <a:t>Windows must be </a:t>
            </a:r>
            <a:r>
              <a:rPr lang="en-US" sz="3600" dirty="0" smtClean="0"/>
              <a:t>.</a:t>
            </a:r>
            <a:r>
              <a:rPr lang="en-US" sz="3600" dirty="0" err="1" smtClean="0"/>
              <a:t>ico</a:t>
            </a:r>
            <a:r>
              <a:rPr lang="en-US" dirty="0" smtClean="0"/>
              <a:t> format</a:t>
            </a:r>
          </a:p>
          <a:p>
            <a:r>
              <a:rPr lang="en-US" dirty="0" smtClean="0"/>
              <a:t>Mac must be a </a:t>
            </a:r>
            <a:r>
              <a:rPr lang="en-US" sz="3600" dirty="0" smtClean="0"/>
              <a:t>.</a:t>
            </a:r>
            <a:r>
              <a:rPr lang="en-US" sz="3600" dirty="0" err="1" smtClean="0"/>
              <a:t>tif</a:t>
            </a:r>
            <a:r>
              <a:rPr lang="en-US" sz="3600" dirty="0" smtClean="0"/>
              <a:t> </a:t>
            </a:r>
            <a:r>
              <a:rPr lang="en-US" dirty="0" smtClean="0"/>
              <a:t>format</a:t>
            </a:r>
          </a:p>
          <a:p>
            <a:r>
              <a:rPr lang="en-US" dirty="0" smtClean="0"/>
              <a:t>Linux must be a </a:t>
            </a:r>
            <a:r>
              <a:rPr lang="en-US" sz="3600" dirty="0" smtClean="0"/>
              <a:t>.</a:t>
            </a:r>
            <a:r>
              <a:rPr lang="en-US" sz="3600" dirty="0" err="1" smtClean="0"/>
              <a:t>png</a:t>
            </a:r>
            <a:r>
              <a:rPr lang="en-US" sz="3600" dirty="0" smtClean="0"/>
              <a:t> </a:t>
            </a:r>
            <a:r>
              <a:rPr lang="en-US" dirty="0" smtClean="0"/>
              <a:t>format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0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Connect Customization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Customize Live Connect Home Screen</a:t>
            </a:r>
          </a:p>
          <a:p>
            <a:pPr lvl="1"/>
            <a:r>
              <a:rPr lang="en-US" dirty="0" smtClean="0"/>
              <a:t>Main Home Screen</a:t>
            </a:r>
          </a:p>
          <a:p>
            <a:pPr lvl="1"/>
            <a:r>
              <a:rPr lang="en-US" dirty="0" smtClean="0"/>
              <a:t>Agent Procedures</a:t>
            </a:r>
          </a:p>
          <a:p>
            <a:pPr lvl="1"/>
            <a:r>
              <a:rPr lang="en-US" dirty="0" smtClean="0"/>
              <a:t>URL Links</a:t>
            </a:r>
          </a:p>
          <a:p>
            <a:r>
              <a:rPr lang="en-US" dirty="0" smtClean="0"/>
              <a:t>Machine Roles to set access rights to allow or hide Live Connect functionality for the end users.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31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 smtClean="0"/>
              <a:t>Kaseya Fundamentals Workshop</a:t>
            </a:r>
          </a:p>
        </p:txBody>
      </p:sp>
      <p:sp>
        <p:nvSpPr>
          <p:cNvPr id="33" name="Text Placeholder 32"/>
          <p:cNvSpPr>
            <a:spLocks noGrp="1"/>
          </p:cNvSpPr>
          <p:nvPr>
            <p:ph type="body" idx="14"/>
          </p:nvPr>
        </p:nvSpPr>
        <p:spPr>
          <a:xfrm>
            <a:off x="33866" y="3886200"/>
            <a:ext cx="8483599" cy="1981201"/>
          </a:xfrm>
        </p:spPr>
        <p:txBody>
          <a:bodyPr/>
          <a:lstStyle/>
          <a:p>
            <a:r>
              <a:rPr lang="en-US" sz="5400" dirty="0" smtClean="0"/>
              <a:t>INFO CENTER</a:t>
            </a:r>
          </a:p>
          <a:p>
            <a:r>
              <a:rPr lang="en-US" sz="5400" dirty="0" smtClean="0"/>
              <a:t>REPORTING</a:t>
            </a:r>
          </a:p>
        </p:txBody>
      </p:sp>
    </p:spTree>
    <p:extLst>
      <p:ext uri="{BB962C8B-B14F-4D97-AF65-F5344CB8AC3E}">
        <p14:creationId xmlns:p14="http://schemas.microsoft.com/office/powerpoint/2010/main" val="235818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5105400"/>
          </a:xfrm>
        </p:spPr>
        <p:txBody>
          <a:bodyPr/>
          <a:lstStyle/>
          <a:p>
            <a:r>
              <a:rPr lang="en-US" dirty="0" smtClean="0"/>
              <a:t>The ability to create comprehensive reports in a large corporation is crucial for accurate and complete documentation and that will in turn serve as the foundation for well-informed management decisions. </a:t>
            </a:r>
          </a:p>
          <a:p>
            <a:r>
              <a:rPr lang="en-US" dirty="0" smtClean="0"/>
              <a:t>Having documentation is important during this age because of all the legal licensing issues. </a:t>
            </a:r>
          </a:p>
          <a:p>
            <a:r>
              <a:rPr lang="en-US" dirty="0" smtClean="0"/>
              <a:t>Reports also create accountability between the management and the technician. </a:t>
            </a:r>
          </a:p>
        </p:txBody>
      </p:sp>
    </p:spTree>
    <p:extLst>
      <p:ext uri="{BB962C8B-B14F-4D97-AF65-F5344CB8AC3E}">
        <p14:creationId xmlns:p14="http://schemas.microsoft.com/office/powerpoint/2010/main" val="290863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135563"/>
          </a:xfrm>
        </p:spPr>
        <p:txBody>
          <a:bodyPr/>
          <a:lstStyle/>
          <a:p>
            <a:r>
              <a:rPr lang="en-US" dirty="0" smtClean="0"/>
              <a:t>Kaseya Info Center module enables you to create professional and informative reports using a well designed interface. </a:t>
            </a:r>
          </a:p>
          <a:p>
            <a:r>
              <a:rPr lang="en-US" dirty="0" smtClean="0"/>
              <a:t>Reports can be grouped together.</a:t>
            </a:r>
          </a:p>
          <a:p>
            <a:r>
              <a:rPr lang="en-US" dirty="0" smtClean="0"/>
              <a:t>Real Time and Schedule Reports with Automatic Distribution via email to numerous recipients.</a:t>
            </a:r>
          </a:p>
          <a:p>
            <a:r>
              <a:rPr lang="en-US" dirty="0" smtClean="0"/>
              <a:t>Reports can be scheduled to run on a recurring basis for specific organization, groups, or machines.</a:t>
            </a:r>
          </a:p>
          <a:p>
            <a:r>
              <a:rPr lang="en-US" dirty="0" smtClean="0"/>
              <a:t>Custom Reports vs. Legacy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54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the data set directly</a:t>
            </a:r>
          </a:p>
          <a:p>
            <a:r>
              <a:rPr lang="en-US" dirty="0" smtClean="0"/>
              <a:t>Detailed filtering and content selection</a:t>
            </a:r>
          </a:p>
          <a:p>
            <a:r>
              <a:rPr lang="en-US" dirty="0" smtClean="0"/>
              <a:t>Customize report cover page, headers and footers.</a:t>
            </a:r>
          </a:p>
          <a:p>
            <a:r>
              <a:rPr lang="en-US" dirty="0" smtClean="0"/>
              <a:t>Configure the report components to create reusable data sets and templates.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3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Four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Agent Procedures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Policy Management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/>
              <a:t>Standard Solutions Package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85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&amp; Design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112837"/>
            <a:ext cx="8534400" cy="5135563"/>
          </a:xfrm>
        </p:spPr>
        <p:txBody>
          <a:bodyPr/>
          <a:lstStyle/>
          <a:p>
            <a:r>
              <a:rPr lang="en-US" dirty="0" smtClean="0"/>
              <a:t>Report Parts define the data sets to be used in a report. </a:t>
            </a:r>
          </a:p>
          <a:p>
            <a:r>
              <a:rPr lang="en-US" dirty="0" smtClean="0"/>
              <a:t>You can create custom reusable Report Parts to be included in Reports or Report Templates</a:t>
            </a:r>
          </a:p>
          <a:p>
            <a:r>
              <a:rPr lang="en-US" dirty="0" smtClean="0"/>
              <a:t>Report Templates define all the default settings for the content, layout, and file format of a report definition.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33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Fixed Layout Report Templates.</a:t>
            </a:r>
          </a:p>
          <a:p>
            <a:r>
              <a:rPr lang="en-US" dirty="0" smtClean="0"/>
              <a:t>Simple, quick, and easy access to predefined reports.</a:t>
            </a:r>
          </a:p>
          <a:p>
            <a:pPr lvl="1"/>
            <a:r>
              <a:rPr lang="en-US" dirty="0" smtClean="0"/>
              <a:t>Asset Change</a:t>
            </a:r>
          </a:p>
          <a:p>
            <a:pPr lvl="1"/>
            <a:r>
              <a:rPr lang="en-US" dirty="0" smtClean="0"/>
              <a:t>Event and Log management</a:t>
            </a:r>
          </a:p>
          <a:p>
            <a:pPr lvl="1"/>
            <a:r>
              <a:rPr lang="en-US" dirty="0" smtClean="0"/>
              <a:t>Hardware and Software Inventory</a:t>
            </a:r>
          </a:p>
          <a:p>
            <a:pPr lvl="1"/>
            <a:r>
              <a:rPr lang="en-US" dirty="0" smtClean="0"/>
              <a:t>Software License Usage</a:t>
            </a:r>
          </a:p>
          <a:p>
            <a:pPr lvl="1"/>
            <a:r>
              <a:rPr lang="en-US" dirty="0" smtClean="0"/>
              <a:t>Service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19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and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Executed Reports are stored on the Kaseya Server for future review.</a:t>
            </a:r>
          </a:p>
          <a:p>
            <a:r>
              <a:rPr lang="en-US" dirty="0" smtClean="0"/>
              <a:t>Use Kaseya flexible scheduling to execute report to get the information at the specific time.</a:t>
            </a:r>
          </a:p>
          <a:p>
            <a:r>
              <a:rPr lang="en-US" dirty="0" smtClean="0"/>
              <a:t>Report Approval process to review the report content before distribution.</a:t>
            </a:r>
          </a:p>
          <a:p>
            <a:r>
              <a:rPr lang="en-US" dirty="0" smtClean="0"/>
              <a:t>Utilize Report Sets to group reports together to simplify the report execution </a:t>
            </a:r>
            <a:r>
              <a:rPr lang="en-US" smtClean="0"/>
              <a:t>and distribution.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61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Five 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600" dirty="0" smtClean="0"/>
              <a:t>Q&amp;A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dirty="0" smtClean="0"/>
              <a:t>Day Five Hands On Labs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Certification Test</a:t>
            </a:r>
          </a:p>
          <a:p>
            <a:pPr marL="793750">
              <a:spcBef>
                <a:spcPts val="0"/>
              </a:spcBef>
            </a:pPr>
            <a:r>
              <a:rPr lang="en-US" sz="2400" dirty="0"/>
              <a:t>Available 24x7 during the 91 days</a:t>
            </a:r>
          </a:p>
          <a:p>
            <a:pPr marL="793750">
              <a:spcBef>
                <a:spcPts val="0"/>
              </a:spcBef>
            </a:pPr>
            <a:r>
              <a:rPr lang="en-US" sz="2400" dirty="0"/>
              <a:t>The passing grade is </a:t>
            </a:r>
            <a:r>
              <a:rPr lang="en-US" sz="2400" b="1" dirty="0">
                <a:solidFill>
                  <a:srgbClr val="FF0000"/>
                </a:solidFill>
              </a:rPr>
              <a:t>90</a:t>
            </a:r>
            <a:r>
              <a:rPr lang="en-US" sz="2400" dirty="0"/>
              <a:t> out of 100</a:t>
            </a:r>
          </a:p>
          <a:p>
            <a:pPr marL="793750">
              <a:spcBef>
                <a:spcPts val="0"/>
              </a:spcBef>
            </a:pPr>
            <a:r>
              <a:rPr lang="en-US" sz="2400" dirty="0"/>
              <a:t>Includes two parts: </a:t>
            </a:r>
          </a:p>
          <a:p>
            <a:pPr marL="1195388" lvl="1" defTabSz="1139825">
              <a:spcBef>
                <a:spcPts val="0"/>
              </a:spcBef>
            </a:pPr>
            <a:r>
              <a:rPr lang="en-US" sz="2400" dirty="0"/>
              <a:t>Theory </a:t>
            </a:r>
          </a:p>
          <a:p>
            <a:pPr marL="1487488" lvl="2">
              <a:spcBef>
                <a:spcPts val="0"/>
              </a:spcBef>
            </a:pPr>
            <a:r>
              <a:rPr lang="en-US" sz="2000" b="1" dirty="0"/>
              <a:t>30 </a:t>
            </a:r>
            <a:r>
              <a:rPr lang="en-US" sz="2000" dirty="0"/>
              <a:t>points </a:t>
            </a:r>
          </a:p>
          <a:p>
            <a:pPr marL="1487488" lvl="2">
              <a:spcBef>
                <a:spcPts val="0"/>
              </a:spcBef>
            </a:pPr>
            <a:r>
              <a:rPr lang="en-US" sz="2000" dirty="0"/>
              <a:t>30 minutes for 30 multiple-choice or T/F questions</a:t>
            </a:r>
          </a:p>
          <a:p>
            <a:pPr marL="1487488" lvl="2">
              <a:spcBef>
                <a:spcPts val="0"/>
              </a:spcBef>
            </a:pPr>
            <a:r>
              <a:rPr lang="en-US" sz="2000" b="1" dirty="0"/>
              <a:t>Unlimited </a:t>
            </a:r>
            <a:r>
              <a:rPr lang="en-US" sz="2000" dirty="0"/>
              <a:t>number of attempts; highest-grade</a:t>
            </a:r>
          </a:p>
          <a:p>
            <a:pPr marL="1195388" lvl="1">
              <a:spcBef>
                <a:spcPts val="0"/>
              </a:spcBef>
            </a:pPr>
            <a:r>
              <a:rPr lang="en-US" sz="2400" dirty="0"/>
              <a:t>Hands-on</a:t>
            </a:r>
          </a:p>
          <a:p>
            <a:pPr marL="1487488" lvl="2">
              <a:spcBef>
                <a:spcPts val="0"/>
              </a:spcBef>
            </a:pPr>
            <a:r>
              <a:rPr lang="en-US" sz="2000" b="1" dirty="0"/>
              <a:t>70 </a:t>
            </a:r>
            <a:r>
              <a:rPr lang="en-US" sz="2000" dirty="0"/>
              <a:t>points</a:t>
            </a:r>
          </a:p>
          <a:p>
            <a:pPr marL="1487488" lvl="2">
              <a:spcBef>
                <a:spcPts val="0"/>
              </a:spcBef>
            </a:pPr>
            <a:r>
              <a:rPr lang="en-US" sz="2000" dirty="0"/>
              <a:t>2 hours for 24 randomly selected tasks</a:t>
            </a:r>
          </a:p>
          <a:p>
            <a:pPr marL="1487488" lvl="2">
              <a:spcBef>
                <a:spcPts val="0"/>
              </a:spcBef>
            </a:pPr>
            <a:r>
              <a:rPr lang="en-US" sz="2000" dirty="0">
                <a:solidFill>
                  <a:srgbClr val="FF0000"/>
                </a:solidFill>
              </a:rPr>
              <a:t>Only one attempt is included for </a:t>
            </a:r>
            <a:r>
              <a:rPr lang="en-US" sz="2000" dirty="0" smtClean="0">
                <a:solidFill>
                  <a:srgbClr val="FF0000"/>
                </a:solidFill>
              </a:rPr>
              <a:t>free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59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 smtClean="0"/>
              <a:t>Kaseya Fundamentals Workshop</a:t>
            </a:r>
          </a:p>
        </p:txBody>
      </p:sp>
      <p:sp>
        <p:nvSpPr>
          <p:cNvPr id="33" name="Text Placeholder 32"/>
          <p:cNvSpPr>
            <a:spLocks noGrp="1"/>
          </p:cNvSpPr>
          <p:nvPr>
            <p:ph type="body" idx="14"/>
          </p:nvPr>
        </p:nvSpPr>
        <p:spPr>
          <a:xfrm>
            <a:off x="33866" y="3756793"/>
            <a:ext cx="8483599" cy="1851893"/>
          </a:xfrm>
        </p:spPr>
        <p:txBody>
          <a:bodyPr/>
          <a:lstStyle/>
          <a:p>
            <a:r>
              <a:rPr lang="en-US" sz="5400" dirty="0" smtClean="0"/>
              <a:t>LAB</a:t>
            </a:r>
            <a:endParaRPr lang="en-US" sz="5400" dirty="0"/>
          </a:p>
          <a:p>
            <a:r>
              <a:rPr lang="en-US" sz="5400" dirty="0" smtClean="0"/>
              <a:t>REVIEW </a:t>
            </a:r>
          </a:p>
        </p:txBody>
      </p:sp>
    </p:spTree>
    <p:extLst>
      <p:ext uri="{BB962C8B-B14F-4D97-AF65-F5344CB8AC3E}">
        <p14:creationId xmlns:p14="http://schemas.microsoft.com/office/powerpoint/2010/main" val="272882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Covered?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458200" cy="5135563"/>
          </a:xfrm>
        </p:spPr>
        <p:txBody>
          <a:bodyPr/>
          <a:lstStyle/>
          <a:p>
            <a:r>
              <a:rPr lang="en-US" dirty="0" smtClean="0"/>
              <a:t>Standard Solution Package</a:t>
            </a:r>
          </a:p>
          <a:p>
            <a:endParaRPr lang="en-US" dirty="0"/>
          </a:p>
          <a:p>
            <a:r>
              <a:rPr lang="en-US" dirty="0" smtClean="0"/>
              <a:t>Ticketing</a:t>
            </a:r>
          </a:p>
          <a:p>
            <a:endParaRPr lang="en-US" dirty="0" smtClean="0"/>
          </a:p>
          <a:p>
            <a:r>
              <a:rPr lang="en-US" dirty="0" smtClean="0"/>
              <a:t>VSA Customization</a:t>
            </a:r>
          </a:p>
          <a:p>
            <a:endParaRPr lang="en-US" dirty="0" smtClean="0"/>
          </a:p>
          <a:p>
            <a:r>
              <a:rPr lang="en-US" dirty="0" smtClean="0"/>
              <a:t>Info Center / Reporting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15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 smtClean="0"/>
              <a:t>Kaseya Fundamentals Workshop</a:t>
            </a:r>
          </a:p>
        </p:txBody>
      </p:sp>
      <p:sp>
        <p:nvSpPr>
          <p:cNvPr id="33" name="Text Placeholder 32"/>
          <p:cNvSpPr>
            <a:spLocks noGrp="1"/>
          </p:cNvSpPr>
          <p:nvPr>
            <p:ph type="body" idx="14"/>
          </p:nvPr>
        </p:nvSpPr>
        <p:spPr>
          <a:xfrm>
            <a:off x="33866" y="3886200"/>
            <a:ext cx="8483599" cy="1981201"/>
          </a:xfrm>
        </p:spPr>
        <p:txBody>
          <a:bodyPr/>
          <a:lstStyle/>
          <a:p>
            <a:r>
              <a:rPr lang="en-US" sz="5400" dirty="0" smtClean="0"/>
              <a:t>STANDARD SOLUTION PACKAGE</a:t>
            </a:r>
          </a:p>
        </p:txBody>
      </p:sp>
    </p:spTree>
    <p:extLst>
      <p:ext uri="{BB962C8B-B14F-4D97-AF65-F5344CB8AC3E}">
        <p14:creationId xmlns:p14="http://schemas.microsoft.com/office/powerpoint/2010/main" val="137209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Standard Solution Package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112837"/>
            <a:ext cx="8610600" cy="5135563"/>
          </a:xfrm>
        </p:spPr>
        <p:txBody>
          <a:bodyPr/>
          <a:lstStyle/>
          <a:p>
            <a:r>
              <a:rPr lang="en-US" sz="2800" dirty="0" smtClean="0"/>
              <a:t>Modifying the Standard Solution Package settings.</a:t>
            </a:r>
          </a:p>
          <a:p>
            <a:pPr lvl="1"/>
            <a:r>
              <a:rPr lang="en-US" sz="2400" dirty="0" smtClean="0"/>
              <a:t>Rename and Export the Policy / System / Core folder.</a:t>
            </a:r>
          </a:p>
          <a:p>
            <a:pPr lvl="1"/>
            <a:r>
              <a:rPr lang="en-US" sz="2400" dirty="0" smtClean="0"/>
              <a:t>Rename the folder to its original name (Core).</a:t>
            </a:r>
          </a:p>
          <a:p>
            <a:pPr lvl="1"/>
            <a:r>
              <a:rPr lang="en-US" sz="2400" dirty="0" smtClean="0"/>
              <a:t>Import the Policy Folder </a:t>
            </a:r>
          </a:p>
          <a:p>
            <a:r>
              <a:rPr lang="en-US" sz="2800" dirty="0" smtClean="0"/>
              <a:t>Make the modification to the Imported core folder.</a:t>
            </a:r>
          </a:p>
          <a:p>
            <a:pPr lvl="1"/>
            <a:r>
              <a:rPr lang="en-US" sz="2400" dirty="0" smtClean="0"/>
              <a:t>Review the Monitor, Event Sets, and Alerts.</a:t>
            </a:r>
          </a:p>
          <a:p>
            <a:pPr lvl="1"/>
            <a:r>
              <a:rPr lang="en-US" sz="2400" dirty="0" smtClean="0"/>
              <a:t>Change the scheduling time if needed.</a:t>
            </a:r>
          </a:p>
          <a:p>
            <a:pPr lvl="1"/>
            <a:r>
              <a:rPr lang="en-US" sz="2400" dirty="0" smtClean="0"/>
              <a:t>Review Patch Policy.</a:t>
            </a:r>
          </a:p>
          <a:p>
            <a:pPr lvl="1"/>
            <a:r>
              <a:rPr lang="en-US" sz="2400" dirty="0" smtClean="0"/>
              <a:t>Make the changes and replace the policies under </a:t>
            </a:r>
            <a:r>
              <a:rPr lang="en-US" sz="2400" smtClean="0"/>
              <a:t>each organization.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111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 smtClean="0"/>
              <a:t>Kaseya Fundamentals Workshop</a:t>
            </a:r>
          </a:p>
        </p:txBody>
      </p:sp>
      <p:sp>
        <p:nvSpPr>
          <p:cNvPr id="33" name="Text Placeholder 32"/>
          <p:cNvSpPr>
            <a:spLocks noGrp="1"/>
          </p:cNvSpPr>
          <p:nvPr>
            <p:ph type="body" idx="14"/>
          </p:nvPr>
        </p:nvSpPr>
        <p:spPr>
          <a:xfrm>
            <a:off x="33866" y="4586531"/>
            <a:ext cx="8483599" cy="899869"/>
          </a:xfrm>
        </p:spPr>
        <p:txBody>
          <a:bodyPr/>
          <a:lstStyle/>
          <a:p>
            <a:r>
              <a:rPr lang="en-US" dirty="0" smtClean="0"/>
              <a:t>TICKETING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82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Ticketing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Ticketing Module manages service requests.</a:t>
            </a:r>
          </a:p>
          <a:p>
            <a:r>
              <a:rPr lang="en-US" sz="2800" dirty="0" smtClean="0"/>
              <a:t>Automated workflow to organize and prioritize user support requests.</a:t>
            </a:r>
          </a:p>
          <a:p>
            <a:r>
              <a:rPr lang="en-US" sz="2800" dirty="0" smtClean="0"/>
              <a:t>Leverage the Email Reader to communicate between technicians and end </a:t>
            </a:r>
            <a:r>
              <a:rPr lang="en-US" sz="2800" dirty="0"/>
              <a:t>u</a:t>
            </a:r>
            <a:r>
              <a:rPr lang="en-US" sz="2800" dirty="0" smtClean="0"/>
              <a:t>ser.</a:t>
            </a:r>
          </a:p>
          <a:p>
            <a:r>
              <a:rPr lang="en-US" sz="2800" dirty="0" smtClean="0"/>
              <a:t>Create Custom fields.</a:t>
            </a:r>
          </a:p>
          <a:p>
            <a:r>
              <a:rPr lang="en-US" sz="2800" dirty="0" smtClean="0"/>
              <a:t>Customize Notifications to end user and technician.</a:t>
            </a:r>
          </a:p>
          <a:p>
            <a:r>
              <a:rPr lang="en-US" sz="2800" dirty="0" smtClean="0"/>
              <a:t>Setup policies for Ticket Due, Assignee, User Role Field Access.</a:t>
            </a:r>
          </a:p>
        </p:txBody>
      </p:sp>
    </p:spTree>
    <p:extLst>
      <p:ext uri="{BB962C8B-B14F-4D97-AF65-F5344CB8AC3E}">
        <p14:creationId xmlns:p14="http://schemas.microsoft.com/office/powerpoint/2010/main" val="113918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Ticketing Workflow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4 Methods of creating a ticket</a:t>
            </a:r>
          </a:p>
          <a:p>
            <a:pPr lvl="1"/>
            <a:r>
              <a:rPr lang="en-US" sz="2400" dirty="0" smtClean="0"/>
              <a:t>Ticketing Module </a:t>
            </a:r>
          </a:p>
          <a:p>
            <a:pPr lvl="1"/>
            <a:r>
              <a:rPr lang="en-US" sz="2400" dirty="0" smtClean="0"/>
              <a:t>Alerts from the Monitoring Module</a:t>
            </a:r>
          </a:p>
          <a:p>
            <a:pPr lvl="1"/>
            <a:r>
              <a:rPr lang="en-US" sz="2400" dirty="0" smtClean="0"/>
              <a:t>End user portal, Kaseya Live Connect</a:t>
            </a:r>
          </a:p>
          <a:p>
            <a:pPr lvl="1"/>
            <a:r>
              <a:rPr lang="en-US" sz="2400" dirty="0" smtClean="0"/>
              <a:t>Email Reader</a:t>
            </a:r>
          </a:p>
          <a:p>
            <a:r>
              <a:rPr lang="en-US" dirty="0" smtClean="0"/>
              <a:t>Once a ticket is created review the Notification Policy to configure whom will be notified and what information will be sent.</a:t>
            </a:r>
          </a:p>
          <a:p>
            <a:r>
              <a:rPr lang="en-US" dirty="0" smtClean="0"/>
              <a:t>Configure the Due Date and Assignee Policy to automatically process the tickets. </a:t>
            </a:r>
          </a:p>
        </p:txBody>
      </p:sp>
    </p:spTree>
    <p:extLst>
      <p:ext uri="{BB962C8B-B14F-4D97-AF65-F5344CB8AC3E}">
        <p14:creationId xmlns:p14="http://schemas.microsoft.com/office/powerpoint/2010/main" val="249503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seyaPPTne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1474</TotalTime>
  <Words>875</Words>
  <Application>Microsoft Office PowerPoint</Application>
  <PresentationFormat>On-screen Show (4:3)</PresentationFormat>
  <Paragraphs>152</Paragraphs>
  <Slides>23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KaseyaPPTne2012</vt:lpstr>
      <vt:lpstr>PowerPoint Presentation</vt:lpstr>
      <vt:lpstr>Day Four Review</vt:lpstr>
      <vt:lpstr>PowerPoint Presentation</vt:lpstr>
      <vt:lpstr>What is Covered?</vt:lpstr>
      <vt:lpstr>PowerPoint Presentation</vt:lpstr>
      <vt:lpstr>Standard Solution Package</vt:lpstr>
      <vt:lpstr>PowerPoint Presentation</vt:lpstr>
      <vt:lpstr>Ticketing</vt:lpstr>
      <vt:lpstr>Ticketing Workflow</vt:lpstr>
      <vt:lpstr>Ticketing – Email Reader</vt:lpstr>
      <vt:lpstr>PowerPoint Presentation</vt:lpstr>
      <vt:lpstr>Customization</vt:lpstr>
      <vt:lpstr>Site Customization</vt:lpstr>
      <vt:lpstr>Agent Icon Customization</vt:lpstr>
      <vt:lpstr>Live Connect Customization</vt:lpstr>
      <vt:lpstr>PowerPoint Presentation</vt:lpstr>
      <vt:lpstr>Reports</vt:lpstr>
      <vt:lpstr>Reporting</vt:lpstr>
      <vt:lpstr>Custom Reports</vt:lpstr>
      <vt:lpstr>Configuration &amp; Design</vt:lpstr>
      <vt:lpstr>Legacy Reports</vt:lpstr>
      <vt:lpstr>Scheduling and Distribution</vt:lpstr>
      <vt:lpstr>Day Five Wrap 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wilki</dc:creator>
  <cp:lastModifiedBy>Brande Schweitzer</cp:lastModifiedBy>
  <cp:revision>50</cp:revision>
  <dcterms:created xsi:type="dcterms:W3CDTF">2013-02-13T00:49:17Z</dcterms:created>
  <dcterms:modified xsi:type="dcterms:W3CDTF">2014-03-04T22:24:21Z</dcterms:modified>
</cp:coreProperties>
</file>