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8FF2A-FBB1-4E29-947E-5281AAAAB2EA}" type="datetimeFigureOut">
              <a:rPr lang="en-US" smtClean="0"/>
              <a:t>2/24/2009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A8F5D-CC44-46AC-994C-0244D1027A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55A-84D7-4951-B2D7-B0E59BDF0A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04E2-E6D5-4E47-ADA9-9F638CB520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04E2-E6D5-4E47-ADA9-9F638CB520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04E2-E6D5-4E47-ADA9-9F638CB520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04E2-E6D5-4E47-ADA9-9F638CB5206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55A-84D7-4951-B2D7-B0E59BDF0A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55A-84D7-4951-B2D7-B0E59BDF0A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55A-84D7-4951-B2D7-B0E59BDF0A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55A-84D7-4951-B2D7-B0E59BDF0A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55A-84D7-4951-B2D7-B0E59BDF0A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555A-84D7-4951-B2D7-B0E59BDF0A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04E2-E6D5-4E47-ADA9-9F638CB520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04E2-E6D5-4E47-ADA9-9F638CB520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229600" cy="1752600"/>
          </a:xfrm>
        </p:spPr>
        <p:txBody>
          <a:bodyPr/>
          <a:lstStyle>
            <a:lvl1pPr marL="0" indent="0" algn="ctr">
              <a:buFont typeface="Times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637567-984D-4024-91C6-C52CA8F59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73B376-E573-4941-98CA-85764FD73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40005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371600"/>
            <a:ext cx="40005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733800" y="6324600"/>
            <a:ext cx="1676400" cy="304800"/>
          </a:xfrm>
        </p:spPr>
        <p:txBody>
          <a:bodyPr/>
          <a:lstStyle>
            <a:lvl1pPr>
              <a:defRPr/>
            </a:lvl1pPr>
          </a:lstStyle>
          <a:p>
            <a:fld id="{8FAEAC18-00D3-4852-9A15-A4D59E512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32FAFB-6899-4413-82F3-4CD098846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238191-ADF6-475E-BD80-26AD69C10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3716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B2AD75-4B8B-4F7A-BF41-45C42EF37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A9D78C-A06D-4D35-8208-A66EF915D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E98C9C-6CE6-489A-A25F-791F1C73A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BDEF84-C259-46E4-BEDC-D4389567E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C71A8C-96CB-4480-A1AB-4143DBA24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432F55-2696-4EFD-9C1C-FF0AF442C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3246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48E039BD-F402-4C87-89D3-B81217D13A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553200" y="6359525"/>
            <a:ext cx="19256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2700" rIns="0" bIns="0"/>
          <a:lstStyle/>
          <a:p>
            <a:pPr algn="r"/>
            <a:endParaRPr lang="en-GB" sz="10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Arial-BoldMS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Arial-BoldMS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Arial-BoldMS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Arial-BoldM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Arial-Bold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Arial-Bold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Arial-Bold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176B2"/>
          </a:solidFill>
          <a:latin typeface="Arial-Bold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/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Arial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Arial" charset="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Arial" charset="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Arial" charset="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81200"/>
            <a:ext cx="8229600" cy="1295400"/>
          </a:xfrm>
        </p:spPr>
        <p:txBody>
          <a:bodyPr/>
          <a:lstStyle/>
          <a:p>
            <a:r>
              <a:rPr lang="en-US" sz="4400" dirty="0" smtClean="0"/>
              <a:t>SNMP Monitoring with Kaseya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4191000" cy="1752600"/>
          </a:xfrm>
        </p:spPr>
        <p:txBody>
          <a:bodyPr/>
          <a:lstStyle/>
          <a:p>
            <a:pPr algn="l"/>
            <a:r>
              <a:rPr lang="en-US"/>
              <a:t>IT Managed </a:t>
            </a:r>
          </a:p>
          <a:p>
            <a:pPr algn="l"/>
            <a:r>
              <a:rPr lang="en-US" sz="2400">
                <a:latin typeface="Arial" charset="0"/>
              </a:rPr>
              <a:t>Services</a:t>
            </a:r>
            <a:r>
              <a:rPr lang="en-US"/>
              <a:t>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Creating and Editing SNMP Monitor Sets.</a:t>
            </a:r>
          </a:p>
          <a:p>
            <a:r>
              <a:rPr lang="en-US" dirty="0" smtClean="0"/>
              <a:t>Define collection operators.</a:t>
            </a:r>
          </a:p>
          <a:p>
            <a:r>
              <a:rPr lang="en-US" dirty="0" smtClean="0"/>
              <a:t>Define collection and alarm thresholds.</a:t>
            </a:r>
          </a:p>
          <a:p>
            <a:r>
              <a:rPr lang="en-US" dirty="0" smtClean="0"/>
              <a:t>Time out and re-alarm duration.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smtClean="0"/>
              <a:t>Prepare </a:t>
            </a:r>
            <a:r>
              <a:rPr lang="en-US" dirty="0" smtClean="0"/>
              <a:t>an agent for SNMP monitoring</a:t>
            </a:r>
          </a:p>
          <a:p>
            <a:pPr lvl="1"/>
            <a:r>
              <a:rPr lang="en-US" dirty="0" smtClean="0"/>
              <a:t>Conduct a LAN Scan</a:t>
            </a:r>
          </a:p>
          <a:p>
            <a:pPr lvl="1"/>
            <a:r>
              <a:rPr lang="en-US" dirty="0" smtClean="0"/>
              <a:t>Assign The Community Password.</a:t>
            </a:r>
          </a:p>
          <a:p>
            <a:r>
              <a:rPr lang="en-US" dirty="0" smtClean="0"/>
              <a:t>Assign SNMP monitor set to the agent.</a:t>
            </a:r>
          </a:p>
          <a:p>
            <a:r>
              <a:rPr lang="en-US" dirty="0" smtClean="0"/>
              <a:t>Set alarm actions.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SNMP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system with a Kaseya Agent installed will query the SNMP enable devices and store the information defined in the SNMP Monitor Set locally.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882288"/>
            <a:ext cx="5224318" cy="363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eft Arrow 7"/>
          <p:cNvSpPr/>
          <p:nvPr/>
        </p:nvSpPr>
        <p:spPr bwMode="auto">
          <a:xfrm rot="20075467">
            <a:off x="6119820" y="3470171"/>
            <a:ext cx="1698536" cy="3810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eft Arrow 8"/>
          <p:cNvSpPr/>
          <p:nvPr/>
        </p:nvSpPr>
        <p:spPr bwMode="auto">
          <a:xfrm rot="1944710">
            <a:off x="6258726" y="5270901"/>
            <a:ext cx="1594644" cy="3810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6400800" y="4267200"/>
            <a:ext cx="1317125" cy="3810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0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SNMP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Monitoring system will then transmit the SNMP data to the Kaseya server to record in the Server Database.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882288"/>
            <a:ext cx="5224318" cy="363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wn Arrow 5"/>
          <p:cNvSpPr/>
          <p:nvPr/>
        </p:nvSpPr>
        <p:spPr bwMode="auto">
          <a:xfrm rot="6581798">
            <a:off x="4382748" y="2992908"/>
            <a:ext cx="946656" cy="18094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SNMP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any of the Data elements are beyond the established alarm threshold set in the Monitor Set, the Kaseya server will alarm.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882288"/>
            <a:ext cx="5224318" cy="363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xplosion 2 6"/>
          <p:cNvSpPr/>
          <p:nvPr/>
        </p:nvSpPr>
        <p:spPr bwMode="auto">
          <a:xfrm>
            <a:off x="2362200" y="2514600"/>
            <a:ext cx="1981200" cy="167640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Reviewing SNMP Monitor Logs.</a:t>
            </a:r>
          </a:p>
          <a:p>
            <a:r>
              <a:rPr lang="en-US" dirty="0" smtClean="0"/>
              <a:t>Creating SNMP Monitor set reports.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Uploading MIBs and OIDs</a:t>
            </a:r>
          </a:p>
          <a:p>
            <a:r>
              <a:rPr lang="en-US" dirty="0" smtClean="0"/>
              <a:t>Creating SNMP Monitor Sets</a:t>
            </a:r>
          </a:p>
          <a:p>
            <a:r>
              <a:rPr lang="en-US" dirty="0" smtClean="0"/>
              <a:t>Assigning SNMP Monitor Sets</a:t>
            </a:r>
          </a:p>
          <a:p>
            <a:r>
              <a:rPr lang="en-US" dirty="0" smtClean="0"/>
              <a:t>Reporting on SNMP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Introduction to Kaseya SNMP Monitoring</a:t>
            </a:r>
          </a:p>
          <a:p>
            <a:r>
              <a:rPr lang="en-US" dirty="0" smtClean="0"/>
              <a:t>Introduction to MIB’s and OID’s</a:t>
            </a:r>
          </a:p>
          <a:p>
            <a:r>
              <a:rPr lang="en-US" dirty="0" smtClean="0"/>
              <a:t>Uploading MIB’s to Kaseya</a:t>
            </a:r>
          </a:p>
          <a:p>
            <a:r>
              <a:rPr lang="en-US" dirty="0" smtClean="0"/>
              <a:t>Adding OID’s to the Kaseya Monitor List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Kaseya SNMP Monitoring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SNMP Manager</a:t>
            </a:r>
          </a:p>
          <a:p>
            <a:pPr>
              <a:buNone/>
            </a:pPr>
            <a:r>
              <a:rPr lang="en-US" dirty="0" smtClean="0"/>
              <a:t>SNMP Enabled Device</a:t>
            </a:r>
          </a:p>
          <a:p>
            <a:pPr>
              <a:buNone/>
            </a:pPr>
            <a:r>
              <a:rPr lang="en-US" dirty="0" smtClean="0"/>
              <a:t>	Five Basic SNMP Messages</a:t>
            </a:r>
          </a:p>
          <a:p>
            <a:pPr lvl="2"/>
            <a:r>
              <a:rPr lang="en-US" dirty="0" smtClean="0"/>
              <a:t>GET</a:t>
            </a:r>
          </a:p>
          <a:p>
            <a:pPr lvl="2"/>
            <a:r>
              <a:rPr lang="en-US" dirty="0" smtClean="0"/>
              <a:t>GET-NEXT</a:t>
            </a:r>
          </a:p>
          <a:p>
            <a:pPr lvl="2"/>
            <a:r>
              <a:rPr lang="en-US" dirty="0" smtClean="0"/>
              <a:t>GET-RESPONSE</a:t>
            </a:r>
          </a:p>
          <a:p>
            <a:pPr lvl="2"/>
            <a:r>
              <a:rPr lang="en-US" dirty="0" smtClean="0"/>
              <a:t>SET</a:t>
            </a:r>
          </a:p>
          <a:p>
            <a:pPr lvl="2"/>
            <a:r>
              <a:rPr lang="en-US" dirty="0" smtClean="0"/>
              <a:t>TRAP</a:t>
            </a:r>
          </a:p>
          <a:p>
            <a:pPr>
              <a:buNone/>
            </a:pPr>
            <a:r>
              <a:rPr lang="en-US" dirty="0" smtClean="0"/>
              <a:t>Only the TRAP message is generated by the SNMP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Kaseya SNMP Monitoring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An agent installed on a managed machine will contact the SNMP enabled Device using an SNMP Polling message (such as </a:t>
            </a:r>
            <a:r>
              <a:rPr lang="en-US" dirty="0" err="1" smtClean="0"/>
              <a:t>SNMPGet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Agent will then collect the data from the device and report it to your Kaseya server.</a:t>
            </a:r>
          </a:p>
          <a:p>
            <a:r>
              <a:rPr lang="en-US" dirty="0" smtClean="0"/>
              <a:t>The Kaseya server will record the data in the VSA database tables for reporting and alert a predefined thresholds.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MIB’s and OID’s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All SNMP events (traps), names, data, etc. are assigned a unique Object ID number (OID) in the Management Information Base (MIB).</a:t>
            </a:r>
          </a:p>
          <a:p>
            <a:r>
              <a:rPr lang="en-US" dirty="0" smtClean="0"/>
              <a:t>This number is assigned by www.iana.org (Internet Assigned Numbers Authority)</a:t>
            </a:r>
          </a:p>
          <a:p>
            <a:r>
              <a:rPr lang="en-US" dirty="0" smtClean="0"/>
              <a:t>The OID will form a unique identifier fore each event, name, or data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MIB’s and OID’s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The OID numbers will form an OID tree.</a:t>
            </a:r>
          </a:p>
        </p:txBody>
      </p:sp>
      <p:pic>
        <p:nvPicPr>
          <p:cNvPr id="33794" name="Picture 2" descr="C:\Documents and Settings\Spencer\My Documents\My Pictures\ntt_07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981199"/>
            <a:ext cx="7086600" cy="4495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MIB’s and OID’s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Fore example,  Cisco would fall under</a:t>
            </a:r>
          </a:p>
          <a:p>
            <a:pPr>
              <a:buNone/>
            </a:pPr>
            <a:r>
              <a:rPr lang="en-US" dirty="0" err="1" smtClean="0"/>
              <a:t>iso.org.dod.internet.private.enterprises.Cisco</a:t>
            </a:r>
            <a:endParaRPr lang="en-US" dirty="0" smtClean="0"/>
          </a:p>
          <a:p>
            <a:r>
              <a:rPr lang="en-US" dirty="0" smtClean="0"/>
              <a:t>This translates to 1.3.6.1.4.1.9</a:t>
            </a:r>
          </a:p>
          <a:p>
            <a:r>
              <a:rPr lang="en-US" dirty="0" smtClean="0"/>
              <a:t>Each of the Cisco Systems unique event, name, or data elements would build up this number.</a:t>
            </a:r>
          </a:p>
          <a:p>
            <a:r>
              <a:rPr lang="en-US" dirty="0" smtClean="0"/>
              <a:t>The MIB translates the OID numbers to plan language.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MIB’s to Kaseya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010400" cy="4724400"/>
          </a:xfrm>
        </p:spPr>
        <p:txBody>
          <a:bodyPr/>
          <a:lstStyle/>
          <a:p>
            <a:pPr>
              <a:buFont typeface="Times"/>
              <a:buNone/>
            </a:pPr>
            <a:r>
              <a:rPr lang="en-US" sz="2800" b="1">
                <a:latin typeface="Arial" charset="0"/>
              </a:rPr>
              <a:t> </a:t>
            </a:r>
          </a:p>
          <a:p>
            <a:endParaRPr lang="en-US" sz="28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dirty="0" smtClean="0"/>
              <a:t> The MIB associates each OID with a readable label and various other parameters related to the object.</a:t>
            </a:r>
          </a:p>
          <a:p>
            <a:r>
              <a:rPr lang="en-US" dirty="0" smtClean="0"/>
              <a:t>The MIB then serves as a data dictionary or code book that is used to assemble and interpret SNMP messages.</a:t>
            </a:r>
          </a:p>
          <a:p>
            <a:r>
              <a:rPr lang="en-US" dirty="0" smtClean="0"/>
              <a:t>For the Agent to collect data and report it you must locate and upload the device MIB or create one by doing an SNMP Walk.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seya Template 032007">
  <a:themeElements>
    <a:clrScheme name="">
      <a:dk1>
        <a:srgbClr val="000000"/>
      </a:dk1>
      <a:lt1>
        <a:srgbClr val="FFFFFF"/>
      </a:lt1>
      <a:dk2>
        <a:srgbClr val="4A77AF"/>
      </a:dk2>
      <a:lt2>
        <a:srgbClr val="B3B3B4"/>
      </a:lt2>
      <a:accent1>
        <a:srgbClr val="576E38"/>
      </a:accent1>
      <a:accent2>
        <a:srgbClr val="9A996D"/>
      </a:accent2>
      <a:accent3>
        <a:srgbClr val="FFFFFF"/>
      </a:accent3>
      <a:accent4>
        <a:srgbClr val="000000"/>
      </a:accent4>
      <a:accent5>
        <a:srgbClr val="B4BAAE"/>
      </a:accent5>
      <a:accent6>
        <a:srgbClr val="8B8A62"/>
      </a:accent6>
      <a:hlink>
        <a:srgbClr val="BA6317"/>
      </a:hlink>
      <a:folHlink>
        <a:srgbClr val="9B1B2E"/>
      </a:folHlink>
    </a:clrScheme>
    <a:fontScheme name="Kaseya Template 032007">
      <a:majorFont>
        <a:latin typeface="Arial-BoldMS"/>
        <a:ea typeface=""/>
        <a:cs typeface=""/>
      </a:majorFont>
      <a:minorFont>
        <a:latin typeface="Arial-Bold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seya Template 03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seya Template 03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seya Template 03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seya Template 03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seya Template 03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seya Template 03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seya Template 03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seya Template 03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seya Template 03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seya Template 03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seya Template 03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seya Template 03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658</TotalTime>
  <Words>483</Words>
  <Application>Microsoft Office PowerPoint</Application>
  <PresentationFormat>On-screen Show (4:3)</PresentationFormat>
  <Paragraphs>93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Kaseya Template 032007</vt:lpstr>
      <vt:lpstr>SNMP Monitoring with Kaseya</vt:lpstr>
      <vt:lpstr>Course Overview</vt:lpstr>
      <vt:lpstr>Lesson Overview</vt:lpstr>
      <vt:lpstr>Kaseya SNMP Monitoring</vt:lpstr>
      <vt:lpstr>Kaseya SNMP Monitoring</vt:lpstr>
      <vt:lpstr>Introduction to MIB’s and OID’s</vt:lpstr>
      <vt:lpstr>Introduction to MIB’s and OID’s</vt:lpstr>
      <vt:lpstr>Introduction to MIB’s and OID’s</vt:lpstr>
      <vt:lpstr>Uploading MIB’s to Kaseya</vt:lpstr>
      <vt:lpstr>Lesson Overview</vt:lpstr>
      <vt:lpstr>Lesson Overview</vt:lpstr>
      <vt:lpstr>Monitoring SNMP</vt:lpstr>
      <vt:lpstr>Monitoring SNMP</vt:lpstr>
      <vt:lpstr>Monitoring SNMP</vt:lpstr>
      <vt:lpstr>Lesson Overview</vt:lpstr>
    </vt:vector>
  </TitlesOfParts>
  <Company>Kaseya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management</dc:title>
  <dc:creator>Michael Hendrie</dc:creator>
  <cp:lastModifiedBy>sadjadi</cp:lastModifiedBy>
  <cp:revision>41</cp:revision>
  <dcterms:created xsi:type="dcterms:W3CDTF">2007-03-12T21:14:39Z</dcterms:created>
  <dcterms:modified xsi:type="dcterms:W3CDTF">2009-02-24T17:03:26Z</dcterms:modified>
</cp:coreProperties>
</file>