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92" r:id="rId3"/>
    <p:sldId id="293" r:id="rId4"/>
    <p:sldId id="324" r:id="rId5"/>
    <p:sldId id="258" r:id="rId6"/>
    <p:sldId id="294" r:id="rId7"/>
    <p:sldId id="295" r:id="rId8"/>
    <p:sldId id="296" r:id="rId9"/>
    <p:sldId id="297" r:id="rId10"/>
    <p:sldId id="298" r:id="rId11"/>
    <p:sldId id="299" r:id="rId12"/>
    <p:sldId id="300" r:id="rId13"/>
    <p:sldId id="301" r:id="rId14"/>
    <p:sldId id="325" r:id="rId15"/>
    <p:sldId id="302" r:id="rId16"/>
    <p:sldId id="305" r:id="rId17"/>
    <p:sldId id="308" r:id="rId18"/>
    <p:sldId id="309" r:id="rId19"/>
    <p:sldId id="310" r:id="rId20"/>
    <p:sldId id="311" r:id="rId21"/>
    <p:sldId id="312" r:id="rId22"/>
    <p:sldId id="313" r:id="rId23"/>
    <p:sldId id="315" r:id="rId24"/>
    <p:sldId id="327" r:id="rId25"/>
    <p:sldId id="328" r:id="rId26"/>
    <p:sldId id="329" r:id="rId27"/>
    <p:sldId id="330" r:id="rId28"/>
    <p:sldId id="331" r:id="rId29"/>
    <p:sldId id="33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7" autoAdjust="0"/>
  </p:normalViewPr>
  <p:slideViewPr>
    <p:cSldViewPr>
      <p:cViewPr varScale="1">
        <p:scale>
          <a:sx n="58" d="100"/>
          <a:sy n="58" d="100"/>
        </p:scale>
        <p:origin x="-91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Overlay-TitleSlide.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ctrTitle"/>
          </p:nvPr>
        </p:nvSpPr>
        <p:spPr>
          <a:xfrm>
            <a:off x="1600200" y="2492375"/>
            <a:ext cx="6762749" cy="1470025"/>
          </a:xfrm>
        </p:spPr>
        <p:txBody>
          <a:bodyPr/>
          <a:lstStyle>
            <a:lvl1pPr algn="r">
              <a:defRPr sz="3800">
                <a:solidFill>
                  <a:srgbClr val="001D4D"/>
                </a:solidFill>
              </a:defRPr>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rgbClr val="B27A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5" name="Slide Number Placeholder 5"/>
          <p:cNvSpPr>
            <a:spLocks noGrp="1"/>
          </p:cNvSpPr>
          <p:nvPr>
            <p:ph type="sldNum" sz="quarter" idx="10"/>
          </p:nvPr>
        </p:nvSpPr>
        <p:spPr/>
        <p:txBody>
          <a:bodyPr/>
          <a:lstStyle>
            <a:lvl1pPr>
              <a:defRPr/>
            </a:lvl1pPr>
          </a:lstStyle>
          <a:p>
            <a:fld id="{D5F250B0-811F-4EF2-82B2-5D244F68488A}" type="slidenum">
              <a:rPr lang="en-US" smtClean="0"/>
              <a:pPr/>
              <a:t>‹#›</a:t>
            </a:fld>
            <a:endParaRPr lang="en-US"/>
          </a:p>
        </p:txBody>
      </p:sp>
      <p:sp>
        <p:nvSpPr>
          <p:cNvPr id="6" name="Date Placeholder 3"/>
          <p:cNvSpPr>
            <a:spLocks noGrp="1"/>
          </p:cNvSpPr>
          <p:nvPr>
            <p:ph type="dt" sz="half" idx="11"/>
          </p:nvPr>
        </p:nvSpPr>
        <p:spPr/>
        <p:txBody>
          <a:bodyPr/>
          <a:lstStyle>
            <a:lvl1pPr>
              <a:defRPr/>
            </a:lvl1pPr>
          </a:lstStyle>
          <a:p>
            <a:fld id="{F6ABBBA3-A0AB-4E87-9927-F957013F38C4}" type="datetimeFigureOut">
              <a:rPr lang="en-US" smtClean="0"/>
              <a:pPr/>
              <a:t>4/24/2010</a:t>
            </a:fld>
            <a:endParaRPr lang="en-US"/>
          </a:p>
        </p:txBody>
      </p:sp>
      <p:sp>
        <p:nvSpPr>
          <p:cNvPr id="7" name="Footer Placeholder 4"/>
          <p:cNvSpPr>
            <a:spLocks noGrp="1"/>
          </p:cNvSpPr>
          <p:nvPr>
            <p:ph type="ftr" sz="quarter" idx="12"/>
          </p:nvPr>
        </p:nvSpPr>
        <p:spPr/>
        <p:txBody>
          <a:bodyPr/>
          <a:lstStyle>
            <a:lvl1pPr>
              <a:defRPr/>
            </a:lvl1pPr>
          </a:lstStyle>
          <a:p>
            <a:endParaRPr lang="en-US"/>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fld id="{F6ABBBA3-A0AB-4E87-9927-F957013F38C4}" type="datetimeFigureOut">
              <a:rPr lang="en-US" smtClean="0"/>
              <a:pPr/>
              <a:t>4/24/2010</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3"/>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9" descr="Overlay-ContentCaption.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779464" y="590550"/>
            <a:ext cx="3657600" cy="1162050"/>
          </a:xfrm>
        </p:spPr>
        <p:txBody>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fld id="{F6ABBBA3-A0AB-4E87-9927-F957013F38C4}" type="datetimeFigureOut">
              <a:rPr lang="en-US" smtClean="0"/>
              <a:pPr/>
              <a:t>4/24/2010</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9" descr="Overlay-PictureCaption.png"/>
          <p:cNvPicPr>
            <a:picLocks noChangeAspect="1"/>
          </p:cNvPicPr>
          <p:nvPr/>
        </p:nvPicPr>
        <p:blipFill>
          <a:blip r:embed="rId2" cstate="print"/>
          <a:srcRect/>
          <a:stretch>
            <a:fillRect/>
          </a:stretch>
        </p:blipFill>
        <p:spPr bwMode="auto">
          <a:xfrm>
            <a:off x="449263" y="187325"/>
            <a:ext cx="8535987" cy="6483350"/>
          </a:xfrm>
          <a:prstGeom prst="rect">
            <a:avLst/>
          </a:prstGeom>
          <a:noFill/>
          <a:ln w="9525">
            <a:noFill/>
            <a:miter lim="800000"/>
            <a:headEnd/>
            <a:tailEnd/>
          </a:ln>
        </p:spPr>
      </p:pic>
      <p:sp>
        <p:nvSpPr>
          <p:cNvPr id="2" name="Title 1"/>
          <p:cNvSpPr>
            <a:spLocks noGrp="1"/>
          </p:cNvSpPr>
          <p:nvPr>
            <p:ph type="title"/>
          </p:nvPr>
        </p:nvSpPr>
        <p:spPr>
          <a:xfrm>
            <a:off x="3886200" y="533400"/>
            <a:ext cx="4476750" cy="1252538"/>
          </a:xfrm>
        </p:spPr>
        <p:txBody>
          <a:bodyPr/>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6" name="Date Placeholder 4"/>
          <p:cNvSpPr>
            <a:spLocks noGrp="1"/>
          </p:cNvSpPr>
          <p:nvPr>
            <p:ph type="dt" sz="half" idx="10"/>
          </p:nvPr>
        </p:nvSpPr>
        <p:spPr>
          <a:xfrm>
            <a:off x="3886200" y="6288088"/>
            <a:ext cx="1887538" cy="365125"/>
          </a:xfrm>
        </p:spPr>
        <p:txBody>
          <a:bodyPr/>
          <a:lstStyle>
            <a:lvl1pPr>
              <a:defRPr/>
            </a:lvl1pPr>
          </a:lstStyle>
          <a:p>
            <a:fld id="{F6ABBBA3-A0AB-4E87-9927-F957013F38C4}" type="datetimeFigureOut">
              <a:rPr lang="en-US" smtClean="0"/>
              <a:pPr/>
              <a:t>4/24/2010</a:t>
            </a:fld>
            <a:endParaRPr lang="en-US"/>
          </a:p>
        </p:txBody>
      </p:sp>
      <p:sp>
        <p:nvSpPr>
          <p:cNvPr id="7" name="Footer Placeholder 5"/>
          <p:cNvSpPr>
            <a:spLocks noGrp="1"/>
          </p:cNvSpPr>
          <p:nvPr>
            <p:ph type="ftr" sz="quarter" idx="11"/>
          </p:nvPr>
        </p:nvSpPr>
        <p:spPr>
          <a:xfrm>
            <a:off x="5867400" y="6288088"/>
            <a:ext cx="2676525"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5" name="Picture 9" descr="Overlay-PictureCaption-Extras.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4710953" y="533400"/>
            <a:ext cx="3657600" cy="125253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fld id="{F6ABBBA3-A0AB-4E87-9927-F957013F38C4}" type="datetimeFigureOut">
              <a:rPr lang="en-US" smtClean="0"/>
              <a:pPr/>
              <a:t>4/24/2010</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5" name="Picture 9" descr="Overlay-PictureCaption-Extras.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808038" y="3778624"/>
            <a:ext cx="7560515" cy="110265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fld id="{F6ABBBA3-A0AB-4E87-9927-F957013F38C4}" type="datetimeFigureOut">
              <a:rPr lang="en-US" smtClean="0"/>
              <a:pPr/>
              <a:t>4/24/2010</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4/24/2010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4/24/2010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4/24/2010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9" descr="Overlay-SectionHeader.png"/>
          <p:cNvPicPr>
            <a:picLocks noChangeAspect="1"/>
          </p:cNvPicPr>
          <p:nvPr/>
        </p:nvPicPr>
        <p:blipFill>
          <a:blip r:embed="rId2" cstate="print"/>
          <a:srcRect/>
          <a:stretch>
            <a:fillRect/>
          </a:stretch>
        </p:blipFill>
        <p:spPr bwMode="auto">
          <a:xfrm>
            <a:off x="381000" y="0"/>
            <a:ext cx="8826500" cy="6483350"/>
          </a:xfrm>
          <a:prstGeom prst="rect">
            <a:avLst/>
          </a:prstGeom>
          <a:noFill/>
          <a:ln w="9525">
            <a:noFill/>
            <a:miter lim="800000"/>
            <a:headEnd/>
            <a:tailEnd/>
          </a:ln>
        </p:spPr>
      </p:pic>
      <p:sp>
        <p:nvSpPr>
          <p:cNvPr id="2" name="Title 1"/>
          <p:cNvSpPr>
            <a:spLocks noGrp="1"/>
          </p:cNvSpPr>
          <p:nvPr>
            <p:ph type="title"/>
          </p:nvPr>
        </p:nvSpPr>
        <p:spPr>
          <a:xfrm>
            <a:off x="779463" y="2591360"/>
            <a:ext cx="7583487" cy="1362075"/>
          </a:xfrm>
        </p:spPr>
        <p:txBody>
          <a:bodyPr>
            <a:noAutofit/>
          </a:bodyPr>
          <a:lstStyle>
            <a:lvl1pPr algn="l">
              <a:defRPr sz="4100" b="1" cap="none" baseline="0">
                <a:solidFill>
                  <a:srgbClr val="001D4D"/>
                </a:solidFill>
              </a:defRPr>
            </a:lvl1pPr>
          </a:lstStyle>
          <a:p>
            <a:r>
              <a:rPr lang="en-US" smtClean="0"/>
              <a:t>Click to edit Master title style</a:t>
            </a:r>
            <a:endParaRPr dirty="0"/>
          </a:p>
        </p:txBody>
      </p:sp>
      <p:sp>
        <p:nvSpPr>
          <p:cNvPr id="3" name="Text Placeholder 2"/>
          <p:cNvSpPr>
            <a:spLocks noGrp="1"/>
          </p:cNvSpPr>
          <p:nvPr>
            <p:ph type="body" idx="1"/>
          </p:nvPr>
        </p:nvSpPr>
        <p:spPr>
          <a:xfrm>
            <a:off x="779463" y="3950354"/>
            <a:ext cx="7583487" cy="1500187"/>
          </a:xfrm>
        </p:spPr>
        <p:txBody>
          <a:bodyPr/>
          <a:lstStyle>
            <a:lvl1pPr marL="0" indent="0" algn="l">
              <a:spcBef>
                <a:spcPts val="600"/>
              </a:spcBef>
              <a:buNone/>
              <a:defRPr sz="2000" cap="none" baseline="0">
                <a:solidFill>
                  <a:srgbClr val="B27A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4/24/2010</a:t>
            </a:fld>
            <a:endParaRPr lang="en-US"/>
          </a:p>
        </p:txBody>
      </p:sp>
      <p:sp>
        <p:nvSpPr>
          <p:cNvPr id="6" name="Footer Placeholder 4"/>
          <p:cNvSpPr>
            <a:spLocks noGrp="1"/>
          </p:cNvSpPr>
          <p:nvPr>
            <p:ph type="ftr" sz="quarter" idx="11"/>
          </p:nvPr>
        </p:nvSpPr>
        <p:spPr/>
        <p:txBody>
          <a:bodyPr/>
          <a:lstStyle>
            <a:lvl1pPr>
              <a:defRPr dirty="0"/>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0"/>
          </p:nvPr>
        </p:nvSpPr>
        <p:spPr/>
        <p:txBody>
          <a:bodyPr/>
          <a:lstStyle>
            <a:lvl1pPr>
              <a:defRPr/>
            </a:lvl1pPr>
          </a:lstStyle>
          <a:p>
            <a:fld id="{F6ABBBA3-A0AB-4E87-9927-F957013F38C4}" type="datetimeFigureOut">
              <a:rPr lang="en-US" smtClean="0"/>
              <a:pPr/>
              <a:t>4/24/2010</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cxnSp>
        <p:nvCxnSpPr>
          <p:cNvPr id="8" name="Straight Connector 7"/>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Date Placeholder 6"/>
          <p:cNvSpPr>
            <a:spLocks noGrp="1"/>
          </p:cNvSpPr>
          <p:nvPr>
            <p:ph type="dt" sz="half" idx="10"/>
          </p:nvPr>
        </p:nvSpPr>
        <p:spPr/>
        <p:txBody>
          <a:bodyPr/>
          <a:lstStyle>
            <a:lvl1pPr>
              <a:defRPr/>
            </a:lvl1pPr>
          </a:lstStyle>
          <a:p>
            <a:fld id="{F6ABBBA3-A0AB-4E87-9927-F957013F38C4}" type="datetimeFigureOut">
              <a:rPr lang="en-US" smtClean="0"/>
              <a:pPr/>
              <a:t>4/24/2010</a:t>
            </a:fld>
            <a:endParaRPr lang="en-US"/>
          </a:p>
        </p:txBody>
      </p:sp>
      <p:sp>
        <p:nvSpPr>
          <p:cNvPr id="13" name="Footer Placeholder 7"/>
          <p:cNvSpPr>
            <a:spLocks noGrp="1"/>
          </p:cNvSpPr>
          <p:nvPr>
            <p:ph type="ftr" sz="quarter" idx="11"/>
          </p:nvPr>
        </p:nvSpPr>
        <p:spPr/>
        <p:txBody>
          <a:bodyPr/>
          <a:lstStyle>
            <a:lvl1pPr>
              <a:defRPr/>
            </a:lvl1pPr>
          </a:lstStyle>
          <a:p>
            <a:endParaRPr lang="en-US"/>
          </a:p>
        </p:txBody>
      </p:sp>
      <p:sp>
        <p:nvSpPr>
          <p:cNvPr id="14" name="Slide Number Placeholder 8"/>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5"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4"/>
          </p:nvPr>
        </p:nvSpPr>
        <p:spPr/>
        <p:txBody>
          <a:bodyPr/>
          <a:lstStyle>
            <a:lvl1pPr>
              <a:defRPr/>
            </a:lvl1pPr>
          </a:lstStyle>
          <a:p>
            <a:fld id="{F6ABBBA3-A0AB-4E87-9927-F957013F38C4}" type="datetimeFigureOut">
              <a:rPr lang="en-US" smtClean="0"/>
              <a:pPr/>
              <a:t>4/24/2010</a:t>
            </a:fld>
            <a:endParaRPr lang="en-US"/>
          </a:p>
        </p:txBody>
      </p:sp>
      <p:sp>
        <p:nvSpPr>
          <p:cNvPr id="7" name="Footer Placeholder 5"/>
          <p:cNvSpPr>
            <a:spLocks noGrp="1"/>
          </p:cNvSpPr>
          <p:nvPr>
            <p:ph type="ftr" sz="quarter" idx="15"/>
          </p:nvPr>
        </p:nvSpPr>
        <p:spPr/>
        <p:txBody>
          <a:bodyPr/>
          <a:lstStyle>
            <a:lvl1pPr>
              <a:defRPr dirty="0"/>
            </a:lvl1pPr>
          </a:lstStyle>
          <a:p>
            <a:endParaRPr lang="en-US"/>
          </a:p>
        </p:txBody>
      </p:sp>
      <p:sp>
        <p:nvSpPr>
          <p:cNvPr id="8" name="Slide Number Placeholder 6"/>
          <p:cNvSpPr>
            <a:spLocks noGrp="1"/>
          </p:cNvSpPr>
          <p:nvPr>
            <p:ph type="sldNum" sz="quarter" idx="16"/>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6"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fld id="{F6ABBBA3-A0AB-4E87-9927-F957013F38C4}" type="datetimeFigureOut">
              <a:rPr lang="en-US" smtClean="0"/>
              <a:pPr/>
              <a:t>4/24/2010</a:t>
            </a:fld>
            <a:endParaRPr lang="en-US"/>
          </a:p>
        </p:txBody>
      </p:sp>
      <p:sp>
        <p:nvSpPr>
          <p:cNvPr id="8" name="Footer Placeholder 5"/>
          <p:cNvSpPr>
            <a:spLocks noGrp="1"/>
          </p:cNvSpPr>
          <p:nvPr>
            <p:ph type="ftr" sz="quarter" idx="16"/>
          </p:nvPr>
        </p:nvSpPr>
        <p:spPr/>
        <p:txBody>
          <a:bodyPr/>
          <a:lstStyle>
            <a:lvl1pPr>
              <a:defRPr/>
            </a:lvl1pPr>
          </a:lstStyle>
          <a:p>
            <a:endParaRPr lang="en-US"/>
          </a:p>
        </p:txBody>
      </p:sp>
      <p:sp>
        <p:nvSpPr>
          <p:cNvPr id="9" name="Slide Number Placeholder 6"/>
          <p:cNvSpPr>
            <a:spLocks noGrp="1"/>
          </p:cNvSpPr>
          <p:nvPr>
            <p:ph type="sldNum" sz="quarter" idx="17"/>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7"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6"/>
          </p:nvPr>
        </p:nvSpPr>
        <p:spPr/>
        <p:txBody>
          <a:bodyPr/>
          <a:lstStyle>
            <a:lvl1pPr>
              <a:defRPr/>
            </a:lvl1pPr>
          </a:lstStyle>
          <a:p>
            <a:fld id="{F6ABBBA3-A0AB-4E87-9927-F957013F38C4}" type="datetimeFigureOut">
              <a:rPr lang="en-US" smtClean="0"/>
              <a:pPr/>
              <a:t>4/24/2010</a:t>
            </a:fld>
            <a:endParaRPr lang="en-US"/>
          </a:p>
        </p:txBody>
      </p:sp>
      <p:sp>
        <p:nvSpPr>
          <p:cNvPr id="9" name="Footer Placeholder 5"/>
          <p:cNvSpPr>
            <a:spLocks noGrp="1"/>
          </p:cNvSpPr>
          <p:nvPr>
            <p:ph type="ftr" sz="quarter" idx="17"/>
          </p:nvPr>
        </p:nvSpPr>
        <p:spPr/>
        <p:txBody>
          <a:bodyPr/>
          <a:lstStyle>
            <a:lvl1pPr>
              <a:defRPr/>
            </a:lvl1pPr>
          </a:lstStyle>
          <a:p>
            <a:endParaRPr lang="en-US"/>
          </a:p>
        </p:txBody>
      </p:sp>
      <p:sp>
        <p:nvSpPr>
          <p:cNvPr id="10" name="Slide Number Placeholder 6"/>
          <p:cNvSpPr>
            <a:spLocks noGrp="1"/>
          </p:cNvSpPr>
          <p:nvPr>
            <p:ph type="sldNum" sz="quarter" idx="18"/>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4" name="Date Placeholder 2"/>
          <p:cNvSpPr>
            <a:spLocks noGrp="1"/>
          </p:cNvSpPr>
          <p:nvPr>
            <p:ph type="dt" sz="half" idx="10"/>
          </p:nvPr>
        </p:nvSpPr>
        <p:spPr/>
        <p:txBody>
          <a:bodyPr/>
          <a:lstStyle>
            <a:lvl1pPr>
              <a:defRPr/>
            </a:lvl1pPr>
          </a:lstStyle>
          <a:p>
            <a:fld id="{F6ABBBA3-A0AB-4E87-9927-F957013F38C4}" type="datetimeFigureOut">
              <a:rPr lang="en-US" smtClean="0"/>
              <a:pPr/>
              <a:t>4/24/2010</a:t>
            </a:fld>
            <a:endParaRPr lang="en-US"/>
          </a:p>
        </p:txBody>
      </p:sp>
      <p:sp>
        <p:nvSpPr>
          <p:cNvPr id="5" name="Footer Placeholder 3"/>
          <p:cNvSpPr>
            <a:spLocks noGrp="1"/>
          </p:cNvSpPr>
          <p:nvPr>
            <p:ph type="ftr" sz="quarter" idx="11"/>
          </p:nvPr>
        </p:nvSpPr>
        <p:spPr/>
        <p:txBody>
          <a:bodyPr/>
          <a:lstStyle>
            <a:lvl1pPr>
              <a:defRPr/>
            </a:lvl1pPr>
          </a:lstStyle>
          <a:p>
            <a:endParaRPr lang="en-US"/>
          </a:p>
        </p:txBody>
      </p:sp>
      <p:sp>
        <p:nvSpPr>
          <p:cNvPr id="6" name="Slide Number Placeholder 4"/>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90500" y="190500"/>
            <a:ext cx="8764588" cy="6478588"/>
          </a:xfrm>
          <a:prstGeom prst="round2DiagRect">
            <a:avLst>
              <a:gd name="adj1" fmla="val 9416"/>
              <a:gd name="adj2" fmla="val 0"/>
            </a:avLst>
          </a:prstGeom>
          <a:gradFill>
            <a:gsLst>
              <a:gs pos="0">
                <a:srgbClr val="001D4D"/>
              </a:gs>
              <a:gs pos="83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27" name="Title Placeholder 1"/>
          <p:cNvSpPr>
            <a:spLocks noGrp="1"/>
          </p:cNvSpPr>
          <p:nvPr>
            <p:ph type="title"/>
          </p:nvPr>
        </p:nvSpPr>
        <p:spPr bwMode="auto">
          <a:xfrm>
            <a:off x="779463" y="381000"/>
            <a:ext cx="7583487" cy="10445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1028" name="Text Placeholder 2"/>
          <p:cNvSpPr>
            <a:spLocks noGrp="1"/>
          </p:cNvSpPr>
          <p:nvPr>
            <p:ph type="body" idx="1"/>
          </p:nvPr>
        </p:nvSpPr>
        <p:spPr bwMode="auto">
          <a:xfrm>
            <a:off x="779463" y="1828800"/>
            <a:ext cx="7583487" cy="4208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1000" y="6288088"/>
            <a:ext cx="1887538"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ea typeface="+mn-ea"/>
                <a:cs typeface="+mn-cs"/>
              </a:defRPr>
            </a:lvl1pPr>
          </a:lstStyle>
          <a:p>
            <a:fld id="{F6ABBBA3-A0AB-4E87-9927-F957013F38C4}" type="datetimeFigureOut">
              <a:rPr lang="en-US" smtClean="0"/>
              <a:pPr/>
              <a:t>4/24/2010</a:t>
            </a:fld>
            <a:endParaRPr lang="en-US"/>
          </a:p>
        </p:txBody>
      </p:sp>
      <p:sp>
        <p:nvSpPr>
          <p:cNvPr id="5" name="Footer Placeholder 4"/>
          <p:cNvSpPr>
            <a:spLocks noGrp="1"/>
          </p:cNvSpPr>
          <p:nvPr>
            <p:ph type="ftr" sz="quarter" idx="3"/>
          </p:nvPr>
        </p:nvSpPr>
        <p:spPr>
          <a:xfrm>
            <a:off x="3305175" y="6288088"/>
            <a:ext cx="523875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ea typeface="+mn-ea"/>
                <a:cs typeface="+mn-cs"/>
              </a:defRPr>
            </a:lvl1pPr>
          </a:lstStyle>
          <a:p>
            <a:endParaRPr lang="en-US"/>
          </a:p>
        </p:txBody>
      </p:sp>
      <p:sp>
        <p:nvSpPr>
          <p:cNvPr id="6" name="Slide Number Placeholder 5"/>
          <p:cNvSpPr>
            <a:spLocks noGrp="1"/>
          </p:cNvSpPr>
          <p:nvPr>
            <p:ph type="sldNum" sz="quarter" idx="4"/>
          </p:nvPr>
        </p:nvSpPr>
        <p:spPr>
          <a:xfrm>
            <a:off x="8404225" y="219075"/>
            <a:ext cx="493713"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2"/>
                </a:solidFill>
                <a:latin typeface="+mn-lt"/>
                <a:ea typeface="+mn-ea"/>
                <a:cs typeface="+mn-cs"/>
              </a:defRPr>
            </a:lvl1pPr>
          </a:lstStyle>
          <a:p>
            <a:fld id="{D5F250B0-811F-4EF2-82B2-5D244F68488A}" type="slidenum">
              <a:rPr lang="en-US" smtClean="0"/>
              <a:pPr/>
              <a:t>‹#›</a:t>
            </a:fld>
            <a:endParaRPr lang="en-US"/>
          </a:p>
        </p:txBody>
      </p:sp>
      <p:pic>
        <p:nvPicPr>
          <p:cNvPr id="1032" name="Picture 8" descr="FIULogo_H_CMYK_fx.png"/>
          <p:cNvPicPr>
            <a:picLocks noChangeAspect="1"/>
          </p:cNvPicPr>
          <p:nvPr/>
        </p:nvPicPr>
        <p:blipFill>
          <a:blip r:embed="rId18" cstate="print"/>
          <a:srcRect/>
          <a:stretch>
            <a:fillRect/>
          </a:stretch>
        </p:blipFill>
        <p:spPr bwMode="auto">
          <a:xfrm>
            <a:off x="6103938" y="5959475"/>
            <a:ext cx="2430462" cy="6937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ransition>
    <p:dissolve/>
  </p:transition>
  <p:timing>
    <p:tnLst>
      <p:par>
        <p:cTn id="1" dur="indefinite" restart="never" nodeType="tmRoot"/>
      </p:par>
    </p:tnLst>
  </p:timing>
  <p:txStyles>
    <p:titleStyle>
      <a:lvl1pPr algn="l" rtl="0" eaLnBrk="1" fontAlgn="base" hangingPunct="1">
        <a:spcBef>
          <a:spcPct val="0"/>
        </a:spcBef>
        <a:spcAft>
          <a:spcPct val="0"/>
        </a:spcAft>
        <a:defRPr sz="3800" kern="1200">
          <a:solidFill>
            <a:schemeClr val="bg1"/>
          </a:solidFill>
          <a:latin typeface="+mj-lt"/>
          <a:ea typeface="ＭＳ Ｐゴシック" pitchFamily="-111" charset="-128"/>
          <a:cs typeface="ＭＳ Ｐゴシック" pitchFamily="-111" charset="-128"/>
        </a:defRPr>
      </a:lvl1pPr>
      <a:lvl2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2pPr>
      <a:lvl3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3pPr>
      <a:lvl4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4pPr>
      <a:lvl5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5pPr>
      <a:lvl6pPr marL="4572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6pPr>
      <a:lvl7pPr marL="9144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7pPr>
      <a:lvl8pPr marL="13716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8pPr>
      <a:lvl9pPr marL="18288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9pPr>
    </p:titleStyle>
    <p:bodyStyle>
      <a:lvl1pPr marL="282575" indent="-282575" algn="l" rtl="0" eaLnBrk="1" fontAlgn="base" hangingPunct="1">
        <a:spcBef>
          <a:spcPts val="2000"/>
        </a:spcBef>
        <a:spcAft>
          <a:spcPct val="0"/>
        </a:spcAft>
        <a:buFont typeface="Wingdings 2" pitchFamily="-111" charset="2"/>
        <a:buChar char=""/>
        <a:defRPr sz="2200" kern="1200">
          <a:solidFill>
            <a:srgbClr val="001D4D"/>
          </a:solidFill>
          <a:latin typeface="+mn-lt"/>
          <a:ea typeface="ＭＳ Ｐゴシック" pitchFamily="-111" charset="-128"/>
          <a:cs typeface="ＭＳ Ｐゴシック" pitchFamily="-111" charset="-128"/>
        </a:defRPr>
      </a:lvl1pPr>
      <a:lvl2pPr marL="577850" indent="-295275" algn="l" rtl="0" eaLnBrk="1" fontAlgn="base" hangingPunct="1">
        <a:spcBef>
          <a:spcPts val="600"/>
        </a:spcBef>
        <a:spcAft>
          <a:spcPct val="0"/>
        </a:spcAft>
        <a:buFont typeface="Wingdings 2" pitchFamily="-111" charset="2"/>
        <a:buChar char=""/>
        <a:defRPr sz="2000" kern="1200">
          <a:solidFill>
            <a:srgbClr val="001D4D"/>
          </a:solidFill>
          <a:latin typeface="+mn-lt"/>
          <a:ea typeface="ＭＳ Ｐゴシック" pitchFamily="-111" charset="-128"/>
          <a:cs typeface="+mn-cs"/>
        </a:defRPr>
      </a:lvl2pPr>
      <a:lvl3pPr marL="860425"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3pPr>
      <a:lvl4pPr marL="1143000"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4pPr>
      <a:lvl5pPr marL="1425575"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71600"/>
            <a:ext cx="8839199" cy="1546225"/>
          </a:xfrm>
        </p:spPr>
        <p:txBody>
          <a:bodyPr/>
          <a:lstStyle/>
          <a:p>
            <a:r>
              <a:rPr lang="en-US" dirty="0"/>
              <a:t>A Feature-Based Analysis &amp; Comparison of IT Automation Tools: </a:t>
            </a:r>
            <a:br>
              <a:rPr lang="en-US" dirty="0"/>
            </a:br>
            <a:r>
              <a:rPr lang="en-US" dirty="0"/>
              <a:t>Comparing </a:t>
            </a:r>
            <a:r>
              <a:rPr lang="en-US" dirty="0" err="1"/>
              <a:t>Kaseya</a:t>
            </a:r>
            <a:r>
              <a:rPr lang="en-US" dirty="0"/>
              <a:t> to </a:t>
            </a:r>
            <a:r>
              <a:rPr lang="en-US" dirty="0" err="1" smtClean="0"/>
              <a:t>HandsFreeNetworks</a:t>
            </a:r>
            <a:endParaRPr lang="en-US" dirty="0"/>
          </a:p>
        </p:txBody>
      </p:sp>
      <p:sp>
        <p:nvSpPr>
          <p:cNvPr id="6" name="Subtitle 5"/>
          <p:cNvSpPr>
            <a:spLocks noGrp="1"/>
          </p:cNvSpPr>
          <p:nvPr>
            <p:ph type="subTitle" idx="1"/>
          </p:nvPr>
        </p:nvSpPr>
        <p:spPr>
          <a:xfrm>
            <a:off x="381000" y="2895600"/>
            <a:ext cx="7981951" cy="2823882"/>
          </a:xfrm>
        </p:spPr>
        <p:txBody>
          <a:bodyPr>
            <a:normAutofit lnSpcReduction="10000"/>
          </a:bodyPr>
          <a:lstStyle/>
          <a:p>
            <a:endParaRPr lang="en-US" dirty="0"/>
          </a:p>
          <a:p>
            <a:r>
              <a:rPr lang="en-US" dirty="0"/>
              <a:t>Developed By: </a:t>
            </a:r>
            <a:r>
              <a:rPr lang="en-US" dirty="0" smtClean="0"/>
              <a:t>Natalia </a:t>
            </a:r>
            <a:r>
              <a:rPr lang="en-US" dirty="0" err="1" smtClean="0"/>
              <a:t>Carvajal</a:t>
            </a:r>
            <a:r>
              <a:rPr lang="en-US" dirty="0" smtClean="0"/>
              <a:t> &amp; Albert Fernandez</a:t>
            </a:r>
            <a:r>
              <a:rPr lang="en-US" dirty="0"/>
              <a:t/>
            </a:r>
            <a:br>
              <a:rPr lang="en-US" dirty="0"/>
            </a:br>
            <a:endParaRPr lang="en-US" dirty="0"/>
          </a:p>
          <a:p>
            <a:r>
              <a:rPr lang="en-US" dirty="0"/>
              <a:t>Advisor : Dr. S. Masoud Sadjadi</a:t>
            </a:r>
            <a:br>
              <a:rPr lang="en-US" dirty="0"/>
            </a:br>
            <a:r>
              <a:rPr lang="en-US" dirty="0"/>
              <a:t>School of Computing and Information Sciences</a:t>
            </a:r>
            <a:br>
              <a:rPr lang="en-US" dirty="0"/>
            </a:br>
            <a:r>
              <a:rPr lang="en-US" dirty="0"/>
              <a:t>Florida International University</a:t>
            </a:r>
          </a:p>
          <a:p>
            <a:r>
              <a:rPr lang="en-US" dirty="0"/>
              <a:t>sadjadi@cs.fiu.edu </a:t>
            </a:r>
          </a:p>
          <a:p>
            <a:r>
              <a:rPr lang="en-US" dirty="0"/>
              <a:t>http://www.cs.fiu.edu/~sadjadi/ </a:t>
            </a:r>
          </a:p>
          <a:p>
            <a:r>
              <a:rPr lang="en-US" dirty="0"/>
              <a:t>(305)348-1835</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1.2 Auditing &amp; Asset management</a:t>
            </a:r>
            <a:endParaRPr lang="en-US" dirty="0"/>
          </a:p>
        </p:txBody>
      </p:sp>
      <p:sp>
        <p:nvSpPr>
          <p:cNvPr id="3" name="Content Placeholder 2"/>
          <p:cNvSpPr>
            <a:spLocks noGrp="1"/>
          </p:cNvSpPr>
          <p:nvPr>
            <p:ph idx="1"/>
          </p:nvPr>
        </p:nvSpPr>
        <p:spPr/>
        <p:txBody>
          <a:bodyPr/>
          <a:lstStyle/>
          <a:p>
            <a:pPr lvl="0"/>
            <a:r>
              <a:rPr lang="en-US" i="1" dirty="0" err="1" smtClean="0"/>
              <a:t>HandsFree</a:t>
            </a:r>
            <a:r>
              <a:rPr lang="en-US" i="1" dirty="0" smtClean="0"/>
              <a:t> Networks does not include Auditing as part of its available tools.</a:t>
            </a:r>
            <a:endParaRPr lang="en-US" dirty="0"/>
          </a:p>
          <a:p>
            <a:r>
              <a:rPr lang="en-US" sz="1800" i="1" dirty="0" smtClean="0"/>
              <a:t>The Asset information includes the assistant summary, network adapters, printer information startup programs, DNS servers installed programs, software version information, software license information, network services, network clients, network protocols, Bios information, Cache Information, port connector information, system slot information, on-board device information, language information, memory device, socket information, CD-ROM drive information, logical disk information, monitor information, physical disk information, user account information, video controller information, modem information, sound card information, installed software updates, update file version information.</a:t>
            </a:r>
          </a:p>
          <a:p>
            <a:pPr lvl="0">
              <a:buNone/>
            </a:pPr>
            <a:endParaRPr lang="en-US" sz="1800" i="1" dirty="0"/>
          </a:p>
          <a:p>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1.3 Remote Control </a:t>
            </a:r>
            <a:endParaRPr lang="en-US" dirty="0"/>
          </a:p>
        </p:txBody>
      </p:sp>
      <p:sp>
        <p:nvSpPr>
          <p:cNvPr id="3" name="Content Placeholder 2"/>
          <p:cNvSpPr>
            <a:spLocks noGrp="1"/>
          </p:cNvSpPr>
          <p:nvPr>
            <p:ph idx="1"/>
          </p:nvPr>
        </p:nvSpPr>
        <p:spPr/>
        <p:txBody>
          <a:bodyPr/>
          <a:lstStyle/>
          <a:p>
            <a:pPr lvl="0"/>
            <a:r>
              <a:rPr lang="en-US" dirty="0" err="1" smtClean="0"/>
              <a:t>ReSoft</a:t>
            </a:r>
            <a:r>
              <a:rPr lang="en-US" dirty="0" smtClean="0"/>
              <a:t> has the functionality to remotely connect to its clients through two different methods. The first using Citrix </a:t>
            </a:r>
            <a:r>
              <a:rPr lang="en-US" dirty="0" err="1" smtClean="0"/>
              <a:t>GoToAssitant</a:t>
            </a:r>
            <a:r>
              <a:rPr lang="en-US" dirty="0" smtClean="0"/>
              <a:t> and </a:t>
            </a:r>
            <a:r>
              <a:rPr lang="en-US" dirty="0" err="1" smtClean="0"/>
              <a:t>UltraVNC</a:t>
            </a:r>
            <a:r>
              <a:rPr lang="en-US" i="1" dirty="0" err="1" smtClean="0"/>
              <a:t>Discuss</a:t>
            </a:r>
            <a:r>
              <a:rPr lang="en-US" i="1" dirty="0" smtClean="0"/>
              <a:t> </a:t>
            </a:r>
            <a:r>
              <a:rPr lang="en-US" i="1" dirty="0"/>
              <a:t>what can be done with remote control (file transfer, etc)</a:t>
            </a:r>
            <a:endParaRPr lang="en-US" dirty="0"/>
          </a:p>
          <a:p>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1.4 Automation</a:t>
            </a:r>
            <a:endParaRPr lang="en-US" dirty="0"/>
          </a:p>
        </p:txBody>
      </p:sp>
      <p:sp>
        <p:nvSpPr>
          <p:cNvPr id="3" name="Content Placeholder 2"/>
          <p:cNvSpPr>
            <a:spLocks noGrp="1"/>
          </p:cNvSpPr>
          <p:nvPr>
            <p:ph idx="1"/>
          </p:nvPr>
        </p:nvSpPr>
        <p:spPr/>
        <p:txBody>
          <a:bodyPr/>
          <a:lstStyle/>
          <a:p>
            <a:r>
              <a:rPr lang="en-US" dirty="0" err="1" smtClean="0"/>
              <a:t>ReSoft</a:t>
            </a:r>
            <a:r>
              <a:rPr lang="en-US" dirty="0" smtClean="0"/>
              <a:t> implements it’s automation through scripts.</a:t>
            </a:r>
            <a:r>
              <a:rPr lang="en-US" i="1" dirty="0" smtClean="0"/>
              <a:t>.</a:t>
            </a:r>
            <a:endParaRPr lang="en-US" dirty="0"/>
          </a:p>
          <a:p>
            <a:pPr lvl="0"/>
            <a:r>
              <a:rPr lang="en-US" dirty="0" smtClean="0"/>
              <a:t>Knowledge is required to create these scripts as well as run them, so without the proper knowledge the software becomes useless</a:t>
            </a:r>
          </a:p>
          <a:p>
            <a:pPr lvl="0"/>
            <a:r>
              <a:rPr lang="en-US" i="1" dirty="0" err="1" smtClean="0"/>
              <a:t>Kaseya</a:t>
            </a:r>
            <a:r>
              <a:rPr lang="en-US" i="1" dirty="0" smtClean="0"/>
              <a:t> does offer a much easier way to take full advantage of its tools through the deployment of its agents.</a:t>
            </a:r>
            <a:endParaRPr lang="en-US" dirty="0"/>
          </a:p>
          <a:p>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1.5 Monitoring</a:t>
            </a:r>
            <a:endParaRPr lang="en-US" dirty="0"/>
          </a:p>
        </p:txBody>
      </p:sp>
      <p:sp>
        <p:nvSpPr>
          <p:cNvPr id="3" name="Content Placeholder 2"/>
          <p:cNvSpPr>
            <a:spLocks noGrp="1"/>
          </p:cNvSpPr>
          <p:nvPr>
            <p:ph idx="1"/>
          </p:nvPr>
        </p:nvSpPr>
        <p:spPr>
          <a:xfrm>
            <a:off x="779463" y="1887537"/>
            <a:ext cx="7583487" cy="4208463"/>
          </a:xfrm>
        </p:spPr>
        <p:txBody>
          <a:bodyPr/>
          <a:lstStyle/>
          <a:p>
            <a:pPr lvl="0"/>
            <a:r>
              <a:rPr lang="en-US" dirty="0" smtClean="0"/>
              <a:t>You can use one or more </a:t>
            </a:r>
            <a:r>
              <a:rPr lang="en-US" dirty="0" smtClean="0"/>
              <a:t>of </a:t>
            </a:r>
            <a:r>
              <a:rPr lang="en-US" dirty="0" err="1" smtClean="0"/>
              <a:t>spcrips</a:t>
            </a:r>
            <a:r>
              <a:rPr lang="en-US" dirty="0" smtClean="0"/>
              <a:t> </a:t>
            </a:r>
            <a:r>
              <a:rPr lang="en-US" dirty="0" smtClean="0"/>
              <a:t>to run an application, and Scrip 100 (File Distribution and Retrieval) to track execution completion</a:t>
            </a:r>
          </a:p>
          <a:p>
            <a:r>
              <a:rPr lang="en-US" b="1" dirty="0" smtClean="0"/>
              <a:t>Processor Utilization -</a:t>
            </a:r>
            <a:r>
              <a:rPr lang="en-US" dirty="0" smtClean="0"/>
              <a:t> </a:t>
            </a:r>
            <a:r>
              <a:rPr lang="en-US" dirty="0" err="1" smtClean="0"/>
              <a:t>HandsFree</a:t>
            </a:r>
            <a:r>
              <a:rPr lang="en-US" dirty="0" smtClean="0"/>
              <a:t> Networks provides a configurable way to monitor processor utilization and report critical situations. It gives you the interrupt rate and queue length to enable understanding of the cause behind poor performance. </a:t>
            </a:r>
          </a:p>
          <a:p>
            <a:pPr lvl="0">
              <a:buNone/>
            </a:pP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(Cont’)</a:t>
            </a:r>
            <a:endParaRPr lang="en-US" dirty="0"/>
          </a:p>
        </p:txBody>
      </p:sp>
      <p:sp>
        <p:nvSpPr>
          <p:cNvPr id="3" name="Content Placeholder 2"/>
          <p:cNvSpPr>
            <a:spLocks noGrp="1"/>
          </p:cNvSpPr>
          <p:nvPr>
            <p:ph idx="1"/>
          </p:nvPr>
        </p:nvSpPr>
        <p:spPr/>
        <p:txBody>
          <a:bodyPr/>
          <a:lstStyle/>
          <a:p>
            <a:r>
              <a:rPr lang="en-US" sz="1800" b="1" dirty="0" smtClean="0"/>
              <a:t>Memory Utilization &amp; Paging performance - </a:t>
            </a:r>
            <a:r>
              <a:rPr lang="en-US" sz="1800" dirty="0" smtClean="0"/>
              <a:t>Monitors memory usage, </a:t>
            </a:r>
            <a:r>
              <a:rPr lang="en-US" sz="1800" dirty="0" smtClean="0"/>
              <a:t>reports, </a:t>
            </a:r>
            <a:r>
              <a:rPr lang="en-US" sz="1800" dirty="0" smtClean="0"/>
              <a:t>and alerts critical memory utilization situations. This feature provides information on physical and virtual memory and also swap space. It can be used as an early warning system for low memory conditions. It is real time and therefore is considered as a better indicator of degraded system performance.</a:t>
            </a:r>
          </a:p>
          <a:p>
            <a:r>
              <a:rPr lang="en-US" sz="1800" b="1" dirty="0" smtClean="0"/>
              <a:t>Disk Capacity &amp; Disk Performance -</a:t>
            </a:r>
            <a:r>
              <a:rPr lang="en-US" sz="1800" dirty="0" smtClean="0"/>
              <a:t> </a:t>
            </a:r>
            <a:r>
              <a:rPr lang="en-US" sz="1800" dirty="0" err="1" smtClean="0"/>
              <a:t>ReSOFT</a:t>
            </a:r>
            <a:r>
              <a:rPr lang="en-US" sz="1800" dirty="0" smtClean="0"/>
              <a:t> gives you information on both logical and physical disks statistics. The information is fetched real time and can be used to alert </a:t>
            </a:r>
            <a:r>
              <a:rPr lang="en-US" sz="1800" dirty="0" smtClean="0"/>
              <a:t>critical </a:t>
            </a:r>
            <a:r>
              <a:rPr lang="en-US" sz="1800" dirty="0" smtClean="0"/>
              <a:t>conditions of disk utilization. It allows auto cleaning of unwanted data and files. </a:t>
            </a:r>
          </a:p>
          <a:p>
            <a:r>
              <a:rPr lang="en-US" sz="1800" b="1" dirty="0" smtClean="0"/>
              <a:t>Network Utilization -</a:t>
            </a:r>
            <a:r>
              <a:rPr lang="en-US" sz="1800" dirty="0" smtClean="0"/>
              <a:t> This feature monitors and </a:t>
            </a:r>
            <a:r>
              <a:rPr lang="en-US" sz="1800" dirty="0" smtClean="0"/>
              <a:t>reports </a:t>
            </a:r>
            <a:r>
              <a:rPr lang="en-US" sz="1800" dirty="0" smtClean="0"/>
              <a:t>high bandwidth usage. It provides information on network utilization and bytes sent and received.</a:t>
            </a:r>
          </a:p>
          <a:p>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1.6 Patch Management</a:t>
            </a:r>
            <a:endParaRPr lang="en-US" dirty="0"/>
          </a:p>
        </p:txBody>
      </p:sp>
      <p:sp>
        <p:nvSpPr>
          <p:cNvPr id="3" name="Content Placeholder 2"/>
          <p:cNvSpPr>
            <a:spLocks noGrp="1"/>
          </p:cNvSpPr>
          <p:nvPr>
            <p:ph idx="1"/>
          </p:nvPr>
        </p:nvSpPr>
        <p:spPr/>
        <p:txBody>
          <a:bodyPr/>
          <a:lstStyle/>
          <a:p>
            <a:pPr lvl="0"/>
            <a:r>
              <a:rPr lang="en-US" dirty="0" err="1" smtClean="0"/>
              <a:t>HandsFree</a:t>
            </a:r>
            <a:r>
              <a:rPr lang="en-US" dirty="0" smtClean="0"/>
              <a:t> Networks end-to-end software update management service enables the distribution of not only popular Microsoft application updates but also other common application updates, including Adobe Flash and Adobe Acrobat patches. This robust software distribution has both concepts of push-based software distribution and pull-based software patching mechanism with fine-grained endpoint targeting, giving IT organizations greater control and visibility into the patching process. </a:t>
            </a:r>
            <a:r>
              <a:rPr lang="en-US" dirty="0" err="1" smtClean="0"/>
              <a:t>Kaseya’s</a:t>
            </a:r>
            <a:r>
              <a:rPr lang="en-US" dirty="0" smtClean="0"/>
              <a:t> Patch Management function is a lot easier to use than </a:t>
            </a:r>
            <a:r>
              <a:rPr lang="en-US" dirty="0" err="1" smtClean="0"/>
              <a:t>Resoft’s</a:t>
            </a:r>
            <a:r>
              <a:rPr lang="en-US" dirty="0" smtClean="0"/>
              <a:t>. It lets the user Scan and Patch machines in less than 2 steps and even look at the history of all its machines.</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1.8 Endpoint Security</a:t>
            </a:r>
            <a:endParaRPr lang="en-US" dirty="0"/>
          </a:p>
        </p:txBody>
      </p:sp>
      <p:sp>
        <p:nvSpPr>
          <p:cNvPr id="3" name="Content Placeholder 2"/>
          <p:cNvSpPr>
            <a:spLocks noGrp="1"/>
          </p:cNvSpPr>
          <p:nvPr>
            <p:ph idx="1"/>
          </p:nvPr>
        </p:nvSpPr>
        <p:spPr/>
        <p:txBody>
          <a:bodyPr/>
          <a:lstStyle/>
          <a:p>
            <a:pPr lvl="0"/>
            <a:r>
              <a:rPr lang="en-US" dirty="0" smtClean="0"/>
              <a:t>The closest module our tool has that compares to </a:t>
            </a:r>
            <a:r>
              <a:rPr lang="en-US" dirty="0" err="1" smtClean="0"/>
              <a:t>Kaseya’s</a:t>
            </a:r>
            <a:r>
              <a:rPr lang="en-US" dirty="0" smtClean="0"/>
              <a:t> Endpoint Security is the Malware protection module.</a:t>
            </a:r>
          </a:p>
          <a:p>
            <a:pPr lvl="0"/>
            <a:r>
              <a:rPr lang="en-US" dirty="0" err="1" smtClean="0"/>
              <a:t>ReSoft</a:t>
            </a:r>
            <a:r>
              <a:rPr lang="en-US" dirty="0" smtClean="0"/>
              <a:t> does not however includes any other type of protection</a:t>
            </a:r>
          </a:p>
          <a:p>
            <a:r>
              <a:rPr lang="en-US" dirty="0" smtClean="0"/>
              <a:t>For each system that needs malware to be neutralized, the Scrip 27 configuration must be changed to enable </a:t>
            </a:r>
            <a:r>
              <a:rPr lang="en-US" dirty="0" smtClean="0"/>
              <a:t>protection.</a:t>
            </a:r>
            <a:endParaRPr lang="en-US" dirty="0" smtClean="0"/>
          </a:p>
          <a:p>
            <a:pPr lvl="0"/>
            <a:endParaRPr lang="en-US" dirty="0"/>
          </a:p>
          <a:p>
            <a:pPr>
              <a:buNone/>
            </a:pP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1.11 Reporting</a:t>
            </a:r>
            <a:endParaRPr lang="en-US" dirty="0"/>
          </a:p>
        </p:txBody>
      </p:sp>
      <p:sp>
        <p:nvSpPr>
          <p:cNvPr id="3" name="Content Placeholder 2"/>
          <p:cNvSpPr>
            <a:spLocks noGrp="1"/>
          </p:cNvSpPr>
          <p:nvPr>
            <p:ph idx="1"/>
          </p:nvPr>
        </p:nvSpPr>
        <p:spPr/>
        <p:txBody>
          <a:bodyPr/>
          <a:lstStyle/>
          <a:p>
            <a:pPr lvl="0"/>
            <a:r>
              <a:rPr lang="en-US" dirty="0" smtClean="0"/>
              <a:t>Through </a:t>
            </a:r>
            <a:r>
              <a:rPr lang="en-US" dirty="0" err="1" smtClean="0"/>
              <a:t>ReSOFT</a:t>
            </a:r>
            <a:r>
              <a:rPr lang="en-US" dirty="0" smtClean="0"/>
              <a:t> you can print all type of report summaries from section related activities, scheduled activities, legacy related reports, event notifications, one-time report covering a fixed period of time</a:t>
            </a:r>
          </a:p>
          <a:p>
            <a:pPr lvl="0"/>
            <a:r>
              <a:rPr lang="en-US" dirty="0" smtClean="0"/>
              <a:t>The Automated Support Infrastructure (ASI) event log management report module (ELRM), makes the task of preparing reports on support activities and events taking place at your clients’ sites easy and straightforward. </a:t>
            </a:r>
            <a:endParaRPr lang="en-US" dirty="0"/>
          </a:p>
          <a:p>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1.12 System/User/Admin Management</a:t>
            </a:r>
            <a:endParaRPr lang="en-US" dirty="0"/>
          </a:p>
        </p:txBody>
      </p:sp>
      <p:sp>
        <p:nvSpPr>
          <p:cNvPr id="3" name="Content Placeholder 2"/>
          <p:cNvSpPr>
            <a:spLocks noGrp="1"/>
          </p:cNvSpPr>
          <p:nvPr>
            <p:ph idx="1"/>
          </p:nvPr>
        </p:nvSpPr>
        <p:spPr/>
        <p:txBody>
          <a:bodyPr/>
          <a:lstStyle/>
          <a:p>
            <a:pPr lvl="0"/>
            <a:r>
              <a:rPr lang="en-US" sz="2000" dirty="0" err="1" smtClean="0"/>
              <a:t>HandsFree</a:t>
            </a:r>
            <a:r>
              <a:rPr lang="en-US" sz="2000" dirty="0" smtClean="0"/>
              <a:t> Networks System Management feature consists of </a:t>
            </a:r>
            <a:r>
              <a:rPr lang="en-US" sz="2000" dirty="0" smtClean="0"/>
              <a:t>internal </a:t>
            </a:r>
            <a:r>
              <a:rPr lang="en-US" sz="2000" dirty="0" smtClean="0"/>
              <a:t>client management and system related functionality. </a:t>
            </a:r>
          </a:p>
          <a:p>
            <a:pPr lvl="0"/>
            <a:r>
              <a:rPr lang="en-US" sz="2000" dirty="0" smtClean="0"/>
              <a:t>The peer-to-peer communication between </a:t>
            </a:r>
            <a:r>
              <a:rPr lang="en-US" sz="2000" dirty="0" err="1" smtClean="0"/>
              <a:t>ReSOFT</a:t>
            </a:r>
            <a:r>
              <a:rPr lang="en-US" sz="2000" dirty="0" smtClean="0"/>
              <a:t> clients makes this feature a robust functionality for desktop management.</a:t>
            </a:r>
          </a:p>
          <a:p>
            <a:pPr lvl="0"/>
            <a:r>
              <a:rPr lang="en-US" sz="2000" dirty="0" err="1" smtClean="0"/>
              <a:t>Kaseya’s</a:t>
            </a:r>
            <a:r>
              <a:rPr lang="en-US" sz="2000" dirty="0" smtClean="0"/>
              <a:t> System Management not only has a lot of features, it organizes them into groups were they are easily accessible</a:t>
            </a:r>
            <a:endParaRPr lang="en-US" sz="2000"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1.13 Usability</a:t>
            </a:r>
            <a:endParaRPr lang="en-US" dirty="0"/>
          </a:p>
        </p:txBody>
      </p:sp>
      <p:sp>
        <p:nvSpPr>
          <p:cNvPr id="3" name="Content Placeholder 2"/>
          <p:cNvSpPr>
            <a:spLocks noGrp="1"/>
          </p:cNvSpPr>
          <p:nvPr>
            <p:ph idx="1"/>
          </p:nvPr>
        </p:nvSpPr>
        <p:spPr/>
        <p:txBody>
          <a:bodyPr/>
          <a:lstStyle/>
          <a:p>
            <a:r>
              <a:rPr lang="en-US" dirty="0" smtClean="0"/>
              <a:t>The overall usability of this product was somewhat limited, since we had a demo we could only do limited tasks, but also while using the product we felt that the usability of </a:t>
            </a:r>
            <a:r>
              <a:rPr lang="en-US" dirty="0" err="1" smtClean="0"/>
              <a:t>Kaseya</a:t>
            </a:r>
            <a:r>
              <a:rPr lang="en-US" dirty="0" smtClean="0"/>
              <a:t> was a lot easier due to the fact that everything was organized in the left pane</a:t>
            </a:r>
            <a:r>
              <a:rPr lang="en-US" dirty="0" smtClean="0"/>
              <a:t>, whereas </a:t>
            </a:r>
            <a:r>
              <a:rPr lang="en-US" dirty="0" smtClean="0"/>
              <a:t>in the </a:t>
            </a:r>
            <a:r>
              <a:rPr lang="en-US" dirty="0" err="1" smtClean="0"/>
              <a:t>Resoft</a:t>
            </a:r>
            <a:r>
              <a:rPr lang="en-US" dirty="0" smtClean="0"/>
              <a:t> tool everything is done through scripts and everything is very disorganized when comparing it to </a:t>
            </a:r>
            <a:r>
              <a:rPr lang="en-US" dirty="0" err="1" smtClean="0"/>
              <a:t>Kaseya</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endParaRPr lang="en-US" dirty="0"/>
          </a:p>
        </p:txBody>
      </p:sp>
      <p:sp>
        <p:nvSpPr>
          <p:cNvPr id="3" name="Content Placeholder 2"/>
          <p:cNvSpPr>
            <a:spLocks noGrp="1"/>
          </p:cNvSpPr>
          <p:nvPr>
            <p:ph idx="1"/>
          </p:nvPr>
        </p:nvSpPr>
        <p:spPr/>
        <p:txBody>
          <a:bodyPr/>
          <a:lstStyle/>
          <a:p>
            <a:r>
              <a:rPr lang="en-US" dirty="0">
                <a:solidFill>
                  <a:srgbClr val="FF0000"/>
                </a:solidFill>
              </a:rPr>
              <a:t>Introduction</a:t>
            </a:r>
          </a:p>
          <a:p>
            <a:r>
              <a:rPr lang="en-US" dirty="0"/>
              <a:t>Comparison &amp; Discussion</a:t>
            </a:r>
          </a:p>
          <a:p>
            <a:r>
              <a:rPr lang="en-US" dirty="0"/>
              <a:t>Glossary</a:t>
            </a:r>
          </a:p>
          <a:p>
            <a:r>
              <a:rPr lang="en-US" dirty="0"/>
              <a:t>Acknowledgements</a:t>
            </a:r>
          </a:p>
          <a:p>
            <a:r>
              <a:rPr lang="en-US" dirty="0"/>
              <a:t>References</a:t>
            </a: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1.14 Reliability</a:t>
            </a:r>
            <a:endParaRPr lang="en-US" dirty="0"/>
          </a:p>
        </p:txBody>
      </p:sp>
      <p:sp>
        <p:nvSpPr>
          <p:cNvPr id="3" name="Content Placeholder 2"/>
          <p:cNvSpPr>
            <a:spLocks noGrp="1"/>
          </p:cNvSpPr>
          <p:nvPr>
            <p:ph idx="1"/>
          </p:nvPr>
        </p:nvSpPr>
        <p:spPr/>
        <p:txBody>
          <a:bodyPr/>
          <a:lstStyle/>
          <a:p>
            <a:pPr lvl="0"/>
            <a:r>
              <a:rPr lang="en-US" sz="2400" dirty="0" smtClean="0"/>
              <a:t>The </a:t>
            </a:r>
            <a:r>
              <a:rPr lang="en-US" sz="2400" dirty="0" err="1" smtClean="0"/>
              <a:t>Resoft</a:t>
            </a:r>
            <a:r>
              <a:rPr lang="en-US" sz="2400" dirty="0" smtClean="0"/>
              <a:t> product is somewhat reliable, while some functionalities are fairly dependable others just do not seem to get the job done with reliability. The System we were working with was a demo and it was located on a different site so as far as the demo goes it was reliable. The actual product on the actual site, based on user reviews, is usually reliable as the product is available for use during the critical hours of the day. As for the functions they are very comprehensive as they do cover a large area of Automation.</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1.15 Performance </a:t>
            </a:r>
            <a:endParaRPr lang="en-US" dirty="0"/>
          </a:p>
        </p:txBody>
      </p:sp>
      <p:sp>
        <p:nvSpPr>
          <p:cNvPr id="3" name="Content Placeholder 2"/>
          <p:cNvSpPr>
            <a:spLocks noGrp="1"/>
          </p:cNvSpPr>
          <p:nvPr>
            <p:ph idx="1"/>
          </p:nvPr>
        </p:nvSpPr>
        <p:spPr/>
        <p:txBody>
          <a:bodyPr/>
          <a:lstStyle/>
          <a:p>
            <a:pPr lvl="0"/>
            <a:r>
              <a:rPr lang="en-US" sz="2400" dirty="0" smtClean="0"/>
              <a:t>The system is responsive most of the time and works quickly and efficiently. Since we were introduced with the demo site and with demo credentials we were not able to do some admin functions and were not able to test those, but for the most part the demo system was very fast and responsive. </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1.16 Supportability </a:t>
            </a:r>
            <a:endParaRPr lang="en-US" dirty="0"/>
          </a:p>
        </p:txBody>
      </p:sp>
      <p:sp>
        <p:nvSpPr>
          <p:cNvPr id="3" name="Content Placeholder 2"/>
          <p:cNvSpPr>
            <a:spLocks noGrp="1"/>
          </p:cNvSpPr>
          <p:nvPr>
            <p:ph idx="1"/>
          </p:nvPr>
        </p:nvSpPr>
        <p:spPr/>
        <p:txBody>
          <a:bodyPr/>
          <a:lstStyle/>
          <a:p>
            <a:r>
              <a:rPr lang="en-US" sz="2400" dirty="0" smtClean="0"/>
              <a:t>Licensed users get first priority on any questions asked as well as any features requests submitted.</a:t>
            </a:r>
          </a:p>
          <a:p>
            <a:r>
              <a:rPr lang="en-US" sz="2400" dirty="0" smtClean="0"/>
              <a:t>Knowledge base help which includes a wealth of articles and information to help the user in installation and usage of the </a:t>
            </a:r>
            <a:r>
              <a:rPr lang="en-US" sz="2400" dirty="0" err="1" smtClean="0"/>
              <a:t>HandsFree</a:t>
            </a:r>
            <a:r>
              <a:rPr lang="en-US" sz="2400" dirty="0" smtClean="0"/>
              <a:t> Networks Support Automation frameworks. </a:t>
            </a:r>
          </a:p>
          <a:p>
            <a:r>
              <a:rPr lang="en-US" sz="2400" dirty="0" smtClean="0"/>
              <a:t>You can communicate through their online support system and raise a support request online using their </a:t>
            </a:r>
            <a:r>
              <a:rPr lang="en-US" sz="2400" smtClean="0"/>
              <a:t>Web-Support Form</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endParaRPr lang="en-US" dirty="0"/>
          </a:p>
        </p:txBody>
      </p:sp>
      <p:sp>
        <p:nvSpPr>
          <p:cNvPr id="3" name="Content Placeholder 2"/>
          <p:cNvSpPr>
            <a:spLocks noGrp="1"/>
          </p:cNvSpPr>
          <p:nvPr>
            <p:ph idx="1"/>
          </p:nvPr>
        </p:nvSpPr>
        <p:spPr/>
        <p:txBody>
          <a:bodyPr/>
          <a:lstStyle/>
          <a:p>
            <a:r>
              <a:rPr lang="en-US" dirty="0"/>
              <a:t>Introduction</a:t>
            </a:r>
          </a:p>
          <a:p>
            <a:r>
              <a:rPr lang="en-US" dirty="0">
                <a:solidFill>
                  <a:srgbClr val="FF0000"/>
                </a:solidFill>
              </a:rPr>
              <a:t>Comparison &amp; Discussion</a:t>
            </a:r>
          </a:p>
          <a:p>
            <a:r>
              <a:rPr lang="en-US" dirty="0"/>
              <a:t>Glossary</a:t>
            </a:r>
          </a:p>
          <a:p>
            <a:r>
              <a:rPr lang="en-US" dirty="0"/>
              <a:t>Acknowledgements</a:t>
            </a:r>
          </a:p>
          <a:p>
            <a:r>
              <a:rPr lang="en-US" dirty="0"/>
              <a:t>References</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Comparison and Discussion</a:t>
            </a:r>
            <a:r>
              <a:rPr lang="en-US" b="1" i="1" dirty="0"/>
              <a:t> </a:t>
            </a:r>
            <a:endParaRPr lang="en-US" dirty="0"/>
          </a:p>
        </p:txBody>
      </p:sp>
      <p:sp>
        <p:nvSpPr>
          <p:cNvPr id="3" name="Content Placeholder 2"/>
          <p:cNvSpPr>
            <a:spLocks noGrp="1"/>
          </p:cNvSpPr>
          <p:nvPr>
            <p:ph idx="1"/>
          </p:nvPr>
        </p:nvSpPr>
        <p:spPr>
          <a:xfrm>
            <a:off x="779463" y="1752600"/>
            <a:ext cx="7583487" cy="4191001"/>
          </a:xfrm>
        </p:spPr>
        <p:txBody>
          <a:bodyPr/>
          <a:lstStyle/>
          <a:p>
            <a:r>
              <a:rPr lang="en-US" sz="1800" dirty="0" smtClean="0"/>
              <a:t>After reviewing the product we realized that the strengths of the product are in their functionalities not in its usability. </a:t>
            </a:r>
          </a:p>
          <a:p>
            <a:r>
              <a:rPr lang="en-US" sz="1800" dirty="0" smtClean="0"/>
              <a:t>Everything is done through scripts and it is not user friendly, This could constitute as one the weaknesses . </a:t>
            </a:r>
          </a:p>
          <a:p>
            <a:r>
              <a:rPr lang="en-US" sz="1800" dirty="0" smtClean="0"/>
              <a:t>There is a very steep learning curve and you must be well-trained in programming scripts in order to use the program efficiently. </a:t>
            </a:r>
          </a:p>
          <a:p>
            <a:r>
              <a:rPr lang="en-US" sz="1800" dirty="0" smtClean="0"/>
              <a:t>While IT automation has increasingly grown in the market as providing a way to ease IT duties and jobs, using this particular tool has created more work than a regular IT automation tool like </a:t>
            </a:r>
            <a:r>
              <a:rPr lang="en-US" sz="1800" dirty="0" err="1" smtClean="0"/>
              <a:t>Kaseya</a:t>
            </a:r>
            <a:r>
              <a:rPr lang="en-US" sz="1800" dirty="0" smtClean="0"/>
              <a:t> which is definitely more user friendly. </a:t>
            </a:r>
          </a:p>
          <a:p>
            <a:endParaRPr lang="en-US" sz="1800"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1"/>
            <a:ext cx="7583487" cy="685799"/>
          </a:xfrm>
        </p:spPr>
        <p:txBody>
          <a:bodyPr/>
          <a:lstStyle/>
          <a:p>
            <a:r>
              <a:rPr lang="en-US" b="1" dirty="0"/>
              <a:t>2.1 Evaluating and Discussing</a:t>
            </a:r>
            <a:endParaRPr lang="en-US" dirty="0"/>
          </a:p>
        </p:txBody>
      </p:sp>
      <p:graphicFrame>
        <p:nvGraphicFramePr>
          <p:cNvPr id="5" name="Table 4"/>
          <p:cNvGraphicFramePr>
            <a:graphicFrameLocks noGrp="1"/>
          </p:cNvGraphicFramePr>
          <p:nvPr/>
        </p:nvGraphicFramePr>
        <p:xfrm>
          <a:off x="838200" y="1157266"/>
          <a:ext cx="7086602" cy="5845190"/>
        </p:xfrm>
        <a:graphic>
          <a:graphicData uri="http://schemas.openxmlformats.org/drawingml/2006/table">
            <a:tbl>
              <a:tblPr/>
              <a:tblGrid>
                <a:gridCol w="336817"/>
                <a:gridCol w="1034784"/>
                <a:gridCol w="5715001"/>
              </a:tblGrid>
              <a:tr h="329703">
                <a:tc>
                  <a:txBody>
                    <a:bodyPr/>
                    <a:lstStyle/>
                    <a:p>
                      <a:pPr marL="0" marR="0" algn="ctr">
                        <a:lnSpc>
                          <a:spcPct val="115000"/>
                        </a:lnSpc>
                        <a:spcBef>
                          <a:spcPts val="0"/>
                        </a:spcBef>
                        <a:spcAft>
                          <a:spcPts val="0"/>
                        </a:spcAft>
                      </a:pPr>
                      <a:r>
                        <a:rPr lang="en-US" sz="1000" dirty="0">
                          <a:latin typeface="Times New Roman"/>
                          <a:ea typeface="Calibri"/>
                          <a:cs typeface="Times New Roman"/>
                        </a:rPr>
                        <a:t>1</a:t>
                      </a:r>
                      <a:endParaRPr lang="en-US" sz="1000" dirty="0">
                        <a:latin typeface="Calibri"/>
                        <a:ea typeface="Calibri"/>
                        <a:cs typeface="Times New Roman"/>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Calibri"/>
                          <a:cs typeface="Times New Roman"/>
                        </a:rPr>
                        <a:t>Architecture</a:t>
                      </a:r>
                      <a:endParaRPr lang="en-US" sz="1000" dirty="0">
                        <a:latin typeface="Calibri"/>
                        <a:ea typeface="Calibri"/>
                        <a:cs typeface="Times New Roman"/>
                      </a:endParaRPr>
                    </a:p>
                    <a:p>
                      <a:pPr marL="0" marR="0">
                        <a:lnSpc>
                          <a:spcPct val="115000"/>
                        </a:lnSpc>
                        <a:spcBef>
                          <a:spcPts val="0"/>
                        </a:spcBef>
                        <a:spcAft>
                          <a:spcPts val="0"/>
                        </a:spcAft>
                      </a:pPr>
                      <a:r>
                        <a:rPr lang="en-US" sz="1000" b="1" dirty="0">
                          <a:latin typeface="Times New Roman"/>
                          <a:ea typeface="Calibri"/>
                          <a:cs typeface="Times New Roman"/>
                        </a:rPr>
                        <a:t>Rating: 3</a:t>
                      </a:r>
                      <a:endParaRPr lang="en-US" sz="1000" dirty="0">
                        <a:latin typeface="Calibri"/>
                        <a:ea typeface="Calibri"/>
                        <a:cs typeface="Times New Roman"/>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Calibri"/>
                          <a:cs typeface="Times New Roman"/>
                        </a:rPr>
                        <a:t>The way the product was designed, it does have a nice layout where you can see your machines on the left and you can see the tools on the right. Tools are visible to the user.</a:t>
                      </a:r>
                      <a:endParaRPr lang="en-US" sz="1000" dirty="0">
                        <a:latin typeface="Calibri"/>
                        <a:ea typeface="Calibri"/>
                        <a:cs typeface="Times New Roman"/>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703">
                <a:tc>
                  <a:txBody>
                    <a:bodyPr/>
                    <a:lstStyle/>
                    <a:p>
                      <a:pPr marL="0" marR="0" algn="ctr">
                        <a:lnSpc>
                          <a:spcPct val="115000"/>
                        </a:lnSpc>
                        <a:spcBef>
                          <a:spcPts val="0"/>
                        </a:spcBef>
                        <a:spcAft>
                          <a:spcPts val="0"/>
                        </a:spcAft>
                      </a:pPr>
                      <a:r>
                        <a:rPr lang="en-US" sz="1000">
                          <a:latin typeface="Times New Roman"/>
                          <a:ea typeface="Calibri"/>
                          <a:cs typeface="Times New Roman"/>
                        </a:rPr>
                        <a:t>2</a:t>
                      </a:r>
                      <a:endParaRPr lang="en-US" sz="1000">
                        <a:latin typeface="Calibri"/>
                        <a:ea typeface="Calibri"/>
                        <a:cs typeface="Times New Roman"/>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Calibri"/>
                          <a:cs typeface="Times New Roman"/>
                        </a:rPr>
                        <a:t>Audit &amp; Asset Mgt</a:t>
                      </a:r>
                      <a:br>
                        <a:rPr lang="en-US" sz="1000" dirty="0">
                          <a:latin typeface="Times New Roman"/>
                          <a:ea typeface="Calibri"/>
                          <a:cs typeface="Times New Roman"/>
                        </a:rPr>
                      </a:br>
                      <a:r>
                        <a:rPr lang="en-US" sz="1000" b="1" dirty="0">
                          <a:latin typeface="Times New Roman"/>
                          <a:ea typeface="Calibri"/>
                          <a:cs typeface="Times New Roman"/>
                        </a:rPr>
                        <a:t>Rating: 4</a:t>
                      </a:r>
                      <a:endParaRPr lang="en-US" sz="1000" dirty="0">
                        <a:latin typeface="Calibri"/>
                        <a:ea typeface="Calibri"/>
                        <a:cs typeface="Times New Roman"/>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Calibri"/>
                          <a:cs typeface="Times New Roman"/>
                        </a:rPr>
                        <a:t>When the client machine is selected, there is a button in the middle pane that lets you see the asset report of that machine. Audit is easily accessible under the admin tools on the top right.</a:t>
                      </a:r>
                      <a:endParaRPr lang="en-US" sz="1000" dirty="0">
                        <a:latin typeface="Calibri"/>
                        <a:ea typeface="Calibri"/>
                        <a:cs typeface="Times New Roman"/>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39">
                <a:tc>
                  <a:txBody>
                    <a:bodyPr/>
                    <a:lstStyle/>
                    <a:p>
                      <a:pPr marL="0" marR="0" algn="ctr">
                        <a:lnSpc>
                          <a:spcPct val="115000"/>
                        </a:lnSpc>
                        <a:spcBef>
                          <a:spcPts val="0"/>
                        </a:spcBef>
                        <a:spcAft>
                          <a:spcPts val="0"/>
                        </a:spcAft>
                      </a:pPr>
                      <a:r>
                        <a:rPr lang="en-US" sz="1000">
                          <a:latin typeface="Times New Roman"/>
                          <a:ea typeface="Calibri"/>
                          <a:cs typeface="Times New Roman"/>
                        </a:rPr>
                        <a:t>3</a:t>
                      </a:r>
                      <a:endParaRPr lang="en-US" sz="1000">
                        <a:latin typeface="Calibri"/>
                        <a:ea typeface="Calibri"/>
                        <a:cs typeface="Times New Roman"/>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Times New Roman"/>
                          <a:ea typeface="Calibri"/>
                          <a:cs typeface="Times New Roman"/>
                        </a:rPr>
                        <a:t>Remote Control</a:t>
                      </a:r>
                      <a:br>
                        <a:rPr lang="en-US" sz="1000">
                          <a:latin typeface="Times New Roman"/>
                          <a:ea typeface="Calibri"/>
                          <a:cs typeface="Times New Roman"/>
                        </a:rPr>
                      </a:br>
                      <a:r>
                        <a:rPr lang="en-US" sz="1000" b="1">
                          <a:latin typeface="Times New Roman"/>
                          <a:ea typeface="Calibri"/>
                          <a:cs typeface="Times New Roman"/>
                        </a:rPr>
                        <a:t>Rating: 2</a:t>
                      </a:r>
                      <a:endParaRPr lang="en-US" sz="1000">
                        <a:latin typeface="Calibri"/>
                        <a:ea typeface="Calibri"/>
                        <a:cs typeface="Times New Roman"/>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Calibri"/>
                          <a:cs typeface="Times New Roman"/>
                        </a:rPr>
                        <a:t>In order to use this tool you have to write a script. This makes the tool harder to use instead of easing the job.</a:t>
                      </a:r>
                      <a:endParaRPr lang="en-US" sz="1000" dirty="0">
                        <a:latin typeface="Calibri"/>
                        <a:ea typeface="Calibri"/>
                        <a:cs typeface="Times New Roman"/>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130">
                <a:tc>
                  <a:txBody>
                    <a:bodyPr/>
                    <a:lstStyle/>
                    <a:p>
                      <a:pPr marL="0" marR="0" algn="ctr">
                        <a:lnSpc>
                          <a:spcPct val="115000"/>
                        </a:lnSpc>
                        <a:spcBef>
                          <a:spcPts val="0"/>
                        </a:spcBef>
                        <a:spcAft>
                          <a:spcPts val="0"/>
                        </a:spcAft>
                      </a:pPr>
                      <a:r>
                        <a:rPr lang="en-US" sz="1000">
                          <a:latin typeface="Times New Roman"/>
                          <a:ea typeface="Calibri"/>
                          <a:cs typeface="Times New Roman"/>
                        </a:rPr>
                        <a:t>4</a:t>
                      </a:r>
                      <a:endParaRPr lang="en-US" sz="1000">
                        <a:latin typeface="Calibri"/>
                        <a:ea typeface="Calibri"/>
                        <a:cs typeface="Times New Roman"/>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Times New Roman"/>
                          <a:ea typeface="Calibri"/>
                          <a:cs typeface="Times New Roman"/>
                        </a:rPr>
                        <a:t>Automation</a:t>
                      </a:r>
                      <a:endParaRPr lang="en-US" sz="1000">
                        <a:latin typeface="Calibri"/>
                        <a:ea typeface="Calibri"/>
                        <a:cs typeface="Times New Roman"/>
                      </a:endParaRPr>
                    </a:p>
                    <a:p>
                      <a:pPr marL="0" marR="0">
                        <a:lnSpc>
                          <a:spcPct val="115000"/>
                        </a:lnSpc>
                        <a:spcBef>
                          <a:spcPts val="0"/>
                        </a:spcBef>
                        <a:spcAft>
                          <a:spcPts val="0"/>
                        </a:spcAft>
                      </a:pPr>
                      <a:r>
                        <a:rPr lang="en-US" sz="1000" b="1">
                          <a:latin typeface="Times New Roman"/>
                          <a:ea typeface="Calibri"/>
                          <a:cs typeface="Times New Roman"/>
                        </a:rPr>
                        <a:t>Rating: 2</a:t>
                      </a:r>
                      <a:endParaRPr lang="en-US" sz="1000">
                        <a:latin typeface="Calibri"/>
                        <a:ea typeface="Calibri"/>
                        <a:cs typeface="Times New Roman"/>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Calibri"/>
                          <a:cs typeface="Times New Roman"/>
                        </a:rPr>
                        <a:t>Although this is an IT Automation Product almost everything is done through scripts and is not very </a:t>
                      </a:r>
                      <a:r>
                        <a:rPr lang="en-US" sz="1000" dirty="0" err="1">
                          <a:latin typeface="Times New Roman"/>
                          <a:ea typeface="Calibri"/>
                          <a:cs typeface="Times New Roman"/>
                        </a:rPr>
                        <a:t>effiecient</a:t>
                      </a:r>
                      <a:r>
                        <a:rPr lang="en-US" sz="1000" dirty="0">
                          <a:latin typeface="Times New Roman"/>
                          <a:ea typeface="Calibri"/>
                          <a:cs typeface="Times New Roman"/>
                        </a:rPr>
                        <a:t>. One must undergo training and have high programming skills in order to use this product correctly.</a:t>
                      </a:r>
                      <a:endParaRPr lang="en-US" sz="1000" dirty="0">
                        <a:latin typeface="Calibri"/>
                        <a:ea typeface="Calibri"/>
                        <a:cs typeface="Times New Roman"/>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703">
                <a:tc>
                  <a:txBody>
                    <a:bodyPr/>
                    <a:lstStyle/>
                    <a:p>
                      <a:pPr marL="0" marR="0" algn="ctr">
                        <a:lnSpc>
                          <a:spcPct val="115000"/>
                        </a:lnSpc>
                        <a:spcBef>
                          <a:spcPts val="0"/>
                        </a:spcBef>
                        <a:spcAft>
                          <a:spcPts val="0"/>
                        </a:spcAft>
                      </a:pPr>
                      <a:r>
                        <a:rPr lang="en-US" sz="1000">
                          <a:latin typeface="Times New Roman"/>
                          <a:ea typeface="Calibri"/>
                          <a:cs typeface="Times New Roman"/>
                        </a:rPr>
                        <a:t>5</a:t>
                      </a:r>
                      <a:endParaRPr lang="en-US" sz="1000">
                        <a:latin typeface="Calibri"/>
                        <a:ea typeface="Calibri"/>
                        <a:cs typeface="Times New Roman"/>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Times New Roman"/>
                          <a:ea typeface="Calibri"/>
                          <a:cs typeface="Times New Roman"/>
                        </a:rPr>
                        <a:t>Monitoring</a:t>
                      </a:r>
                      <a:br>
                        <a:rPr lang="en-US" sz="1000">
                          <a:latin typeface="Times New Roman"/>
                          <a:ea typeface="Calibri"/>
                          <a:cs typeface="Times New Roman"/>
                        </a:rPr>
                      </a:br>
                      <a:r>
                        <a:rPr lang="en-US" sz="1000" b="1">
                          <a:latin typeface="Times New Roman"/>
                          <a:ea typeface="Calibri"/>
                          <a:cs typeface="Times New Roman"/>
                        </a:rPr>
                        <a:t>Rating: 2</a:t>
                      </a:r>
                      <a:endParaRPr lang="en-US" sz="1000">
                        <a:latin typeface="Calibri"/>
                        <a:ea typeface="Calibri"/>
                        <a:cs typeface="Times New Roman"/>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Calibri"/>
                          <a:cs typeface="Times New Roman"/>
                        </a:rPr>
                        <a:t>This function is also done directly through scripts, one must enable a script in order to monitor an application in a certain machine, so this should have a user friendly way of also doing it.</a:t>
                      </a:r>
                      <a:endParaRPr lang="en-US" sz="1000" dirty="0">
                        <a:latin typeface="Calibri"/>
                        <a:ea typeface="Calibri"/>
                        <a:cs typeface="Times New Roman"/>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278">
                <a:tc>
                  <a:txBody>
                    <a:bodyPr/>
                    <a:lstStyle/>
                    <a:p>
                      <a:pPr marL="0" marR="0" algn="ctr">
                        <a:lnSpc>
                          <a:spcPct val="115000"/>
                        </a:lnSpc>
                        <a:spcBef>
                          <a:spcPts val="0"/>
                        </a:spcBef>
                        <a:spcAft>
                          <a:spcPts val="0"/>
                        </a:spcAft>
                      </a:pPr>
                      <a:r>
                        <a:rPr lang="en-US" sz="1000">
                          <a:latin typeface="Times New Roman"/>
                          <a:ea typeface="Calibri"/>
                          <a:cs typeface="Times New Roman"/>
                        </a:rPr>
                        <a:t>6</a:t>
                      </a:r>
                      <a:endParaRPr lang="en-US" sz="1000">
                        <a:latin typeface="Calibri"/>
                        <a:ea typeface="Calibri"/>
                        <a:cs typeface="Times New Roman"/>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Times New Roman"/>
                          <a:ea typeface="Calibri"/>
                          <a:cs typeface="Times New Roman"/>
                        </a:rPr>
                        <a:t>Patch Mgt</a:t>
                      </a:r>
                      <a:br>
                        <a:rPr lang="en-US" sz="1000">
                          <a:latin typeface="Times New Roman"/>
                          <a:ea typeface="Calibri"/>
                          <a:cs typeface="Times New Roman"/>
                        </a:rPr>
                      </a:br>
                      <a:r>
                        <a:rPr lang="en-US" sz="1000" b="1">
                          <a:latin typeface="Times New Roman"/>
                          <a:ea typeface="Calibri"/>
                          <a:cs typeface="Times New Roman"/>
                        </a:rPr>
                        <a:t>Rating: 4</a:t>
                      </a:r>
                      <a:endParaRPr lang="en-US" sz="1000">
                        <a:latin typeface="Calibri"/>
                        <a:ea typeface="Calibri"/>
                        <a:cs typeface="Times New Roman"/>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Times New Roman"/>
                          <a:ea typeface="Calibri"/>
                          <a:cs typeface="Times New Roman"/>
                        </a:rPr>
                        <a:t>The Patch management tool is a little more user friendly than the rest of the functions, it lets you group patches and allows user notification.</a:t>
                      </a:r>
                      <a:endParaRPr lang="en-US" sz="1000">
                        <a:latin typeface="Calibri"/>
                        <a:ea typeface="Calibri"/>
                        <a:cs typeface="Times New Roman"/>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139">
                <a:tc>
                  <a:txBody>
                    <a:bodyPr/>
                    <a:lstStyle/>
                    <a:p>
                      <a:pPr marL="0" marR="0" algn="ctr">
                        <a:lnSpc>
                          <a:spcPct val="115000"/>
                        </a:lnSpc>
                        <a:spcBef>
                          <a:spcPts val="0"/>
                        </a:spcBef>
                        <a:spcAft>
                          <a:spcPts val="0"/>
                        </a:spcAft>
                      </a:pPr>
                      <a:r>
                        <a:rPr lang="en-US" sz="1000">
                          <a:latin typeface="Times New Roman"/>
                          <a:ea typeface="Calibri"/>
                          <a:cs typeface="Times New Roman"/>
                        </a:rPr>
                        <a:t>7</a:t>
                      </a:r>
                      <a:endParaRPr lang="en-US" sz="1000">
                        <a:latin typeface="Calibri"/>
                        <a:ea typeface="Calibri"/>
                        <a:cs typeface="Times New Roman"/>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Times New Roman"/>
                          <a:ea typeface="Calibri"/>
                          <a:cs typeface="Times New Roman"/>
                        </a:rPr>
                        <a:t>Backup &amp; Disaster Recovery</a:t>
                      </a:r>
                      <a:br>
                        <a:rPr lang="en-US" sz="1000">
                          <a:latin typeface="Times New Roman"/>
                          <a:ea typeface="Calibri"/>
                          <a:cs typeface="Times New Roman"/>
                        </a:rPr>
                      </a:br>
                      <a:r>
                        <a:rPr lang="en-US" sz="1000" b="1">
                          <a:latin typeface="Times New Roman"/>
                          <a:ea typeface="Calibri"/>
                          <a:cs typeface="Times New Roman"/>
                        </a:rPr>
                        <a:t>Rating: 0</a:t>
                      </a:r>
                      <a:endParaRPr lang="en-US" sz="1000">
                        <a:latin typeface="Calibri"/>
                        <a:ea typeface="Calibri"/>
                        <a:cs typeface="Times New Roman"/>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Calibri"/>
                          <a:cs typeface="Times New Roman"/>
                        </a:rPr>
                        <a:t>Our product does not have a Backup &amp; Disaster Recovery function.</a:t>
                      </a:r>
                      <a:endParaRPr lang="en-US" sz="1000" dirty="0">
                        <a:latin typeface="Calibri"/>
                        <a:ea typeface="Calibri"/>
                        <a:cs typeface="Times New Roman"/>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130">
                <a:tc>
                  <a:txBody>
                    <a:bodyPr/>
                    <a:lstStyle/>
                    <a:p>
                      <a:pPr marL="0" marR="0" algn="ctr">
                        <a:lnSpc>
                          <a:spcPct val="115000"/>
                        </a:lnSpc>
                        <a:spcBef>
                          <a:spcPts val="0"/>
                        </a:spcBef>
                        <a:spcAft>
                          <a:spcPts val="0"/>
                        </a:spcAft>
                      </a:pPr>
                      <a:r>
                        <a:rPr lang="en-US" sz="1000">
                          <a:latin typeface="Times New Roman"/>
                          <a:ea typeface="Calibri"/>
                          <a:cs typeface="Times New Roman"/>
                        </a:rPr>
                        <a:t>8</a:t>
                      </a:r>
                      <a:endParaRPr lang="en-US" sz="1000">
                        <a:latin typeface="Calibri"/>
                        <a:ea typeface="Calibri"/>
                        <a:cs typeface="Times New Roman"/>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Calibri"/>
                          <a:cs typeface="Times New Roman"/>
                        </a:rPr>
                        <a:t>Endpoint Security</a:t>
                      </a:r>
                      <a:br>
                        <a:rPr lang="en-US" sz="1000" dirty="0">
                          <a:latin typeface="Times New Roman"/>
                          <a:ea typeface="Calibri"/>
                          <a:cs typeface="Times New Roman"/>
                        </a:rPr>
                      </a:br>
                      <a:r>
                        <a:rPr lang="en-US" sz="1000" b="1" dirty="0">
                          <a:latin typeface="Times New Roman"/>
                          <a:ea typeface="Calibri"/>
                          <a:cs typeface="Times New Roman"/>
                        </a:rPr>
                        <a:t>Rating: 2</a:t>
                      </a:r>
                      <a:endParaRPr lang="en-US" sz="1000" dirty="0">
                        <a:latin typeface="Calibri"/>
                        <a:ea typeface="Calibri"/>
                        <a:cs typeface="Times New Roman"/>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Calibri"/>
                          <a:cs typeface="Times New Roman"/>
                        </a:rPr>
                        <a:t>While </a:t>
                      </a:r>
                      <a:r>
                        <a:rPr lang="en-US" sz="1000" dirty="0" err="1">
                          <a:latin typeface="Times New Roman"/>
                          <a:ea typeface="Calibri"/>
                          <a:cs typeface="Times New Roman"/>
                        </a:rPr>
                        <a:t>Resoft</a:t>
                      </a:r>
                      <a:r>
                        <a:rPr lang="en-US" sz="1000" dirty="0">
                          <a:latin typeface="Times New Roman"/>
                          <a:ea typeface="Calibri"/>
                          <a:cs typeface="Times New Roman"/>
                        </a:rPr>
                        <a:t> does not have a definitive Endpoint Security function it does provide Malware Removal and Intrusion protection. These functions are processed through scripts and are fairly tough to comprehend and operate.</a:t>
                      </a:r>
                      <a:endParaRPr lang="en-US" sz="1000" dirty="0">
                        <a:latin typeface="Calibri"/>
                        <a:ea typeface="Calibri"/>
                        <a:cs typeface="Times New Roman"/>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278">
                <a:tc>
                  <a:txBody>
                    <a:bodyPr/>
                    <a:lstStyle/>
                    <a:p>
                      <a:pPr marL="0" marR="0" algn="ctr">
                        <a:lnSpc>
                          <a:spcPct val="115000"/>
                        </a:lnSpc>
                        <a:spcBef>
                          <a:spcPts val="0"/>
                        </a:spcBef>
                        <a:spcAft>
                          <a:spcPts val="0"/>
                        </a:spcAft>
                      </a:pPr>
                      <a:r>
                        <a:rPr lang="en-US" sz="1000">
                          <a:latin typeface="Times New Roman"/>
                          <a:ea typeface="Calibri"/>
                          <a:cs typeface="Times New Roman"/>
                        </a:rPr>
                        <a:t>11</a:t>
                      </a:r>
                      <a:endParaRPr lang="en-US" sz="1000">
                        <a:latin typeface="Calibri"/>
                        <a:ea typeface="Calibri"/>
                        <a:cs typeface="Times New Roman"/>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Calibri"/>
                          <a:cs typeface="Times New Roman"/>
                        </a:rPr>
                        <a:t>Reporting</a:t>
                      </a:r>
                      <a:br>
                        <a:rPr lang="en-US" sz="1000" dirty="0">
                          <a:latin typeface="Times New Roman"/>
                          <a:ea typeface="Calibri"/>
                          <a:cs typeface="Times New Roman"/>
                        </a:rPr>
                      </a:br>
                      <a:r>
                        <a:rPr lang="en-US" sz="1000" b="1" dirty="0">
                          <a:latin typeface="Times New Roman"/>
                          <a:ea typeface="Calibri"/>
                          <a:cs typeface="Times New Roman"/>
                        </a:rPr>
                        <a:t>Rating: 3</a:t>
                      </a:r>
                      <a:endParaRPr lang="en-US" sz="1000" dirty="0">
                        <a:latin typeface="Calibri"/>
                        <a:ea typeface="Calibri"/>
                        <a:cs typeface="Times New Roman"/>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Calibri"/>
                          <a:cs typeface="Times New Roman"/>
                        </a:rPr>
                        <a:t>Though the Reporting function is not one of the best, it gets the job done by being able to run a report at any time and by only taking 1-2 minutes to complete.</a:t>
                      </a:r>
                      <a:endParaRPr lang="en-US" sz="1000" dirty="0">
                        <a:latin typeface="Calibri"/>
                        <a:ea typeface="Calibri"/>
                        <a:cs typeface="Times New Roman"/>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703">
                <a:tc>
                  <a:txBody>
                    <a:bodyPr/>
                    <a:lstStyle/>
                    <a:p>
                      <a:pPr marL="0" marR="0" algn="ctr">
                        <a:lnSpc>
                          <a:spcPct val="115000"/>
                        </a:lnSpc>
                        <a:spcBef>
                          <a:spcPts val="0"/>
                        </a:spcBef>
                        <a:spcAft>
                          <a:spcPts val="0"/>
                        </a:spcAft>
                      </a:pPr>
                      <a:r>
                        <a:rPr lang="en-US" sz="1000">
                          <a:latin typeface="Times New Roman"/>
                          <a:ea typeface="Calibri"/>
                          <a:cs typeface="Times New Roman"/>
                        </a:rPr>
                        <a:t>12</a:t>
                      </a:r>
                      <a:endParaRPr lang="en-US" sz="1000">
                        <a:latin typeface="Calibri"/>
                        <a:ea typeface="Calibri"/>
                        <a:cs typeface="Times New Roman"/>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Times New Roman"/>
                          <a:ea typeface="Calibri"/>
                          <a:cs typeface="Times New Roman"/>
                        </a:rPr>
                        <a:t>System</a:t>
                      </a:r>
                      <a:br>
                        <a:rPr lang="en-US" sz="1000">
                          <a:latin typeface="Times New Roman"/>
                          <a:ea typeface="Calibri"/>
                          <a:cs typeface="Times New Roman"/>
                        </a:rPr>
                      </a:br>
                      <a:r>
                        <a:rPr lang="en-US" sz="1000" b="1">
                          <a:latin typeface="Times New Roman"/>
                          <a:ea typeface="Calibri"/>
                          <a:cs typeface="Times New Roman"/>
                        </a:rPr>
                        <a:t>Rating: 2</a:t>
                      </a:r>
                      <a:endParaRPr lang="en-US" sz="1000">
                        <a:latin typeface="Calibri"/>
                        <a:ea typeface="Calibri"/>
                        <a:cs typeface="Times New Roman"/>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Calibri"/>
                          <a:cs typeface="Times New Roman"/>
                        </a:rPr>
                        <a:t>Although </a:t>
                      </a:r>
                      <a:r>
                        <a:rPr lang="en-US" sz="1000" dirty="0" err="1">
                          <a:latin typeface="Times New Roman"/>
                          <a:ea typeface="Calibri"/>
                          <a:cs typeface="Times New Roman"/>
                        </a:rPr>
                        <a:t>Resoft</a:t>
                      </a:r>
                      <a:r>
                        <a:rPr lang="en-US" sz="1000" dirty="0">
                          <a:latin typeface="Times New Roman"/>
                          <a:ea typeface="Calibri"/>
                          <a:cs typeface="Times New Roman"/>
                        </a:rPr>
                        <a:t> provides a wide range of System Admin tools they are scattered throughout the Dashboard and are not grouped together as they are in </a:t>
                      </a:r>
                      <a:r>
                        <a:rPr lang="en-US" sz="1000" dirty="0" err="1">
                          <a:latin typeface="Times New Roman"/>
                          <a:ea typeface="Calibri"/>
                          <a:cs typeface="Times New Roman"/>
                        </a:rPr>
                        <a:t>Kaseya</a:t>
                      </a:r>
                      <a:r>
                        <a:rPr lang="en-US" sz="1000" dirty="0">
                          <a:latin typeface="Times New Roman"/>
                          <a:ea typeface="Calibri"/>
                          <a:cs typeface="Times New Roman"/>
                        </a:rPr>
                        <a:t>.</a:t>
                      </a:r>
                      <a:endParaRPr lang="en-US" sz="1000" dirty="0">
                        <a:latin typeface="Calibri"/>
                        <a:ea typeface="Calibri"/>
                        <a:cs typeface="Times New Roman"/>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4556">
                <a:tc>
                  <a:txBody>
                    <a:bodyPr/>
                    <a:lstStyle/>
                    <a:p>
                      <a:pPr marL="0" marR="0" algn="ctr">
                        <a:lnSpc>
                          <a:spcPct val="115000"/>
                        </a:lnSpc>
                        <a:spcBef>
                          <a:spcPts val="0"/>
                        </a:spcBef>
                        <a:spcAft>
                          <a:spcPts val="0"/>
                        </a:spcAft>
                      </a:pPr>
                      <a:r>
                        <a:rPr lang="en-US" sz="1000">
                          <a:latin typeface="Times New Roman"/>
                          <a:ea typeface="Calibri"/>
                          <a:cs typeface="Times New Roman"/>
                        </a:rPr>
                        <a:t>13</a:t>
                      </a:r>
                      <a:endParaRPr lang="en-US" sz="1000">
                        <a:latin typeface="Calibri"/>
                        <a:ea typeface="Calibri"/>
                        <a:cs typeface="Times New Roman"/>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Times New Roman"/>
                          <a:ea typeface="Calibri"/>
                          <a:cs typeface="Times New Roman"/>
                        </a:rPr>
                        <a:t>Usability</a:t>
                      </a:r>
                      <a:br>
                        <a:rPr lang="en-US" sz="1000">
                          <a:latin typeface="Times New Roman"/>
                          <a:ea typeface="Calibri"/>
                          <a:cs typeface="Times New Roman"/>
                        </a:rPr>
                      </a:br>
                      <a:r>
                        <a:rPr lang="en-US" sz="1000" b="1">
                          <a:latin typeface="Times New Roman"/>
                          <a:ea typeface="Calibri"/>
                          <a:cs typeface="Times New Roman"/>
                        </a:rPr>
                        <a:t>Rating: 2</a:t>
                      </a:r>
                      <a:endParaRPr lang="en-US" sz="1000">
                        <a:latin typeface="Calibri"/>
                        <a:ea typeface="Calibri"/>
                        <a:cs typeface="Times New Roman"/>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Calibri"/>
                          <a:cs typeface="Times New Roman"/>
                        </a:rPr>
                        <a:t>Since we had the Demo of the Product the usability was limited to certain functions but from the functions that we were able to use they we realized that they were not user friendly, everything is accomplished through scripts and it is a product that takes a lot of knowledge in order to be used efficiently.</a:t>
                      </a:r>
                      <a:endParaRPr lang="en-US" sz="1000" dirty="0">
                        <a:latin typeface="Calibri"/>
                        <a:ea typeface="Calibri"/>
                        <a:cs typeface="Times New Roman"/>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703">
                <a:tc>
                  <a:txBody>
                    <a:bodyPr/>
                    <a:lstStyle/>
                    <a:p>
                      <a:pPr marL="0" marR="0" algn="ctr">
                        <a:lnSpc>
                          <a:spcPct val="115000"/>
                        </a:lnSpc>
                        <a:spcBef>
                          <a:spcPts val="0"/>
                        </a:spcBef>
                        <a:spcAft>
                          <a:spcPts val="0"/>
                        </a:spcAft>
                      </a:pPr>
                      <a:r>
                        <a:rPr lang="en-US" sz="1000">
                          <a:latin typeface="Times New Roman"/>
                          <a:ea typeface="Calibri"/>
                          <a:cs typeface="Times New Roman"/>
                        </a:rPr>
                        <a:t>14</a:t>
                      </a:r>
                      <a:endParaRPr lang="en-US" sz="1000">
                        <a:latin typeface="Calibri"/>
                        <a:ea typeface="Calibri"/>
                        <a:cs typeface="Times New Roman"/>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Times New Roman"/>
                          <a:ea typeface="Calibri"/>
                          <a:cs typeface="Times New Roman"/>
                        </a:rPr>
                        <a:t>Reliability</a:t>
                      </a:r>
                      <a:br>
                        <a:rPr lang="en-US" sz="1000">
                          <a:latin typeface="Times New Roman"/>
                          <a:ea typeface="Calibri"/>
                          <a:cs typeface="Times New Roman"/>
                        </a:rPr>
                      </a:br>
                      <a:r>
                        <a:rPr lang="en-US" sz="1000" b="1">
                          <a:latin typeface="Times New Roman"/>
                          <a:ea typeface="Calibri"/>
                          <a:cs typeface="Times New Roman"/>
                        </a:rPr>
                        <a:t>Rating: 3</a:t>
                      </a:r>
                      <a:endParaRPr lang="en-US" sz="1000">
                        <a:latin typeface="Calibri"/>
                        <a:ea typeface="Calibri"/>
                        <a:cs typeface="Times New Roman"/>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Calibri"/>
                          <a:cs typeface="Times New Roman"/>
                        </a:rPr>
                        <a:t>The product is somewhat reliable when referring to the demo we used. The functions that we encountered worked with reliability while some gave us an Access Denied error.</a:t>
                      </a:r>
                      <a:endParaRPr lang="en-US" sz="1000" dirty="0">
                        <a:latin typeface="Calibri"/>
                        <a:ea typeface="Calibri"/>
                        <a:cs typeface="Times New Roman"/>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130">
                <a:tc>
                  <a:txBody>
                    <a:bodyPr/>
                    <a:lstStyle/>
                    <a:p>
                      <a:pPr marL="0" marR="0" algn="ctr">
                        <a:lnSpc>
                          <a:spcPct val="115000"/>
                        </a:lnSpc>
                        <a:spcBef>
                          <a:spcPts val="0"/>
                        </a:spcBef>
                        <a:spcAft>
                          <a:spcPts val="0"/>
                        </a:spcAft>
                      </a:pPr>
                      <a:r>
                        <a:rPr lang="en-US" sz="1000">
                          <a:latin typeface="Times New Roman"/>
                          <a:ea typeface="Calibri"/>
                          <a:cs typeface="Times New Roman"/>
                        </a:rPr>
                        <a:t>15</a:t>
                      </a:r>
                      <a:endParaRPr lang="en-US" sz="1000">
                        <a:latin typeface="Calibri"/>
                        <a:ea typeface="Calibri"/>
                        <a:cs typeface="Times New Roman"/>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Times New Roman"/>
                          <a:ea typeface="Calibri"/>
                          <a:cs typeface="Times New Roman"/>
                        </a:rPr>
                        <a:t>Performance</a:t>
                      </a:r>
                      <a:br>
                        <a:rPr lang="en-US" sz="1000">
                          <a:latin typeface="Times New Roman"/>
                          <a:ea typeface="Calibri"/>
                          <a:cs typeface="Times New Roman"/>
                        </a:rPr>
                      </a:br>
                      <a:r>
                        <a:rPr lang="en-US" sz="1000" b="1">
                          <a:latin typeface="Times New Roman"/>
                          <a:ea typeface="Calibri"/>
                          <a:cs typeface="Times New Roman"/>
                        </a:rPr>
                        <a:t>Rating: 4</a:t>
                      </a:r>
                      <a:endParaRPr lang="en-US" sz="1000">
                        <a:latin typeface="Calibri"/>
                        <a:ea typeface="Calibri"/>
                        <a:cs typeface="Times New Roman"/>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Calibri"/>
                          <a:cs typeface="Times New Roman"/>
                        </a:rPr>
                        <a:t>The performance of the product was well received. It worked well and very quickly to get any tasks done. The only thing that slowed this process down was the writing of scripts, but as far as the functions go they worked efficiently.</a:t>
                      </a:r>
                      <a:endParaRPr lang="en-US" sz="1000" dirty="0">
                        <a:latin typeface="Calibri"/>
                        <a:ea typeface="Calibri"/>
                        <a:cs typeface="Times New Roman"/>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703">
                <a:tc>
                  <a:txBody>
                    <a:bodyPr/>
                    <a:lstStyle/>
                    <a:p>
                      <a:pPr marL="0" marR="0" algn="ctr">
                        <a:lnSpc>
                          <a:spcPct val="115000"/>
                        </a:lnSpc>
                        <a:spcBef>
                          <a:spcPts val="0"/>
                        </a:spcBef>
                        <a:spcAft>
                          <a:spcPts val="0"/>
                        </a:spcAft>
                      </a:pPr>
                      <a:r>
                        <a:rPr lang="en-US" sz="1000">
                          <a:latin typeface="Times New Roman"/>
                          <a:ea typeface="Calibri"/>
                          <a:cs typeface="Times New Roman"/>
                        </a:rPr>
                        <a:t>16</a:t>
                      </a:r>
                      <a:endParaRPr lang="en-US" sz="1000">
                        <a:latin typeface="Calibri"/>
                        <a:ea typeface="Calibri"/>
                        <a:cs typeface="Times New Roman"/>
                      </a:endParaRPr>
                    </a:p>
                  </a:txBody>
                  <a:tcPr marL="31805" marR="318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Times New Roman"/>
                          <a:ea typeface="Calibri"/>
                          <a:cs typeface="Times New Roman"/>
                        </a:rPr>
                        <a:t>Supportability</a:t>
                      </a:r>
                      <a:br>
                        <a:rPr lang="en-US" sz="1000">
                          <a:latin typeface="Times New Roman"/>
                          <a:ea typeface="Calibri"/>
                          <a:cs typeface="Times New Roman"/>
                        </a:rPr>
                      </a:br>
                      <a:r>
                        <a:rPr lang="en-US" sz="1000" b="1">
                          <a:latin typeface="Times New Roman"/>
                          <a:ea typeface="Calibri"/>
                          <a:cs typeface="Times New Roman"/>
                        </a:rPr>
                        <a:t>Rating: 2</a:t>
                      </a:r>
                      <a:endParaRPr lang="en-US" sz="1000">
                        <a:latin typeface="Calibri"/>
                        <a:ea typeface="Calibri"/>
                        <a:cs typeface="Times New Roman"/>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Times New Roman"/>
                          <a:ea typeface="Calibri"/>
                          <a:cs typeface="Times New Roman"/>
                        </a:rPr>
                        <a:t>Although being able to access them online is helpful, at times phone support allows for a faster way to resolve problems. When you place a ticket they do take quite some time to respond to it.</a:t>
                      </a:r>
                      <a:endParaRPr lang="en-US" sz="1000" dirty="0">
                        <a:latin typeface="Calibri"/>
                        <a:ea typeface="Calibri"/>
                        <a:cs typeface="Times New Roman"/>
                      </a:endParaRPr>
                    </a:p>
                  </a:txBody>
                  <a:tcPr marL="31805" marR="31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2.2 Rating Results Explanation/Discussion</a:t>
            </a:r>
            <a:endParaRPr lang="en-US" dirty="0"/>
          </a:p>
        </p:txBody>
      </p:sp>
      <p:graphicFrame>
        <p:nvGraphicFramePr>
          <p:cNvPr id="3" name="Table 2"/>
          <p:cNvGraphicFramePr>
            <a:graphicFrameLocks noGrp="1"/>
          </p:cNvGraphicFramePr>
          <p:nvPr/>
        </p:nvGraphicFramePr>
        <p:xfrm>
          <a:off x="914398" y="1600201"/>
          <a:ext cx="7543802" cy="4343398"/>
        </p:xfrm>
        <a:graphic>
          <a:graphicData uri="http://schemas.openxmlformats.org/drawingml/2006/table">
            <a:tbl>
              <a:tblPr/>
              <a:tblGrid>
                <a:gridCol w="629524"/>
                <a:gridCol w="2494676"/>
                <a:gridCol w="2133600"/>
                <a:gridCol w="2286002"/>
              </a:tblGrid>
              <a:tr h="269110">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0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i="1">
                          <a:latin typeface="Times New Roman"/>
                          <a:ea typeface="Calibri"/>
                          <a:cs typeface="Times New Roman"/>
                        </a:rPr>
                        <a:t>Kaseya</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i="1">
                          <a:latin typeface="Times New Roman"/>
                          <a:ea typeface="Calibri"/>
                          <a:cs typeface="Times New Roman"/>
                        </a:rPr>
                        <a:t>ReSoft</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110">
                <a:tc>
                  <a:txBody>
                    <a:bodyPr/>
                    <a:lstStyle/>
                    <a:p>
                      <a:pPr marL="0" marR="0" algn="ctr">
                        <a:lnSpc>
                          <a:spcPct val="115000"/>
                        </a:lnSpc>
                        <a:spcBef>
                          <a:spcPts val="0"/>
                        </a:spcBef>
                        <a:spcAft>
                          <a:spcPts val="0"/>
                        </a:spcAft>
                      </a:pPr>
                      <a:r>
                        <a:rPr lang="en-US" sz="1400" dirty="0">
                          <a:latin typeface="Times New Roman"/>
                          <a:ea typeface="Calibri"/>
                          <a:cs typeface="Times New Roman"/>
                        </a:rPr>
                        <a:t>1</a:t>
                      </a:r>
                      <a:endParaRPr lang="en-US"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Architecture</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Calibri"/>
                          <a:cs typeface="Times New Roman"/>
                        </a:rPr>
                        <a:t>5</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Calibri"/>
                          <a:cs typeface="Times New Roman"/>
                        </a:rPr>
                        <a:t>3</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110">
                <a:tc>
                  <a:txBody>
                    <a:bodyPr/>
                    <a:lstStyle/>
                    <a:p>
                      <a:pPr marL="0" marR="0" algn="ctr">
                        <a:lnSpc>
                          <a:spcPct val="115000"/>
                        </a:lnSpc>
                        <a:spcBef>
                          <a:spcPts val="0"/>
                        </a:spcBef>
                        <a:spcAft>
                          <a:spcPts val="0"/>
                        </a:spcAft>
                      </a:pPr>
                      <a:r>
                        <a:rPr lang="en-US" sz="1400">
                          <a:latin typeface="Times New Roman"/>
                          <a:ea typeface="Calibri"/>
                          <a:cs typeface="Times New Roman"/>
                        </a:rPr>
                        <a:t>2</a:t>
                      </a:r>
                      <a:endParaRPr lang="en-US"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Audit &amp; Asset Mgt</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Calibri"/>
                          <a:cs typeface="Times New Roman"/>
                        </a:rPr>
                        <a:t>4</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Calibri"/>
                          <a:cs typeface="Times New Roman"/>
                        </a:rPr>
                        <a:t>4</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110">
                <a:tc>
                  <a:txBody>
                    <a:bodyPr/>
                    <a:lstStyle/>
                    <a:p>
                      <a:pPr marL="0" marR="0" algn="ctr">
                        <a:lnSpc>
                          <a:spcPct val="115000"/>
                        </a:lnSpc>
                        <a:spcBef>
                          <a:spcPts val="0"/>
                        </a:spcBef>
                        <a:spcAft>
                          <a:spcPts val="0"/>
                        </a:spcAft>
                      </a:pPr>
                      <a:r>
                        <a:rPr lang="en-US" sz="1400">
                          <a:latin typeface="Times New Roman"/>
                          <a:ea typeface="Calibri"/>
                          <a:cs typeface="Times New Roman"/>
                        </a:rPr>
                        <a:t>3</a:t>
                      </a:r>
                      <a:endParaRPr lang="en-US"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Remote Control</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Calibri"/>
                          <a:cs typeface="Times New Roman"/>
                        </a:rPr>
                        <a:t>4</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Calibri"/>
                          <a:cs typeface="Times New Roman"/>
                        </a:rPr>
                        <a:t>2</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110">
                <a:tc>
                  <a:txBody>
                    <a:bodyPr/>
                    <a:lstStyle/>
                    <a:p>
                      <a:pPr marL="0" marR="0" algn="ctr">
                        <a:lnSpc>
                          <a:spcPct val="115000"/>
                        </a:lnSpc>
                        <a:spcBef>
                          <a:spcPts val="0"/>
                        </a:spcBef>
                        <a:spcAft>
                          <a:spcPts val="0"/>
                        </a:spcAft>
                      </a:pPr>
                      <a:r>
                        <a:rPr lang="en-US" sz="1400">
                          <a:latin typeface="Times New Roman"/>
                          <a:ea typeface="Calibri"/>
                          <a:cs typeface="Times New Roman"/>
                        </a:rPr>
                        <a:t>4</a:t>
                      </a:r>
                      <a:endParaRPr lang="en-US"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Automation</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Calibri"/>
                          <a:cs typeface="Times New Roman"/>
                        </a:rPr>
                        <a:t>4</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Calibri"/>
                          <a:cs typeface="Times New Roman"/>
                        </a:rPr>
                        <a:t>2</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110">
                <a:tc>
                  <a:txBody>
                    <a:bodyPr/>
                    <a:lstStyle/>
                    <a:p>
                      <a:pPr marL="0" marR="0" algn="ctr">
                        <a:lnSpc>
                          <a:spcPct val="115000"/>
                        </a:lnSpc>
                        <a:spcBef>
                          <a:spcPts val="0"/>
                        </a:spcBef>
                        <a:spcAft>
                          <a:spcPts val="0"/>
                        </a:spcAft>
                      </a:pPr>
                      <a:r>
                        <a:rPr lang="en-US" sz="1400">
                          <a:latin typeface="Times New Roman"/>
                          <a:ea typeface="Calibri"/>
                          <a:cs typeface="Times New Roman"/>
                        </a:rPr>
                        <a:t>5</a:t>
                      </a:r>
                      <a:endParaRPr lang="en-US"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Monitoring</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Calibri"/>
                          <a:cs typeface="Times New Roman"/>
                        </a:rPr>
                        <a:t>3</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Calibri"/>
                          <a:cs typeface="Times New Roman"/>
                        </a:rPr>
                        <a:t>2</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110">
                <a:tc>
                  <a:txBody>
                    <a:bodyPr/>
                    <a:lstStyle/>
                    <a:p>
                      <a:pPr marL="0" marR="0" algn="ctr">
                        <a:lnSpc>
                          <a:spcPct val="115000"/>
                        </a:lnSpc>
                        <a:spcBef>
                          <a:spcPts val="0"/>
                        </a:spcBef>
                        <a:spcAft>
                          <a:spcPts val="0"/>
                        </a:spcAft>
                      </a:pPr>
                      <a:r>
                        <a:rPr lang="en-US" sz="1400">
                          <a:latin typeface="Times New Roman"/>
                          <a:ea typeface="Calibri"/>
                          <a:cs typeface="Times New Roman"/>
                        </a:rPr>
                        <a:t>6</a:t>
                      </a:r>
                      <a:endParaRPr lang="en-US"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Patch Mgt</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Calibri"/>
                          <a:cs typeface="Times New Roman"/>
                        </a:rPr>
                        <a:t>5</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Calibri"/>
                          <a:cs typeface="Times New Roman"/>
                        </a:rPr>
                        <a:t>4</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110">
                <a:tc>
                  <a:txBody>
                    <a:bodyPr/>
                    <a:lstStyle/>
                    <a:p>
                      <a:pPr marL="0" marR="0" algn="ctr">
                        <a:lnSpc>
                          <a:spcPct val="115000"/>
                        </a:lnSpc>
                        <a:spcBef>
                          <a:spcPts val="0"/>
                        </a:spcBef>
                        <a:spcAft>
                          <a:spcPts val="0"/>
                        </a:spcAft>
                      </a:pPr>
                      <a:r>
                        <a:rPr lang="en-US" sz="1400">
                          <a:latin typeface="Times New Roman"/>
                          <a:ea typeface="Calibri"/>
                          <a:cs typeface="Times New Roman"/>
                        </a:rPr>
                        <a:t>7</a:t>
                      </a:r>
                      <a:endParaRPr lang="en-US"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Backup &amp; Disaster Recovery</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Calibri"/>
                          <a:cs typeface="Times New Roman"/>
                        </a:rPr>
                        <a:t>3</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Calibri"/>
                          <a:cs typeface="Times New Roman"/>
                        </a:rPr>
                        <a:t>0</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110">
                <a:tc>
                  <a:txBody>
                    <a:bodyPr/>
                    <a:lstStyle/>
                    <a:p>
                      <a:pPr marL="0" marR="0" algn="ctr">
                        <a:lnSpc>
                          <a:spcPct val="115000"/>
                        </a:lnSpc>
                        <a:spcBef>
                          <a:spcPts val="0"/>
                        </a:spcBef>
                        <a:spcAft>
                          <a:spcPts val="0"/>
                        </a:spcAft>
                      </a:pPr>
                      <a:r>
                        <a:rPr lang="en-US" sz="1400">
                          <a:latin typeface="Times New Roman"/>
                          <a:ea typeface="Calibri"/>
                          <a:cs typeface="Times New Roman"/>
                        </a:rPr>
                        <a:t>8</a:t>
                      </a:r>
                      <a:endParaRPr lang="en-US"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Endpoint Security</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Calibri"/>
                          <a:cs typeface="Times New Roman"/>
                        </a:rPr>
                        <a:t>5</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Calibri"/>
                          <a:cs typeface="Times New Roman"/>
                        </a:rPr>
                        <a:t>2</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110">
                <a:tc>
                  <a:txBody>
                    <a:bodyPr/>
                    <a:lstStyle/>
                    <a:p>
                      <a:pPr marL="0" marR="0" algn="ctr">
                        <a:lnSpc>
                          <a:spcPct val="115000"/>
                        </a:lnSpc>
                        <a:spcBef>
                          <a:spcPts val="0"/>
                        </a:spcBef>
                        <a:spcAft>
                          <a:spcPts val="0"/>
                        </a:spcAft>
                      </a:pPr>
                      <a:r>
                        <a:rPr lang="en-US" sz="1400">
                          <a:latin typeface="Times New Roman"/>
                          <a:ea typeface="Calibri"/>
                          <a:cs typeface="Times New Roman"/>
                        </a:rPr>
                        <a:t>11</a:t>
                      </a:r>
                      <a:endParaRPr lang="en-US"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Reporting</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Calibri"/>
                          <a:cs typeface="Times New Roman"/>
                        </a:rPr>
                        <a:t>3</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Calibri"/>
                          <a:cs typeface="Times New Roman"/>
                        </a:rPr>
                        <a:t>3</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836">
                <a:tc>
                  <a:txBody>
                    <a:bodyPr/>
                    <a:lstStyle/>
                    <a:p>
                      <a:pPr marL="0" marR="0" algn="ctr">
                        <a:lnSpc>
                          <a:spcPct val="115000"/>
                        </a:lnSpc>
                        <a:spcBef>
                          <a:spcPts val="0"/>
                        </a:spcBef>
                        <a:spcAft>
                          <a:spcPts val="0"/>
                        </a:spcAft>
                      </a:pPr>
                      <a:r>
                        <a:rPr lang="en-US" sz="1400">
                          <a:latin typeface="Times New Roman"/>
                          <a:ea typeface="Calibri"/>
                          <a:cs typeface="Times New Roman"/>
                        </a:rPr>
                        <a:t>12</a:t>
                      </a:r>
                      <a:endParaRPr lang="en-US"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System</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Calibri"/>
                          <a:cs typeface="Times New Roman"/>
                        </a:rPr>
                        <a:t>4</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Calibri"/>
                          <a:cs typeface="Times New Roman"/>
                        </a:rPr>
                        <a:t>2</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110">
                <a:tc>
                  <a:txBody>
                    <a:bodyPr/>
                    <a:lstStyle/>
                    <a:p>
                      <a:pPr marL="0" marR="0" algn="ctr">
                        <a:lnSpc>
                          <a:spcPct val="115000"/>
                        </a:lnSpc>
                        <a:spcBef>
                          <a:spcPts val="0"/>
                        </a:spcBef>
                        <a:spcAft>
                          <a:spcPts val="0"/>
                        </a:spcAft>
                      </a:pPr>
                      <a:r>
                        <a:rPr lang="en-US" sz="1400">
                          <a:latin typeface="Times New Roman"/>
                          <a:ea typeface="Calibri"/>
                          <a:cs typeface="Times New Roman"/>
                        </a:rPr>
                        <a:t>13</a:t>
                      </a:r>
                      <a:endParaRPr lang="en-US"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Usability</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Calibri"/>
                          <a:cs typeface="Times New Roman"/>
                        </a:rPr>
                        <a:t>4</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Calibri"/>
                          <a:cs typeface="Times New Roman"/>
                        </a:rPr>
                        <a:t>2</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110">
                <a:tc>
                  <a:txBody>
                    <a:bodyPr/>
                    <a:lstStyle/>
                    <a:p>
                      <a:pPr marL="0" marR="0" algn="ctr">
                        <a:lnSpc>
                          <a:spcPct val="115000"/>
                        </a:lnSpc>
                        <a:spcBef>
                          <a:spcPts val="0"/>
                        </a:spcBef>
                        <a:spcAft>
                          <a:spcPts val="0"/>
                        </a:spcAft>
                      </a:pPr>
                      <a:r>
                        <a:rPr lang="en-US" sz="1400">
                          <a:latin typeface="Times New Roman"/>
                          <a:ea typeface="Calibri"/>
                          <a:cs typeface="Times New Roman"/>
                        </a:rPr>
                        <a:t>14</a:t>
                      </a:r>
                      <a:endParaRPr lang="en-US"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Reliability</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Calibri"/>
                          <a:cs typeface="Times New Roman"/>
                        </a:rPr>
                        <a:t>3</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Calibri"/>
                          <a:cs typeface="Times New Roman"/>
                        </a:rPr>
                        <a:t>3</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110">
                <a:tc>
                  <a:txBody>
                    <a:bodyPr/>
                    <a:lstStyle/>
                    <a:p>
                      <a:pPr marL="0" marR="0" algn="ctr">
                        <a:lnSpc>
                          <a:spcPct val="115000"/>
                        </a:lnSpc>
                        <a:spcBef>
                          <a:spcPts val="0"/>
                        </a:spcBef>
                        <a:spcAft>
                          <a:spcPts val="0"/>
                        </a:spcAft>
                      </a:pPr>
                      <a:r>
                        <a:rPr lang="en-US" sz="1400">
                          <a:latin typeface="Times New Roman"/>
                          <a:ea typeface="Calibri"/>
                          <a:cs typeface="Times New Roman"/>
                        </a:rPr>
                        <a:t>15</a:t>
                      </a:r>
                      <a:endParaRPr lang="en-US"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Performance</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Calibri"/>
                          <a:cs typeface="Times New Roman"/>
                        </a:rPr>
                        <a:t>4</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Calibri"/>
                          <a:cs typeface="Times New Roman"/>
                        </a:rPr>
                        <a:t>4</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110">
                <a:tc>
                  <a:txBody>
                    <a:bodyPr/>
                    <a:lstStyle/>
                    <a:p>
                      <a:pPr marL="0" marR="0" algn="ctr">
                        <a:lnSpc>
                          <a:spcPct val="115000"/>
                        </a:lnSpc>
                        <a:spcBef>
                          <a:spcPts val="0"/>
                        </a:spcBef>
                        <a:spcAft>
                          <a:spcPts val="0"/>
                        </a:spcAft>
                      </a:pPr>
                      <a:r>
                        <a:rPr lang="en-US" sz="1400">
                          <a:latin typeface="Times New Roman"/>
                          <a:ea typeface="Calibri"/>
                          <a:cs typeface="Times New Roman"/>
                        </a:rPr>
                        <a:t>16</a:t>
                      </a:r>
                      <a:endParaRPr lang="en-US"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latin typeface="Times New Roman"/>
                          <a:ea typeface="Calibri"/>
                          <a:cs typeface="Times New Roman"/>
                        </a:rPr>
                        <a:t>Supportability</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Calibri"/>
                          <a:cs typeface="Times New Roman"/>
                        </a:rPr>
                        <a:t>5</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Calibri"/>
                          <a:cs typeface="Times New Roman"/>
                        </a:rPr>
                        <a:t>3</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022">
                <a:tc>
                  <a:txBody>
                    <a:bodyPr/>
                    <a:lstStyle/>
                    <a:p>
                      <a:pPr marL="0" marR="0" algn="ctr">
                        <a:lnSpc>
                          <a:spcPct val="115000"/>
                        </a:lnSpc>
                        <a:spcBef>
                          <a:spcPts val="0"/>
                        </a:spcBef>
                        <a:spcAft>
                          <a:spcPts val="0"/>
                        </a:spcAft>
                      </a:pPr>
                      <a:endParaRPr lang="en-US"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latin typeface="Times New Roman"/>
                          <a:ea typeface="Calibri"/>
                          <a:cs typeface="Times New Roman"/>
                        </a:rPr>
                        <a:t>Total</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Calibri"/>
                          <a:cs typeface="Times New Roman"/>
                        </a:rPr>
                        <a:t>56</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Calibri"/>
                          <a:cs typeface="Times New Roman"/>
                        </a:rPr>
                        <a:t>36</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Glossary</a:t>
            </a:r>
            <a:r>
              <a:rPr lang="en-US" dirty="0"/>
              <a:t> </a:t>
            </a:r>
          </a:p>
        </p:txBody>
      </p:sp>
      <p:sp>
        <p:nvSpPr>
          <p:cNvPr id="3" name="Content Placeholder 2"/>
          <p:cNvSpPr>
            <a:spLocks noGrp="1"/>
          </p:cNvSpPr>
          <p:nvPr>
            <p:ph idx="1"/>
          </p:nvPr>
        </p:nvSpPr>
        <p:spPr/>
        <p:txBody>
          <a:bodyPr/>
          <a:lstStyle/>
          <a:p>
            <a:r>
              <a:rPr lang="en-US" dirty="0" err="1" smtClean="0"/>
              <a:t>ReSoft</a:t>
            </a:r>
            <a:r>
              <a:rPr lang="en-US" dirty="0" smtClean="0"/>
              <a:t>: The </a:t>
            </a:r>
            <a:r>
              <a:rPr lang="en-US" dirty="0" err="1" smtClean="0"/>
              <a:t>Handsfree</a:t>
            </a:r>
            <a:r>
              <a:rPr lang="en-US" dirty="0" smtClean="0"/>
              <a:t> Networks tool that enables IT Automation </a:t>
            </a:r>
          </a:p>
          <a:p>
            <a:r>
              <a:rPr lang="en-US" dirty="0" smtClean="0"/>
              <a:t>ASI: Automated Support Infrastructure</a:t>
            </a:r>
          </a:p>
          <a:p>
            <a:r>
              <a:rPr lang="en-US" dirty="0" smtClean="0"/>
              <a:t>Dashboard: </a:t>
            </a:r>
            <a:r>
              <a:rPr lang="en-US" dirty="0" err="1" smtClean="0"/>
              <a:t>ReSoft’s</a:t>
            </a:r>
            <a:r>
              <a:rPr lang="en-US" dirty="0" smtClean="0"/>
              <a:t> interface to manage </a:t>
            </a:r>
            <a:r>
              <a:rPr lang="en-US" dirty="0" smtClean="0"/>
              <a:t>functions</a:t>
            </a:r>
          </a:p>
          <a:p>
            <a:r>
              <a:rPr lang="en-US" smtClean="0"/>
              <a:t>ELRM: Event </a:t>
            </a:r>
            <a:r>
              <a:rPr lang="en-US" dirty="0" smtClean="0"/>
              <a:t>log management report </a:t>
            </a:r>
            <a:r>
              <a:rPr lang="en-US" smtClean="0"/>
              <a:t>module </a:t>
            </a:r>
            <a:endParaRPr lang="en-US" dirty="0" smtClean="0"/>
          </a:p>
          <a:p>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 Acknowledgements</a:t>
            </a:r>
            <a:endParaRPr lang="en-US" dirty="0"/>
          </a:p>
        </p:txBody>
      </p:sp>
      <p:sp>
        <p:nvSpPr>
          <p:cNvPr id="3" name="Content Placeholder 2"/>
          <p:cNvSpPr>
            <a:spLocks noGrp="1"/>
          </p:cNvSpPr>
          <p:nvPr>
            <p:ph idx="1"/>
          </p:nvPr>
        </p:nvSpPr>
        <p:spPr/>
        <p:txBody>
          <a:bodyPr/>
          <a:lstStyle/>
          <a:p>
            <a:r>
              <a:rPr lang="en-US" b="1" dirty="0" err="1" smtClean="0"/>
              <a:t>Chetan</a:t>
            </a:r>
            <a:r>
              <a:rPr lang="en-US" b="1" dirty="0" smtClean="0"/>
              <a:t>  Chandra</a:t>
            </a:r>
            <a:endParaRPr lang="en-US" dirty="0" smtClean="0"/>
          </a:p>
          <a:p>
            <a:pPr>
              <a:buNone/>
            </a:pPr>
            <a:r>
              <a:rPr lang="en-US" b="1" dirty="0" smtClean="0"/>
              <a:t>    Director - Marketing &amp;  Sales (NA) |</a:t>
            </a:r>
            <a:r>
              <a:rPr lang="en-US" b="1" dirty="0" err="1" smtClean="0"/>
              <a:t>HandsFree</a:t>
            </a:r>
            <a:r>
              <a:rPr lang="en-US" b="1" dirty="0" smtClean="0"/>
              <a:t> Networks Inc.</a:t>
            </a:r>
            <a:endParaRPr lang="en-US" dirty="0" smtClean="0"/>
          </a:p>
          <a:p>
            <a:pPr>
              <a:buNone/>
            </a:pPr>
            <a:r>
              <a:rPr lang="en-US" b="1" dirty="0" smtClean="0"/>
              <a:t>    Office: 1-603-889-6230</a:t>
            </a:r>
            <a:endParaRPr lang="en-US" dirty="0" smtClean="0"/>
          </a:p>
          <a:p>
            <a:pPr>
              <a:buNone/>
            </a:pPr>
            <a:r>
              <a:rPr lang="en-US" b="1" dirty="0" smtClean="0"/>
              <a:t>    Mobile: 1-919-749-1563</a:t>
            </a:r>
            <a:endParaRPr lang="en-US" dirty="0" smtClean="0"/>
          </a:p>
          <a:p>
            <a:pPr>
              <a:buNone/>
            </a:pPr>
            <a:r>
              <a:rPr lang="en-US" b="1" dirty="0" smtClean="0"/>
              <a:t>    Fax:  1-919-342-4010</a:t>
            </a:r>
            <a:endParaRPr lang="en-US" dirty="0" smtClean="0"/>
          </a:p>
          <a:p>
            <a:pPr>
              <a:buNone/>
            </a:pPr>
            <a:r>
              <a:rPr lang="en-US" b="1" dirty="0" smtClean="0"/>
              <a:t>    Skype:  chet32</a:t>
            </a:r>
            <a:endParaRPr lang="en-US" dirty="0" smtClean="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 References</a:t>
            </a:r>
            <a:endParaRPr lang="en-US" dirty="0"/>
          </a:p>
        </p:txBody>
      </p:sp>
      <p:sp>
        <p:nvSpPr>
          <p:cNvPr id="3" name="Content Placeholder 2"/>
          <p:cNvSpPr>
            <a:spLocks noGrp="1"/>
          </p:cNvSpPr>
          <p:nvPr>
            <p:ph idx="1"/>
          </p:nvPr>
        </p:nvSpPr>
        <p:spPr/>
        <p:txBody>
          <a:bodyPr/>
          <a:lstStyle/>
          <a:p>
            <a:r>
              <a:rPr lang="en-US" dirty="0" smtClean="0"/>
              <a:t>www.HandsfreeNetworks.com</a:t>
            </a:r>
            <a:endParaRPr lang="en-US" dirty="0"/>
          </a:p>
          <a:p>
            <a:r>
              <a:rPr lang="en-US" dirty="0"/>
              <a:t> </a:t>
            </a:r>
            <a:r>
              <a:rPr lang="en-US" dirty="0" smtClean="0"/>
              <a:t>https://nanoheal.org</a:t>
            </a:r>
            <a:endParaRPr lang="en-US" dirty="0"/>
          </a:p>
          <a:p>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Overview</a:t>
            </a:r>
            <a:endParaRPr lang="en-US" dirty="0"/>
          </a:p>
        </p:txBody>
      </p:sp>
      <p:sp>
        <p:nvSpPr>
          <p:cNvPr id="3" name="Content Placeholder 2"/>
          <p:cNvSpPr>
            <a:spLocks noGrp="1"/>
          </p:cNvSpPr>
          <p:nvPr>
            <p:ph idx="1"/>
          </p:nvPr>
        </p:nvSpPr>
        <p:spPr/>
        <p:txBody>
          <a:bodyPr/>
          <a:lstStyle/>
          <a:p>
            <a:r>
              <a:rPr lang="en-US" dirty="0" err="1" smtClean="0"/>
              <a:t>ReSOFT</a:t>
            </a:r>
            <a:r>
              <a:rPr lang="en-US" dirty="0" smtClean="0"/>
              <a:t> with its extensive feature set and intuitive design powered with Device Healthcare technology with all the intelligence built-in to perform automated detection, problem diagnosis and problem remediation in a completely secured environment for Windows based device management. There is nothing more important than your global desktop and laptop being always up and running. The </a:t>
            </a:r>
            <a:r>
              <a:rPr lang="en-US" dirty="0" err="1" smtClean="0"/>
              <a:t>HandsFree</a:t>
            </a:r>
            <a:r>
              <a:rPr lang="en-US" dirty="0" smtClean="0"/>
              <a:t> Networks </a:t>
            </a:r>
            <a:r>
              <a:rPr lang="en-US" dirty="0" err="1" smtClean="0"/>
              <a:t>ReSOFT</a:t>
            </a:r>
            <a:r>
              <a:rPr lang="en-US" dirty="0" smtClean="0"/>
              <a:t> makes that a reality while offering you maximum control over every aspect of operations. </a:t>
            </a:r>
          </a:p>
          <a:p>
            <a:endParaRPr lang="en-US"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HandsFree</a:t>
            </a:r>
            <a:r>
              <a:rPr lang="en-US" dirty="0" smtClean="0"/>
              <a:t> Networks features include automating key desktop management processes, securely monitoring of your desktop environment, around-the-clock automated end-device management and problem resolution without the need to ever send someone on-site. </a:t>
            </a:r>
            <a:r>
              <a:rPr lang="en-US" dirty="0" err="1" smtClean="0"/>
              <a:t>ReSOFT</a:t>
            </a:r>
            <a:r>
              <a:rPr lang="en-US" dirty="0" smtClean="0"/>
              <a:t> builds automation into the system diagnosis and management process by mirroring best practice associated with the provisioning of service and automating repetitive work by machine-driven tasks and processes.</a:t>
            </a:r>
          </a:p>
          <a:p>
            <a:endParaRPr lang="en-US"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Background</a:t>
            </a:r>
            <a:endParaRPr lang="en-US" dirty="0"/>
          </a:p>
        </p:txBody>
      </p:sp>
      <p:sp>
        <p:nvSpPr>
          <p:cNvPr id="3" name="Content Placeholder 2"/>
          <p:cNvSpPr>
            <a:spLocks noGrp="1"/>
          </p:cNvSpPr>
          <p:nvPr>
            <p:ph idx="1"/>
          </p:nvPr>
        </p:nvSpPr>
        <p:spPr/>
        <p:txBody>
          <a:bodyPr/>
          <a:lstStyle/>
          <a:p>
            <a:r>
              <a:rPr lang="en-US" dirty="0" err="1" smtClean="0"/>
              <a:t>HandsFree</a:t>
            </a:r>
            <a:r>
              <a:rPr lang="en-US" dirty="0" smtClean="0"/>
              <a:t> Networks is a global company provider of software and services that automate the resolution of technology problems.</a:t>
            </a:r>
            <a:br>
              <a:rPr lang="en-US" dirty="0" smtClean="0"/>
            </a:br>
            <a:r>
              <a:rPr lang="en-US" dirty="0" smtClean="0"/>
              <a:t>They have into the market space for 10+ years and have released a number of versions for supporting each new operating system released.</a:t>
            </a:r>
          </a:p>
          <a:p>
            <a:r>
              <a:rPr lang="en-US" dirty="0" smtClean="0"/>
              <a:t>They have into the market space for 10+ years and have released a number of versions for supporting each new operating system released</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OS Coverage</a:t>
            </a:r>
          </a:p>
        </p:txBody>
      </p:sp>
      <p:sp>
        <p:nvSpPr>
          <p:cNvPr id="3" name="Content Placeholder 2"/>
          <p:cNvSpPr>
            <a:spLocks noGrp="1"/>
          </p:cNvSpPr>
          <p:nvPr>
            <p:ph idx="1"/>
          </p:nvPr>
        </p:nvSpPr>
        <p:spPr/>
        <p:txBody>
          <a:bodyPr/>
          <a:lstStyle/>
          <a:p>
            <a:r>
              <a:rPr lang="en-US" dirty="0" err="1" smtClean="0"/>
              <a:t>ReSOFT</a:t>
            </a:r>
            <a:r>
              <a:rPr lang="en-US" dirty="0" smtClean="0"/>
              <a:t> – Support Automation Solution covers a variety of operating systems which includes Windows 98, ME, NT, 2000, XP and Windows Vista. We have tried installing the software in on machine Windows 7 but got an error stating that the operating is not supported.</a:t>
            </a:r>
          </a:p>
          <a:p>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Grouping Managed Devices</a:t>
            </a:r>
          </a:p>
        </p:txBody>
      </p:sp>
      <p:sp>
        <p:nvSpPr>
          <p:cNvPr id="3" name="Content Placeholder 2"/>
          <p:cNvSpPr>
            <a:spLocks noGrp="1"/>
          </p:cNvSpPr>
          <p:nvPr>
            <p:ph idx="1"/>
          </p:nvPr>
        </p:nvSpPr>
        <p:spPr/>
        <p:txBody>
          <a:bodyPr/>
          <a:lstStyle/>
          <a:p>
            <a:r>
              <a:rPr lang="en-US" dirty="0" err="1" smtClean="0"/>
              <a:t>ReSoft</a:t>
            </a:r>
            <a:r>
              <a:rPr lang="en-US" dirty="0" smtClean="0"/>
              <a:t> allows you to group managed devices by several categories. </a:t>
            </a:r>
          </a:p>
          <a:p>
            <a:r>
              <a:rPr lang="en-US" dirty="0" smtClean="0"/>
              <a:t>Automated Support Infrastructure (ASI) system management is based on a hierarchical group structure.</a:t>
            </a:r>
          </a:p>
          <a:p>
            <a:r>
              <a:rPr lang="en-US" dirty="0" smtClean="0"/>
              <a:t>At the top of the hierarchy are group categories. </a:t>
            </a:r>
          </a:p>
          <a:p>
            <a:r>
              <a:rPr lang="en-US" dirty="0" smtClean="0"/>
              <a:t>You cannot add groups to built-in group categories</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Coverage</a:t>
            </a:r>
          </a:p>
        </p:txBody>
      </p:sp>
      <p:sp>
        <p:nvSpPr>
          <p:cNvPr id="3" name="Content Placeholder 2"/>
          <p:cNvSpPr>
            <a:spLocks noGrp="1"/>
          </p:cNvSpPr>
          <p:nvPr>
            <p:ph idx="1"/>
          </p:nvPr>
        </p:nvSpPr>
        <p:spPr/>
        <p:txBody>
          <a:bodyPr/>
          <a:lstStyle/>
          <a:p>
            <a:r>
              <a:rPr lang="en-US" dirty="0" smtClean="0"/>
              <a:t>The functionalities that are covered in this product include Agent base Architecture, Asset Management, Remote Control, Device Availability, and Application Monitoring, Microsoft Update Management, Malware protection and User Manager, Reporting, Microsoft Windows Service Management, Event Management and Notifications. All these features are accessible through the Automated Support Infrastructure Dashboard Overview(ASI). </a:t>
            </a:r>
          </a:p>
          <a:p>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 Architecture</a:t>
            </a:r>
          </a:p>
        </p:txBody>
      </p:sp>
      <p:sp>
        <p:nvSpPr>
          <p:cNvPr id="3" name="Content Placeholder 2"/>
          <p:cNvSpPr>
            <a:spLocks noGrp="1"/>
          </p:cNvSpPr>
          <p:nvPr>
            <p:ph idx="1"/>
          </p:nvPr>
        </p:nvSpPr>
        <p:spPr/>
        <p:txBody>
          <a:bodyPr/>
          <a:lstStyle/>
          <a:p>
            <a:pPr lvl="0"/>
            <a:r>
              <a:rPr lang="en-US" dirty="0" err="1" smtClean="0"/>
              <a:t>HandsFree</a:t>
            </a:r>
            <a:r>
              <a:rPr lang="en-US" dirty="0" smtClean="0"/>
              <a:t> Networks Software </a:t>
            </a:r>
            <a:r>
              <a:rPr lang="en-US" dirty="0" err="1" smtClean="0"/>
              <a:t>ReSoft</a:t>
            </a:r>
            <a:r>
              <a:rPr lang="en-US" dirty="0" smtClean="0"/>
              <a:t>, contains an agent based architecture.</a:t>
            </a:r>
          </a:p>
          <a:p>
            <a:pPr lvl="0"/>
            <a:r>
              <a:rPr lang="en-US" dirty="0" smtClean="0"/>
              <a:t>There is only one agent and it is accessible through the website</a:t>
            </a:r>
            <a:r>
              <a:rPr lang="en-US" i="1" dirty="0" smtClean="0"/>
              <a:t>. </a:t>
            </a:r>
            <a:endParaRPr lang="en-US" dirty="0"/>
          </a:p>
          <a:p>
            <a:pPr lvl="0"/>
            <a:r>
              <a:rPr lang="en-US" dirty="0" smtClean="0"/>
              <a:t>What makes this agent unique is the code that is entered by the user once the agent is installed.</a:t>
            </a:r>
          </a:p>
          <a:p>
            <a:pPr lvl="0"/>
            <a:r>
              <a:rPr lang="en-US" dirty="0" smtClean="0"/>
              <a:t>Most of its functionality is based on </a:t>
            </a:r>
            <a:r>
              <a:rPr lang="en-US" dirty="0" err="1" smtClean="0"/>
              <a:t>scrips</a:t>
            </a:r>
            <a:r>
              <a:rPr lang="en-US" dirty="0" smtClean="0"/>
              <a:t>. </a:t>
            </a:r>
          </a:p>
          <a:p>
            <a:pPr>
              <a:buNone/>
            </a:pPr>
            <a:endParaRPr lang="en-US" dirty="0"/>
          </a:p>
        </p:txBody>
      </p:sp>
    </p:spTree>
  </p:cSld>
  <p:clrMapOvr>
    <a:masterClrMapping/>
  </p:clrMapOvr>
  <p:transition>
    <p:dissolve/>
  </p:transition>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2504</TotalTime>
  <Words>2114</Words>
  <Application>Microsoft Office PowerPoint</Application>
  <PresentationFormat>On-screen Show (4:3)</PresentationFormat>
  <Paragraphs>205</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Revolution</vt:lpstr>
      <vt:lpstr>A Feature-Based Analysis &amp; Comparison of IT Automation Tools:  Comparing Kaseya to HandsFreeNetworks</vt:lpstr>
      <vt:lpstr>Agenda</vt:lpstr>
      <vt:lpstr>Overview</vt:lpstr>
      <vt:lpstr>Slide 4</vt:lpstr>
      <vt:lpstr>Background</vt:lpstr>
      <vt:lpstr>OS Coverage</vt:lpstr>
      <vt:lpstr>Grouping Managed Devices</vt:lpstr>
      <vt:lpstr>Functional Coverage</vt:lpstr>
      <vt:lpstr>1.1 Architecture</vt:lpstr>
      <vt:lpstr>1.2 Auditing &amp; Asset management</vt:lpstr>
      <vt:lpstr>1.3 Remote Control </vt:lpstr>
      <vt:lpstr>1.4 Automation</vt:lpstr>
      <vt:lpstr>1.5 Monitoring</vt:lpstr>
      <vt:lpstr>Monitoring (Cont’)</vt:lpstr>
      <vt:lpstr>1.6 Patch Management</vt:lpstr>
      <vt:lpstr>1.8 Endpoint Security</vt:lpstr>
      <vt:lpstr>1.11 Reporting</vt:lpstr>
      <vt:lpstr>1.12 System/User/Admin Management</vt:lpstr>
      <vt:lpstr>1.13 Usability</vt:lpstr>
      <vt:lpstr>1.14 Reliability</vt:lpstr>
      <vt:lpstr>1.15 Performance </vt:lpstr>
      <vt:lpstr>1.16 Supportability </vt:lpstr>
      <vt:lpstr>Agenda</vt:lpstr>
      <vt:lpstr>2. Comparison and Discussion </vt:lpstr>
      <vt:lpstr>2.1 Evaluating and Discussing</vt:lpstr>
      <vt:lpstr>2.2 Rating Results Explanation/Discussion</vt:lpstr>
      <vt:lpstr>3. Glossary </vt:lpstr>
      <vt:lpstr>4. Acknowledgements</vt:lpstr>
      <vt:lpstr>5. References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Feature-Based Analysis &amp; Comparison of IT Automation Tools: Comparing Kaseya to Log Me In  Developed By: Christine Marie Rodriguez Richard Calvo  Advisor: Dr. S. Masoud Sadjadi School of Computing and Information Sciences Florida International University</dc:title>
  <dc:creator>Christie Marie</dc:creator>
  <cp:lastModifiedBy>NataliaC</cp:lastModifiedBy>
  <cp:revision>119</cp:revision>
  <dcterms:created xsi:type="dcterms:W3CDTF">2010-04-01T14:56:23Z</dcterms:created>
  <dcterms:modified xsi:type="dcterms:W3CDTF">2010-04-26T02:03:40Z</dcterms:modified>
</cp:coreProperties>
</file>