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3" r:id="rId4"/>
    <p:sldId id="324" r:id="rId5"/>
    <p:sldId id="327" r:id="rId6"/>
    <p:sldId id="258" r:id="rId7"/>
    <p:sldId id="294" r:id="rId8"/>
    <p:sldId id="295" r:id="rId9"/>
    <p:sldId id="296" r:id="rId10"/>
    <p:sldId id="325" r:id="rId11"/>
    <p:sldId id="326" r:id="rId12"/>
    <p:sldId id="297" r:id="rId13"/>
    <p:sldId id="328" r:id="rId14"/>
    <p:sldId id="298" r:id="rId15"/>
    <p:sldId id="299" r:id="rId16"/>
    <p:sldId id="300" r:id="rId17"/>
    <p:sldId id="301" r:id="rId18"/>
    <p:sldId id="302" r:id="rId19"/>
    <p:sldId id="303" r:id="rId20"/>
    <p:sldId id="305" r:id="rId21"/>
    <p:sldId id="306" r:id="rId22"/>
    <p:sldId id="307" r:id="rId23"/>
    <p:sldId id="308" r:id="rId24"/>
    <p:sldId id="309" r:id="rId25"/>
    <p:sldId id="310" r:id="rId26"/>
    <p:sldId id="311" r:id="rId27"/>
    <p:sldId id="312" r:id="rId28"/>
    <p:sldId id="313" r:id="rId29"/>
    <p:sldId id="315" r:id="rId30"/>
    <p:sldId id="318" r:id="rId31"/>
    <p:sldId id="319" r:id="rId32"/>
    <p:sldId id="320" r:id="rId33"/>
    <p:sldId id="321" r:id="rId34"/>
    <p:sldId id="322" r:id="rId35"/>
    <p:sldId id="32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3" autoAdjust="0"/>
    <p:restoredTop sz="96434" autoAdjust="0"/>
  </p:normalViewPr>
  <p:slideViewPr>
    <p:cSldViewPr>
      <p:cViewPr>
        <p:scale>
          <a:sx n="60" d="100"/>
          <a:sy n="60" d="100"/>
        </p:scale>
        <p:origin x="-715"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Overlay-TitleSlide.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ctrTitle"/>
          </p:nvPr>
        </p:nvSpPr>
        <p:spPr>
          <a:xfrm>
            <a:off x="1600200" y="2492375"/>
            <a:ext cx="6762749" cy="1470025"/>
          </a:xfrm>
        </p:spPr>
        <p:txBody>
          <a:bodyPr/>
          <a:lstStyle>
            <a:lvl1pPr algn="r">
              <a:defRPr sz="3800">
                <a:solidFill>
                  <a:srgbClr val="001D4D"/>
                </a:solidFill>
              </a:defRPr>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rgbClr val="B27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Slide Number Placeholder 5"/>
          <p:cNvSpPr>
            <a:spLocks noGrp="1"/>
          </p:cNvSpPr>
          <p:nvPr>
            <p:ph type="sldNum" sz="quarter" idx="10"/>
          </p:nvPr>
        </p:nvSpPr>
        <p:spPr/>
        <p:txBody>
          <a:bodyPr/>
          <a:lstStyle>
            <a:lvl1pPr>
              <a:defRPr/>
            </a:lvl1pPr>
          </a:lstStyle>
          <a:p>
            <a:fld id="{D5F250B0-811F-4EF2-82B2-5D244F68488A}" type="slidenum">
              <a:rPr lang="en-US" smtClean="0"/>
              <a:pPr/>
              <a:t>‹#›</a:t>
            </a:fld>
            <a:endParaRPr lang="en-US" dirty="0"/>
          </a:p>
        </p:txBody>
      </p:sp>
      <p:sp>
        <p:nvSpPr>
          <p:cNvPr id="6" name="Date Placeholder 3"/>
          <p:cNvSpPr>
            <a:spLocks noGrp="1"/>
          </p:cNvSpPr>
          <p:nvPr>
            <p:ph type="dt" sz="half" idx="11"/>
          </p:nvPr>
        </p:nvSpPr>
        <p:spPr/>
        <p:txBody>
          <a:bodyPr/>
          <a:lstStyle>
            <a:lvl1pPr>
              <a:defRPr/>
            </a:lvl1pPr>
          </a:lstStyle>
          <a:p>
            <a:fld id="{F6ABBBA3-A0AB-4E87-9927-F957013F38C4}" type="datetimeFigureOut">
              <a:rPr lang="en-US" smtClean="0"/>
              <a:pPr/>
              <a:t>4/27/2010</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F6ABBBA3-A0AB-4E87-9927-F957013F38C4}" type="datetimeFigureOut">
              <a:rPr lang="en-US" smtClean="0"/>
              <a:pPr/>
              <a:t>4/27/2010</a:t>
            </a:fld>
            <a:endParaRPr lang="en-US" dirty="0"/>
          </a:p>
        </p:txBody>
      </p:sp>
      <p:sp>
        <p:nvSpPr>
          <p:cNvPr id="4" name="Footer Placeholder 2"/>
          <p:cNvSpPr>
            <a:spLocks noGrp="1"/>
          </p:cNvSpPr>
          <p:nvPr>
            <p:ph type="ftr" sz="quarter" idx="11"/>
          </p:nvPr>
        </p:nvSpPr>
        <p:spPr/>
        <p:txBody>
          <a:bodyPr/>
          <a:lstStyle>
            <a:lvl1pPr>
              <a:defRPr/>
            </a:lvl1pPr>
          </a:lstStyle>
          <a:p>
            <a:endParaRPr lang="en-US" dirty="0"/>
          </a:p>
        </p:txBody>
      </p:sp>
      <p:sp>
        <p:nvSpPr>
          <p:cNvPr id="5" name="Slide Number Placeholder 3"/>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Overlay-ContentCaption.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F6ABBBA3-A0AB-4E87-9927-F957013F38C4}" type="datetimeFigureOut">
              <a:rPr lang="en-US" smtClean="0"/>
              <a:pPr/>
              <a:t>4/27/2010</a:t>
            </a:fld>
            <a:endParaRPr lang="en-US" dirty="0"/>
          </a:p>
        </p:txBody>
      </p:sp>
      <p:sp>
        <p:nvSpPr>
          <p:cNvPr id="7" name="Footer Placeholder 5"/>
          <p:cNvSpPr>
            <a:spLocks noGrp="1"/>
          </p:cNvSpPr>
          <p:nvPr>
            <p:ph type="ftr" sz="quarter" idx="11"/>
          </p:nvPr>
        </p:nvSpPr>
        <p:spPr/>
        <p:txBody>
          <a:bodyPr/>
          <a:lstStyle>
            <a:lvl1pPr>
              <a:defRPr/>
            </a:lvl1pPr>
          </a:lstStyle>
          <a:p>
            <a:endParaRPr lang="en-US" dirty="0"/>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Overlay-PictureCaption.png"/>
          <p:cNvPicPr>
            <a:picLocks noChangeAspect="1"/>
          </p:cNvPicPr>
          <p:nvPr/>
        </p:nvPicPr>
        <p:blipFill>
          <a:blip r:embed="rId2" cstate="print"/>
          <a:srcRect/>
          <a:stretch>
            <a:fillRect/>
          </a:stretch>
        </p:blipFill>
        <p:spPr bwMode="auto">
          <a:xfrm>
            <a:off x="449263" y="187325"/>
            <a:ext cx="8535987" cy="6483350"/>
          </a:xfrm>
          <a:prstGeom prst="rect">
            <a:avLst/>
          </a:prstGeom>
          <a:noFill/>
          <a:ln w="9525">
            <a:noFill/>
            <a:miter lim="800000"/>
            <a:headEnd/>
            <a:tailEnd/>
          </a:ln>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F6ABBBA3-A0AB-4E87-9927-F957013F38C4}" type="datetimeFigureOut">
              <a:rPr lang="en-US" smtClean="0"/>
              <a:pPr/>
              <a:t>4/27/2010</a:t>
            </a:fld>
            <a:endParaRPr lang="en-US" dirty="0"/>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dirty="0"/>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F6ABBBA3-A0AB-4E87-9927-F957013F38C4}" type="datetimeFigureOut">
              <a:rPr lang="en-US" smtClean="0"/>
              <a:pPr/>
              <a:t>4/27/2010</a:t>
            </a:fld>
            <a:endParaRPr lang="en-US" dirty="0"/>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dirty="0"/>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F6ABBBA3-A0AB-4E87-9927-F957013F38C4}" type="datetimeFigureOut">
              <a:rPr lang="en-US" smtClean="0"/>
              <a:pPr/>
              <a:t>4/27/2010</a:t>
            </a:fld>
            <a:endParaRPr lang="en-US" dirty="0"/>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dirty="0"/>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6ABBBA3-A0AB-4E87-9927-F957013F38C4}" type="datetimeFigureOut">
              <a:rPr lang="en-US" smtClean="0"/>
              <a:pPr/>
              <a:t>4/27/2010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6ABBBA3-A0AB-4E87-9927-F957013F38C4}" type="datetimeFigureOut">
              <a:rPr lang="en-US" smtClean="0"/>
              <a:pPr/>
              <a:t>4/27/2010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6ABBBA3-A0AB-4E87-9927-F957013F38C4}" type="datetimeFigureOut">
              <a:rPr lang="en-US" smtClean="0"/>
              <a:pPr/>
              <a:t>4/27/2010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descr="Overlay-SectionHeader.png"/>
          <p:cNvPicPr>
            <a:picLocks noChangeAspect="1"/>
          </p:cNvPicPr>
          <p:nvPr/>
        </p:nvPicPr>
        <p:blipFill>
          <a:blip r:embed="rId2" cstate="print"/>
          <a:srcRect/>
          <a:stretch>
            <a:fillRect/>
          </a:stretch>
        </p:blipFill>
        <p:spPr bwMode="auto">
          <a:xfrm>
            <a:off x="381000" y="0"/>
            <a:ext cx="8826500" cy="6483350"/>
          </a:xfrm>
          <a:prstGeom prst="rect">
            <a:avLst/>
          </a:prstGeom>
          <a:noFill/>
          <a:ln w="9525">
            <a:noFill/>
            <a:miter lim="800000"/>
            <a:headEnd/>
            <a:tailEnd/>
          </a:ln>
        </p:spPr>
      </p:pic>
      <p:sp>
        <p:nvSpPr>
          <p:cNvPr id="2" name="Title 1"/>
          <p:cNvSpPr>
            <a:spLocks noGrp="1"/>
          </p:cNvSpPr>
          <p:nvPr>
            <p:ph type="title"/>
          </p:nvPr>
        </p:nvSpPr>
        <p:spPr>
          <a:xfrm>
            <a:off x="779463" y="2591360"/>
            <a:ext cx="7583487" cy="1362075"/>
          </a:xfrm>
        </p:spPr>
        <p:txBody>
          <a:bodyPr>
            <a:noAutofit/>
          </a:bodyPr>
          <a:lstStyle>
            <a:lvl1pPr algn="l">
              <a:defRPr sz="4100" b="1" cap="none" baseline="0">
                <a:solidFill>
                  <a:srgbClr val="001D4D"/>
                </a:solidFill>
              </a:defRPr>
            </a:lvl1pPr>
          </a:lstStyle>
          <a:p>
            <a:r>
              <a:rPr lang="en-US" smtClean="0"/>
              <a:t>Click to edit Master title style</a:t>
            </a:r>
            <a:endParaRPr dirty="0"/>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rgbClr val="B27A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6ABBBA3-A0AB-4E87-9927-F957013F38C4}" type="datetimeFigureOut">
              <a:rPr lang="en-US" smtClean="0"/>
              <a:pPr/>
              <a:t>4/27/2010</a:t>
            </a:fld>
            <a:endParaRPr lang="en-US" dirty="0"/>
          </a:p>
        </p:txBody>
      </p:sp>
      <p:sp>
        <p:nvSpPr>
          <p:cNvPr id="6" name="Footer Placeholder 4"/>
          <p:cNvSpPr>
            <a:spLocks noGrp="1"/>
          </p:cNvSpPr>
          <p:nvPr>
            <p:ph type="ftr" sz="quarter" idx="11"/>
          </p:nvPr>
        </p:nvSpPr>
        <p:spPr/>
        <p:txBody>
          <a:bodyPr/>
          <a:lstStyle>
            <a:lvl1pPr>
              <a:defRPr dirty="0"/>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F6ABBBA3-A0AB-4E87-9927-F957013F38C4}" type="datetimeFigureOut">
              <a:rPr lang="en-US" smtClean="0"/>
              <a:pPr/>
              <a:t>4/27/2010</a:t>
            </a:fld>
            <a:endParaRPr lang="en-US" dirty="0"/>
          </a:p>
        </p:txBody>
      </p:sp>
      <p:sp>
        <p:nvSpPr>
          <p:cNvPr id="7" name="Footer Placeholder 5"/>
          <p:cNvSpPr>
            <a:spLocks noGrp="1"/>
          </p:cNvSpPr>
          <p:nvPr>
            <p:ph type="ftr" sz="quarter" idx="11"/>
          </p:nvPr>
        </p:nvSpPr>
        <p:spPr/>
        <p:txBody>
          <a:bodyPr/>
          <a:lstStyle>
            <a:lvl1pPr>
              <a:defRPr/>
            </a:lvl1pPr>
          </a:lstStyle>
          <a:p>
            <a:endParaRPr lang="en-US" dirty="0"/>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F6ABBBA3-A0AB-4E87-9927-F957013F38C4}" type="datetimeFigureOut">
              <a:rPr lang="en-US" smtClean="0"/>
              <a:pPr/>
              <a:t>4/27/2010</a:t>
            </a:fld>
            <a:endParaRPr lang="en-US" dirty="0"/>
          </a:p>
        </p:txBody>
      </p:sp>
      <p:sp>
        <p:nvSpPr>
          <p:cNvPr id="13" name="Footer Placeholder 7"/>
          <p:cNvSpPr>
            <a:spLocks noGrp="1"/>
          </p:cNvSpPr>
          <p:nvPr>
            <p:ph type="ftr" sz="quarter" idx="11"/>
          </p:nvPr>
        </p:nvSpPr>
        <p:spPr/>
        <p:txBody>
          <a:bodyPr/>
          <a:lstStyle>
            <a:lvl1pPr>
              <a:defRPr/>
            </a:lvl1pPr>
          </a:lstStyle>
          <a:p>
            <a:endParaRPr lang="en-US" dirty="0"/>
          </a:p>
        </p:txBody>
      </p:sp>
      <p:sp>
        <p:nvSpPr>
          <p:cNvPr id="14" name="Slide Number Placeholder 8"/>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F6ABBBA3-A0AB-4E87-9927-F957013F38C4}" type="datetimeFigureOut">
              <a:rPr lang="en-US" smtClean="0"/>
              <a:pPr/>
              <a:t>4/27/2010</a:t>
            </a:fld>
            <a:endParaRPr lang="en-US" dirty="0"/>
          </a:p>
        </p:txBody>
      </p:sp>
      <p:sp>
        <p:nvSpPr>
          <p:cNvPr id="7" name="Footer Placeholder 5"/>
          <p:cNvSpPr>
            <a:spLocks noGrp="1"/>
          </p:cNvSpPr>
          <p:nvPr>
            <p:ph type="ftr" sz="quarter" idx="15"/>
          </p:nvPr>
        </p:nvSpPr>
        <p:spPr/>
        <p:txBody>
          <a:bodyPr/>
          <a:lstStyle>
            <a:lvl1pPr>
              <a:defRPr dirty="0"/>
            </a:lvl1pPr>
          </a:lstStyle>
          <a:p>
            <a:endParaRPr lang="en-US" dirty="0"/>
          </a:p>
        </p:txBody>
      </p:sp>
      <p:sp>
        <p:nvSpPr>
          <p:cNvPr id="8" name="Slide Number Placeholder 6"/>
          <p:cNvSpPr>
            <a:spLocks noGrp="1"/>
          </p:cNvSpPr>
          <p:nvPr>
            <p:ph type="sldNum" sz="quarter" idx="16"/>
          </p:nvPr>
        </p:nvSpPr>
        <p:spPr/>
        <p:txBody>
          <a:bodyPr/>
          <a:lstStyle>
            <a:lvl1pPr>
              <a:defRPr/>
            </a:lvl1pPr>
          </a:lstStyle>
          <a:p>
            <a:fld id="{D5F250B0-811F-4EF2-82B2-5D244F6848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F6ABBBA3-A0AB-4E87-9927-F957013F38C4}" type="datetimeFigureOut">
              <a:rPr lang="en-US" smtClean="0"/>
              <a:pPr/>
              <a:t>4/27/2010</a:t>
            </a:fld>
            <a:endParaRPr lang="en-US" dirty="0"/>
          </a:p>
        </p:txBody>
      </p:sp>
      <p:sp>
        <p:nvSpPr>
          <p:cNvPr id="8" name="Footer Placeholder 5"/>
          <p:cNvSpPr>
            <a:spLocks noGrp="1"/>
          </p:cNvSpPr>
          <p:nvPr>
            <p:ph type="ftr" sz="quarter" idx="16"/>
          </p:nvPr>
        </p:nvSpPr>
        <p:spPr/>
        <p:txBody>
          <a:bodyPr/>
          <a:lstStyle>
            <a:lvl1pPr>
              <a:defRPr/>
            </a:lvl1pPr>
          </a:lstStyle>
          <a:p>
            <a:endParaRPr lang="en-US" dirty="0"/>
          </a:p>
        </p:txBody>
      </p:sp>
      <p:sp>
        <p:nvSpPr>
          <p:cNvPr id="9" name="Slide Number Placeholder 6"/>
          <p:cNvSpPr>
            <a:spLocks noGrp="1"/>
          </p:cNvSpPr>
          <p:nvPr>
            <p:ph type="sldNum" sz="quarter" idx="17"/>
          </p:nvPr>
        </p:nvSpPr>
        <p:spPr/>
        <p:txBody>
          <a:bodyPr/>
          <a:lstStyle>
            <a:lvl1pPr>
              <a:defRPr/>
            </a:lvl1pPr>
          </a:lstStyle>
          <a:p>
            <a:fld id="{D5F250B0-811F-4EF2-82B2-5D244F6848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F6ABBBA3-A0AB-4E87-9927-F957013F38C4}" type="datetimeFigureOut">
              <a:rPr lang="en-US" smtClean="0"/>
              <a:pPr/>
              <a:t>4/27/2010</a:t>
            </a:fld>
            <a:endParaRPr lang="en-US" dirty="0"/>
          </a:p>
        </p:txBody>
      </p:sp>
      <p:sp>
        <p:nvSpPr>
          <p:cNvPr id="9" name="Footer Placeholder 5"/>
          <p:cNvSpPr>
            <a:spLocks noGrp="1"/>
          </p:cNvSpPr>
          <p:nvPr>
            <p:ph type="ftr" sz="quarter" idx="17"/>
          </p:nvPr>
        </p:nvSpPr>
        <p:spPr/>
        <p:txBody>
          <a:bodyPr/>
          <a:lstStyle>
            <a:lvl1pPr>
              <a:defRPr/>
            </a:lvl1pPr>
          </a:lstStyle>
          <a:p>
            <a:endParaRPr lang="en-US" dirty="0"/>
          </a:p>
        </p:txBody>
      </p:sp>
      <p:sp>
        <p:nvSpPr>
          <p:cNvPr id="10" name="Slide Number Placeholder 6"/>
          <p:cNvSpPr>
            <a:spLocks noGrp="1"/>
          </p:cNvSpPr>
          <p:nvPr>
            <p:ph type="sldNum" sz="quarter" idx="18"/>
          </p:nvPr>
        </p:nvSpPr>
        <p:spPr/>
        <p:txBody>
          <a:bodyPr/>
          <a:lstStyle>
            <a:lvl1pPr>
              <a:defRPr/>
            </a:lvl1pPr>
          </a:lstStyle>
          <a:p>
            <a:fld id="{D5F250B0-811F-4EF2-82B2-5D244F6848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F6ABBBA3-A0AB-4E87-9927-F957013F38C4}" type="datetimeFigureOut">
              <a:rPr lang="en-US" smtClean="0"/>
              <a:pPr/>
              <a:t>4/27/2010</a:t>
            </a:fld>
            <a:endParaRPr lang="en-US" dirty="0"/>
          </a:p>
        </p:txBody>
      </p:sp>
      <p:sp>
        <p:nvSpPr>
          <p:cNvPr id="5" name="Footer Placeholder 3"/>
          <p:cNvSpPr>
            <a:spLocks noGrp="1"/>
          </p:cNvSpPr>
          <p:nvPr>
            <p:ph type="ftr" sz="quarter" idx="11"/>
          </p:nvPr>
        </p:nvSpPr>
        <p:spPr/>
        <p:txBody>
          <a:bodyPr/>
          <a:lstStyle>
            <a:lvl1pPr>
              <a:defRPr/>
            </a:lvl1pPr>
          </a:lstStyle>
          <a:p>
            <a:endParaRPr lang="en-US" dirty="0"/>
          </a:p>
        </p:txBody>
      </p:sp>
      <p:sp>
        <p:nvSpPr>
          <p:cNvPr id="6" name="Slide Number Placeholder 4"/>
          <p:cNvSpPr>
            <a:spLocks noGrp="1"/>
          </p:cNvSpPr>
          <p:nvPr>
            <p:ph type="sldNum" sz="quarter" idx="12"/>
          </p:nvPr>
        </p:nvSpPr>
        <p:spPr/>
        <p:txBody>
          <a:bodyPr/>
          <a:lstStyle>
            <a:lvl1pPr>
              <a:defRPr/>
            </a:lvl1pPr>
          </a:lstStyle>
          <a:p>
            <a:fld id="{D5F250B0-811F-4EF2-82B2-5D244F68488A}"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0">
                <a:srgbClr val="001D4D"/>
              </a:gs>
              <a:gs pos="83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27" name="Title Placeholder 1"/>
          <p:cNvSpPr>
            <a:spLocks noGrp="1"/>
          </p:cNvSpPr>
          <p:nvPr>
            <p:ph type="title"/>
          </p:nvPr>
        </p:nvSpPr>
        <p:spPr bwMode="auto">
          <a:xfrm>
            <a:off x="779463" y="381000"/>
            <a:ext cx="7583487" cy="1044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779463" y="1828800"/>
            <a:ext cx="7583487"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1000" y="6288088"/>
            <a:ext cx="18875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ea typeface="+mn-ea"/>
                <a:cs typeface="+mn-cs"/>
              </a:defRPr>
            </a:lvl1pPr>
          </a:lstStyle>
          <a:p>
            <a:fld id="{F6ABBBA3-A0AB-4E87-9927-F957013F38C4}" type="datetimeFigureOut">
              <a:rPr lang="en-US" smtClean="0"/>
              <a:pPr/>
              <a:t>4/27/2010</a:t>
            </a:fld>
            <a:endParaRPr lang="en-US" dirty="0"/>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ea typeface="+mn-ea"/>
                <a:cs typeface="+mn-cs"/>
              </a:defRPr>
            </a:lvl1pPr>
          </a:lstStyle>
          <a:p>
            <a:fld id="{D5F250B0-811F-4EF2-82B2-5D244F68488A}" type="slidenum">
              <a:rPr lang="en-US" smtClean="0"/>
              <a:pPr/>
              <a:t>‹#›</a:t>
            </a:fld>
            <a:endParaRPr lang="en-US" dirty="0"/>
          </a:p>
        </p:txBody>
      </p:sp>
      <p:pic>
        <p:nvPicPr>
          <p:cNvPr id="1032" name="Picture 8" descr="FIULogo_H_CMYK_fx.png"/>
          <p:cNvPicPr>
            <a:picLocks noChangeAspect="1"/>
          </p:cNvPicPr>
          <p:nvPr/>
        </p:nvPicPr>
        <p:blipFill>
          <a:blip r:embed="rId18" cstate="print"/>
          <a:srcRect/>
          <a:stretch>
            <a:fillRect/>
          </a:stretch>
        </p:blipFill>
        <p:spPr bwMode="auto">
          <a:xfrm>
            <a:off x="6103938" y="5959475"/>
            <a:ext cx="2430462" cy="69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dissolve/>
  </p:transition>
  <p:timing>
    <p:tnLst>
      <p:par>
        <p:cTn id="1" dur="indefinite" restart="never" nodeType="tmRoot"/>
      </p:par>
    </p:tnLst>
  </p:timing>
  <p:txStyles>
    <p:titleStyle>
      <a:lvl1pPr algn="l" rtl="0" eaLnBrk="1" fontAlgn="base" hangingPunct="1">
        <a:spcBef>
          <a:spcPct val="0"/>
        </a:spcBef>
        <a:spcAft>
          <a:spcPct val="0"/>
        </a:spcAft>
        <a:defRPr sz="3800" kern="1200">
          <a:solidFill>
            <a:schemeClr val="bg1"/>
          </a:solidFill>
          <a:latin typeface="+mj-lt"/>
          <a:ea typeface="ＭＳ Ｐゴシック" pitchFamily="-111" charset="-128"/>
          <a:cs typeface="ＭＳ Ｐゴシック" pitchFamily="-111" charset="-128"/>
        </a:defRPr>
      </a:lvl1pPr>
      <a:lvl2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2pPr>
      <a:lvl3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3pPr>
      <a:lvl4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4pPr>
      <a:lvl5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9pPr>
    </p:titleStyle>
    <p:bodyStyle>
      <a:lvl1pPr marL="282575" indent="-282575" algn="l" rtl="0" eaLnBrk="1" fontAlgn="base" hangingPunct="1">
        <a:spcBef>
          <a:spcPts val="2000"/>
        </a:spcBef>
        <a:spcAft>
          <a:spcPct val="0"/>
        </a:spcAft>
        <a:buFont typeface="Wingdings 2" pitchFamily="-111" charset="2"/>
        <a:buChar char=""/>
        <a:defRPr sz="2200" kern="1200">
          <a:solidFill>
            <a:srgbClr val="001D4D"/>
          </a:solidFill>
          <a:latin typeface="+mn-lt"/>
          <a:ea typeface="ＭＳ Ｐゴシック" pitchFamily="-111" charset="-128"/>
          <a:cs typeface="ＭＳ Ｐゴシック" pitchFamily="-111" charset="-128"/>
        </a:defRPr>
      </a:lvl1pPr>
      <a:lvl2pPr marL="577850" indent="-295275" algn="l" rtl="0" eaLnBrk="1" fontAlgn="base" hangingPunct="1">
        <a:spcBef>
          <a:spcPts val="600"/>
        </a:spcBef>
        <a:spcAft>
          <a:spcPct val="0"/>
        </a:spcAft>
        <a:buFont typeface="Wingdings 2" pitchFamily="-111" charset="2"/>
        <a:buChar char=""/>
        <a:defRPr sz="2000" kern="1200">
          <a:solidFill>
            <a:srgbClr val="001D4D"/>
          </a:solidFill>
          <a:latin typeface="+mn-lt"/>
          <a:ea typeface="ＭＳ Ｐゴシック" pitchFamily="-111" charset="-128"/>
          <a:cs typeface="+mn-cs"/>
        </a:defRPr>
      </a:lvl2pPr>
      <a:lvl3pPr marL="860425"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3pPr>
      <a:lvl4pPr marL="1143000"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4pPr>
      <a:lvl5pPr marL="1425575"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support@LabTechSoft.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LabTechSoft.com/wik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447800"/>
            <a:ext cx="7981951" cy="1470025"/>
          </a:xfrm>
        </p:spPr>
        <p:txBody>
          <a:bodyPr/>
          <a:lstStyle/>
          <a:p>
            <a:r>
              <a:rPr lang="en-US" sz="3400" dirty="0"/>
              <a:t>A Feature-Based Analysis &amp; Comparison of IT Automation Tools: </a:t>
            </a:r>
            <a:br>
              <a:rPr lang="en-US" sz="3400" dirty="0"/>
            </a:br>
            <a:r>
              <a:rPr lang="en-US" sz="3400" dirty="0"/>
              <a:t>Comparing Kaseya to</a:t>
            </a:r>
            <a:r>
              <a:rPr lang="en-US" sz="3400" dirty="0" smtClean="0"/>
              <a:t> LabTech Software</a:t>
            </a:r>
            <a:endParaRPr lang="en-US" sz="3400" dirty="0"/>
          </a:p>
        </p:txBody>
      </p:sp>
      <p:sp>
        <p:nvSpPr>
          <p:cNvPr id="6" name="Subtitle 5"/>
          <p:cNvSpPr>
            <a:spLocks noGrp="1"/>
          </p:cNvSpPr>
          <p:nvPr>
            <p:ph type="subTitle" idx="1"/>
          </p:nvPr>
        </p:nvSpPr>
        <p:spPr>
          <a:xfrm>
            <a:off x="381000" y="2895600"/>
            <a:ext cx="7981951" cy="2823882"/>
          </a:xfrm>
        </p:spPr>
        <p:txBody>
          <a:bodyPr>
            <a:normAutofit lnSpcReduction="10000"/>
          </a:bodyPr>
          <a:lstStyle/>
          <a:p>
            <a:endParaRPr lang="en-US" dirty="0"/>
          </a:p>
          <a:p>
            <a:r>
              <a:rPr lang="en-US" dirty="0"/>
              <a:t>Developed By:</a:t>
            </a:r>
            <a:r>
              <a:rPr lang="en-US" dirty="0" smtClean="0"/>
              <a:t> Brennan Leblanc &amp; Edward Guerra </a:t>
            </a:r>
            <a:r>
              <a:rPr lang="en-US" dirty="0"/>
              <a:t/>
            </a:r>
            <a:br>
              <a:rPr lang="en-US" dirty="0"/>
            </a:br>
            <a:endParaRPr lang="en-US" dirty="0"/>
          </a:p>
          <a:p>
            <a:r>
              <a:rPr lang="en-US" dirty="0"/>
              <a:t>Advisor : Dr. S. Masoud Sadjadi</a:t>
            </a:r>
            <a:br>
              <a:rPr lang="en-US" dirty="0"/>
            </a:br>
            <a:r>
              <a:rPr lang="en-US" dirty="0"/>
              <a:t>School of Computing and Information Sciences</a:t>
            </a:r>
            <a:br>
              <a:rPr lang="en-US" dirty="0"/>
            </a:br>
            <a:r>
              <a:rPr lang="en-US" dirty="0"/>
              <a:t>Florida International University</a:t>
            </a:r>
          </a:p>
          <a:p>
            <a:r>
              <a:rPr lang="en-US" dirty="0"/>
              <a:t>sadjadi@cs.fiu.edu </a:t>
            </a:r>
          </a:p>
          <a:p>
            <a:r>
              <a:rPr lang="en-US" dirty="0"/>
              <a:t>http://www.cs.fiu.edu/~sadjadi/ </a:t>
            </a:r>
          </a:p>
          <a:p>
            <a:r>
              <a:rPr lang="en-US" dirty="0"/>
              <a:t>(305)348-1835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Coverage Con’t</a:t>
            </a:r>
            <a:endParaRPr lang="en-US" dirty="0"/>
          </a:p>
        </p:txBody>
      </p:sp>
      <p:sp>
        <p:nvSpPr>
          <p:cNvPr id="3" name="Content Placeholder 2"/>
          <p:cNvSpPr>
            <a:spLocks noGrp="1"/>
          </p:cNvSpPr>
          <p:nvPr>
            <p:ph idx="1"/>
          </p:nvPr>
        </p:nvSpPr>
        <p:spPr/>
        <p:txBody>
          <a:bodyPr/>
          <a:lstStyle/>
          <a:p>
            <a:pPr>
              <a:spcBef>
                <a:spcPts val="1800"/>
              </a:spcBef>
            </a:pPr>
            <a:r>
              <a:rPr lang="en-US" sz="2000" dirty="0" smtClean="0"/>
              <a:t>Backup and Recovery Management</a:t>
            </a:r>
          </a:p>
          <a:p>
            <a:pPr>
              <a:spcBef>
                <a:spcPts val="1800"/>
              </a:spcBef>
            </a:pPr>
            <a:r>
              <a:rPr lang="en-US" sz="2000" dirty="0" smtClean="0"/>
              <a:t>Inventory, Asset, and Information Management</a:t>
            </a:r>
          </a:p>
          <a:p>
            <a:pPr>
              <a:spcBef>
                <a:spcPts val="1800"/>
              </a:spcBef>
            </a:pPr>
            <a:r>
              <a:rPr lang="en-US" sz="2000" dirty="0" smtClean="0"/>
              <a:t>Advance Searching</a:t>
            </a:r>
          </a:p>
          <a:p>
            <a:pPr>
              <a:spcBef>
                <a:spcPts val="1800"/>
              </a:spcBef>
            </a:pPr>
            <a:r>
              <a:rPr lang="en-US" sz="2000" dirty="0" smtClean="0"/>
              <a:t>License Management</a:t>
            </a:r>
          </a:p>
          <a:p>
            <a:pPr>
              <a:spcBef>
                <a:spcPts val="1800"/>
              </a:spcBef>
            </a:pPr>
            <a:r>
              <a:rPr lang="en-US" sz="2000" dirty="0" smtClean="0"/>
              <a:t>Contact Information</a:t>
            </a:r>
          </a:p>
          <a:p>
            <a:pPr>
              <a:spcBef>
                <a:spcPts val="1800"/>
              </a:spcBef>
            </a:pPr>
            <a:r>
              <a:rPr lang="en-US" sz="2000" dirty="0" smtClean="0"/>
              <a:t>Ticketing, Scheduling, and Dispatching</a:t>
            </a:r>
          </a:p>
          <a:p>
            <a:pPr>
              <a:spcBef>
                <a:spcPts val="1800"/>
              </a:spcBef>
            </a:pPr>
            <a:r>
              <a:rPr lang="en-US" sz="2000" dirty="0" smtClean="0"/>
              <a:t>Time Keeping and Management</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Coverage Con’t</a:t>
            </a:r>
            <a:endParaRPr lang="en-US" dirty="0"/>
          </a:p>
        </p:txBody>
      </p:sp>
      <p:sp>
        <p:nvSpPr>
          <p:cNvPr id="3" name="Content Placeholder 2"/>
          <p:cNvSpPr>
            <a:spLocks noGrp="1"/>
          </p:cNvSpPr>
          <p:nvPr>
            <p:ph idx="1"/>
          </p:nvPr>
        </p:nvSpPr>
        <p:spPr/>
        <p:txBody>
          <a:bodyPr/>
          <a:lstStyle/>
          <a:p>
            <a:pPr>
              <a:spcBef>
                <a:spcPts val="1800"/>
              </a:spcBef>
            </a:pPr>
            <a:r>
              <a:rPr lang="en-US" sz="2000" dirty="0" smtClean="0"/>
              <a:t>Technician Tracking and Management</a:t>
            </a:r>
          </a:p>
          <a:p>
            <a:pPr>
              <a:spcBef>
                <a:spcPts val="1800"/>
              </a:spcBef>
            </a:pPr>
            <a:r>
              <a:rPr lang="en-US" sz="2000" dirty="0" smtClean="0"/>
              <a:t>Advanced Security and Rights Management</a:t>
            </a:r>
          </a:p>
          <a:p>
            <a:pPr lvl="4">
              <a:spcBef>
                <a:spcPts val="1800"/>
              </a:spcBef>
            </a:pPr>
            <a:r>
              <a:rPr lang="en-US" sz="1600" dirty="0" smtClean="0"/>
              <a:t>(LabTechSoft.com) </a:t>
            </a:r>
          </a:p>
          <a:p>
            <a:pPr>
              <a:buNone/>
            </a:pPr>
            <a:endParaRPr lang="en-US" dirty="0"/>
          </a:p>
        </p:txBody>
      </p:sp>
      <p:pic>
        <p:nvPicPr>
          <p:cNvPr id="4" name="Picture 3" descr="support.jpg"/>
          <p:cNvPicPr>
            <a:picLocks noChangeAspect="1"/>
          </p:cNvPicPr>
          <p:nvPr/>
        </p:nvPicPr>
        <p:blipFill>
          <a:blip r:embed="rId2" cstate="print"/>
          <a:stretch>
            <a:fillRect/>
          </a:stretch>
        </p:blipFill>
        <p:spPr>
          <a:xfrm>
            <a:off x="1905000" y="3276600"/>
            <a:ext cx="4559300" cy="273558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Architecture</a:t>
            </a:r>
          </a:p>
        </p:txBody>
      </p:sp>
      <p:sp>
        <p:nvSpPr>
          <p:cNvPr id="3" name="Content Placeholder 2"/>
          <p:cNvSpPr>
            <a:spLocks noGrp="1"/>
          </p:cNvSpPr>
          <p:nvPr>
            <p:ph idx="1"/>
          </p:nvPr>
        </p:nvSpPr>
        <p:spPr>
          <a:xfrm>
            <a:off x="762000" y="1524000"/>
            <a:ext cx="7583487" cy="4208463"/>
          </a:xfrm>
        </p:spPr>
        <p:txBody>
          <a:bodyPr/>
          <a:lstStyle/>
          <a:p>
            <a:pPr lvl="0"/>
            <a:r>
              <a:rPr lang="en-US" dirty="0" smtClean="0"/>
              <a:t>LabTech has an agent-based architecture similar to that from Kaseya  </a:t>
            </a:r>
            <a:endParaRPr lang="en-US" dirty="0"/>
          </a:p>
          <a:p>
            <a:pPr lvl="0"/>
            <a:r>
              <a:rPr lang="en-US" dirty="0" smtClean="0"/>
              <a:t>LabTech’s Control Center must be installed on a machine to begin. The machine is then set as “Master” and LabTech client can then be pushed to other machines on the network.  The “Network Probe” feature must be selected to detect other machines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143000" y="4572000"/>
            <a:ext cx="3981450" cy="13525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Architecture</a:t>
            </a:r>
          </a:p>
        </p:txBody>
      </p:sp>
      <p:pic>
        <p:nvPicPr>
          <p:cNvPr id="7" name="Content Placeholder 6" descr="PhysicalLayout.jpg"/>
          <p:cNvPicPr>
            <a:picLocks noGrp="1" noChangeAspect="1"/>
          </p:cNvPicPr>
          <p:nvPr>
            <p:ph idx="1"/>
          </p:nvPr>
        </p:nvPicPr>
        <p:blipFill>
          <a:blip r:embed="rId2" cstate="print"/>
          <a:stretch>
            <a:fillRect/>
          </a:stretch>
        </p:blipFill>
        <p:spPr>
          <a:xfrm>
            <a:off x="1143000" y="1600200"/>
            <a:ext cx="6400800" cy="4419600"/>
          </a:xfrm>
        </p:spPr>
      </p:pic>
      <p:sp>
        <p:nvSpPr>
          <p:cNvPr id="4" name="TextBox 3"/>
          <p:cNvSpPr txBox="1"/>
          <p:nvPr/>
        </p:nvSpPr>
        <p:spPr>
          <a:xfrm>
            <a:off x="2971800" y="5715000"/>
            <a:ext cx="2438400" cy="246221"/>
          </a:xfrm>
          <a:prstGeom prst="rect">
            <a:avLst/>
          </a:prstGeom>
          <a:noFill/>
        </p:spPr>
        <p:txBody>
          <a:bodyPr wrap="square" rtlCol="0">
            <a:spAutoFit/>
          </a:bodyPr>
          <a:lstStyle/>
          <a:p>
            <a:r>
              <a:rPr lang="en-US" sz="1000" dirty="0" smtClean="0"/>
              <a:t>Image courtesy of LabTechSoft.com</a:t>
            </a:r>
            <a:endParaRPr lang="en-US" sz="10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1.2 Auditing &amp; Asset management</a:t>
            </a:r>
            <a:endParaRPr lang="en-US" dirty="0"/>
          </a:p>
        </p:txBody>
      </p:sp>
      <p:sp>
        <p:nvSpPr>
          <p:cNvPr id="3" name="Content Placeholder 2"/>
          <p:cNvSpPr>
            <a:spLocks noGrp="1"/>
          </p:cNvSpPr>
          <p:nvPr>
            <p:ph idx="1"/>
          </p:nvPr>
        </p:nvSpPr>
        <p:spPr/>
        <p:txBody>
          <a:bodyPr/>
          <a:lstStyle/>
          <a:p>
            <a:pPr lvl="0"/>
            <a:r>
              <a:rPr lang="en-US" dirty="0" smtClean="0"/>
              <a:t>Information concerning hardware and software configuration cab be obtained under the Auditing tab in the System Dashboard</a:t>
            </a:r>
            <a:endParaRPr lang="en-US" dirty="0"/>
          </a:p>
          <a:p>
            <a:pPr lvl="0"/>
            <a:r>
              <a:rPr lang="en-US" dirty="0" smtClean="0"/>
              <a:t>A long listing of audit actions are available such as:  emails that failed to send, remote commands, service logs, alerts, tickets, login, logout, and modifications to most of these actions just to name a few</a:t>
            </a:r>
          </a:p>
        </p:txBody>
      </p:sp>
      <p:pic>
        <p:nvPicPr>
          <p:cNvPr id="5" name="Picture 4" descr="support2.jpg"/>
          <p:cNvPicPr>
            <a:picLocks noChangeAspect="1"/>
          </p:cNvPicPr>
          <p:nvPr/>
        </p:nvPicPr>
        <p:blipFill>
          <a:blip r:embed="rId2" cstate="print"/>
          <a:stretch>
            <a:fillRect/>
          </a:stretch>
        </p:blipFill>
        <p:spPr>
          <a:xfrm>
            <a:off x="1447800" y="4724400"/>
            <a:ext cx="2768600" cy="1847175"/>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1.3 Remote Control </a:t>
            </a:r>
            <a:endParaRPr lang="en-US" dirty="0"/>
          </a:p>
        </p:txBody>
      </p:sp>
      <p:sp>
        <p:nvSpPr>
          <p:cNvPr id="3" name="Content Placeholder 2"/>
          <p:cNvSpPr>
            <a:spLocks noGrp="1"/>
          </p:cNvSpPr>
          <p:nvPr>
            <p:ph idx="1"/>
          </p:nvPr>
        </p:nvSpPr>
        <p:spPr/>
        <p:txBody>
          <a:bodyPr/>
          <a:lstStyle/>
          <a:p>
            <a:pPr lvl="0"/>
            <a:r>
              <a:rPr lang="en-US" dirty="0" smtClean="0"/>
              <a:t>LabTech includes LabVNC as a Remote Control solution</a:t>
            </a:r>
          </a:p>
          <a:p>
            <a:pPr lvl="0"/>
            <a:r>
              <a:rPr lang="en-US" dirty="0" smtClean="0"/>
              <a:t>LabTech can be setup to use any other Remote Control application as well by using redirectors</a:t>
            </a:r>
            <a:endParaRPr lang="en-US" dirty="0"/>
          </a:p>
          <a:p>
            <a:pPr lvl="0"/>
            <a:r>
              <a:rPr lang="en-US" dirty="0" smtClean="0"/>
              <a:t>The LabVNC interface has several features that you can use such as the Command Prompt, MSTSC, Telnet, SSH</a:t>
            </a:r>
            <a:endParaRPr lang="en-US" dirty="0"/>
          </a:p>
          <a:p>
            <a:r>
              <a:rPr lang="en-US" dirty="0" smtClean="0"/>
              <a:t>Kaseya offers similar features, however, does not allow the use of any other Remote Control application</a:t>
            </a:r>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1.4 Automation</a:t>
            </a:r>
            <a:endParaRPr lang="en-US" dirty="0"/>
          </a:p>
        </p:txBody>
      </p:sp>
      <p:sp>
        <p:nvSpPr>
          <p:cNvPr id="3" name="Content Placeholder 2"/>
          <p:cNvSpPr>
            <a:spLocks noGrp="1"/>
          </p:cNvSpPr>
          <p:nvPr>
            <p:ph idx="1"/>
          </p:nvPr>
        </p:nvSpPr>
        <p:spPr/>
        <p:txBody>
          <a:bodyPr/>
          <a:lstStyle/>
          <a:p>
            <a:pPr lvl="0"/>
            <a:r>
              <a:rPr lang="en-US" dirty="0" smtClean="0"/>
              <a:t>LabTech supports automation by the use of predefined scripts.</a:t>
            </a:r>
          </a:p>
          <a:p>
            <a:pPr lvl="0"/>
            <a:r>
              <a:rPr lang="en-US" dirty="0" smtClean="0"/>
              <a:t>LabTech offers the ability to schedule scripts as agent procedure</a:t>
            </a:r>
          </a:p>
          <a:p>
            <a:pPr lvl="0"/>
            <a:r>
              <a:rPr lang="en-US" dirty="0" smtClean="0"/>
              <a:t>In this area, Kaseya offers a friendlier user graphical interface</a:t>
            </a:r>
            <a:endParaRPr lang="en-US" dirty="0"/>
          </a:p>
          <a:p>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1.5 Monitoring</a:t>
            </a:r>
            <a:endParaRPr lang="en-US" dirty="0"/>
          </a:p>
        </p:txBody>
      </p:sp>
      <p:sp>
        <p:nvSpPr>
          <p:cNvPr id="3" name="Content Placeholder 2"/>
          <p:cNvSpPr>
            <a:spLocks noGrp="1"/>
          </p:cNvSpPr>
          <p:nvPr>
            <p:ph idx="1"/>
          </p:nvPr>
        </p:nvSpPr>
        <p:spPr/>
        <p:txBody>
          <a:bodyPr/>
          <a:lstStyle/>
          <a:p>
            <a:pPr lvl="0"/>
            <a:r>
              <a:rPr lang="en-US" dirty="0" smtClean="0"/>
              <a:t>LabTech includes several built in monitoring tools</a:t>
            </a:r>
            <a:endParaRPr lang="en-US" dirty="0"/>
          </a:p>
          <a:p>
            <a:pPr lvl="0"/>
            <a:r>
              <a:rPr lang="en-US" dirty="0" smtClean="0"/>
              <a:t>Monitoring is managed through the navigation menu under the managed machine</a:t>
            </a:r>
            <a:endParaRPr lang="en-US" dirty="0"/>
          </a:p>
          <a:p>
            <a:pPr lvl="0"/>
            <a:r>
              <a:rPr lang="en-US" dirty="0" smtClean="0"/>
              <a:t>The monitor setup wizard allows you to monitor event logs, system information, performance counters, services and processes, files or directories, WMI query, and the results of an executable</a:t>
            </a:r>
            <a:endParaRPr lang="en-US" dirty="0"/>
          </a:p>
          <a:p>
            <a:pPr lvl="0"/>
            <a:r>
              <a:rPr lang="en-US" dirty="0" smtClean="0"/>
              <a:t>Kaseya can monitor machines that don’t have agents installed and offer better group monitoring setups</a:t>
            </a: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1.6 Patch Management</a:t>
            </a:r>
            <a:endParaRPr lang="en-US" dirty="0"/>
          </a:p>
        </p:txBody>
      </p:sp>
      <p:sp>
        <p:nvSpPr>
          <p:cNvPr id="3" name="Content Placeholder 2"/>
          <p:cNvSpPr>
            <a:spLocks noGrp="1"/>
          </p:cNvSpPr>
          <p:nvPr>
            <p:ph idx="1"/>
          </p:nvPr>
        </p:nvSpPr>
        <p:spPr>
          <a:xfrm>
            <a:off x="762000" y="1524000"/>
            <a:ext cx="7583487" cy="4208463"/>
          </a:xfrm>
        </p:spPr>
        <p:txBody>
          <a:bodyPr/>
          <a:lstStyle/>
          <a:p>
            <a:pPr lvl="0"/>
            <a:r>
              <a:rPr lang="en-US" dirty="0" smtClean="0"/>
              <a:t>LabTech also offers patch management, under its Hotfix Template Settings menu</a:t>
            </a:r>
            <a:endParaRPr lang="en-US" dirty="0"/>
          </a:p>
          <a:p>
            <a:pPr lvl="0"/>
            <a:r>
              <a:rPr lang="en-US" dirty="0" smtClean="0"/>
              <a:t>Hotfix settings can be configured using a template setup as in Kaseya</a:t>
            </a:r>
          </a:p>
          <a:p>
            <a:pPr lvl="0"/>
            <a:r>
              <a:rPr lang="en-US" dirty="0" smtClean="0"/>
              <a:t>Patches can be deployed on a specified day and time to needed computers</a:t>
            </a:r>
            <a:endParaRPr lang="en-US" dirty="0"/>
          </a:p>
          <a:p>
            <a:pPr lvl="0"/>
            <a:r>
              <a:rPr lang="en-US" dirty="0" smtClean="0"/>
              <a:t>LabTech downloads its updates directly from Microsoft</a:t>
            </a:r>
            <a:endParaRPr lang="en-US" dirty="0"/>
          </a:p>
        </p:txBody>
      </p:sp>
      <p:pic>
        <p:nvPicPr>
          <p:cNvPr id="4" name="Picture 3" descr="patch.jpg"/>
          <p:cNvPicPr>
            <a:picLocks noChangeAspect="1"/>
          </p:cNvPicPr>
          <p:nvPr/>
        </p:nvPicPr>
        <p:blipFill>
          <a:blip r:embed="rId2" cstate="print"/>
          <a:stretch>
            <a:fillRect/>
          </a:stretch>
        </p:blipFill>
        <p:spPr>
          <a:xfrm>
            <a:off x="1905000" y="4800600"/>
            <a:ext cx="2613134" cy="1783080"/>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1.7 Backup &amp; Disaster Recovery </a:t>
            </a:r>
            <a:endParaRPr lang="en-US" dirty="0"/>
          </a:p>
        </p:txBody>
      </p:sp>
      <p:sp>
        <p:nvSpPr>
          <p:cNvPr id="3" name="Content Placeholder 2"/>
          <p:cNvSpPr>
            <a:spLocks noGrp="1"/>
          </p:cNvSpPr>
          <p:nvPr>
            <p:ph idx="1"/>
          </p:nvPr>
        </p:nvSpPr>
        <p:spPr/>
        <p:txBody>
          <a:bodyPr/>
          <a:lstStyle/>
          <a:p>
            <a:pPr lvl="0"/>
            <a:r>
              <a:rPr lang="en-US" dirty="0" smtClean="0"/>
              <a:t>LabTech offers a remote backup feature under its Computer Management</a:t>
            </a:r>
            <a:endParaRPr lang="en-US" dirty="0"/>
          </a:p>
          <a:p>
            <a:pPr lvl="0"/>
            <a:r>
              <a:rPr lang="en-US" dirty="0" smtClean="0"/>
              <a:t>ShadowProtect can be installed on client machines to allow for full monitoring, scheduling, and control of remote backups</a:t>
            </a:r>
            <a:endParaRPr lang="en-US" dirty="0"/>
          </a:p>
          <a:p>
            <a:pPr lvl="0"/>
            <a:r>
              <a:rPr lang="en-US" dirty="0" smtClean="0"/>
              <a:t>The Remote Backup feature allows you to backup data of selected file types to any specified directory </a:t>
            </a:r>
          </a:p>
        </p:txBody>
      </p:sp>
      <p:pic>
        <p:nvPicPr>
          <p:cNvPr id="4" name="Picture 3" descr="ShadowProtect-logo.gif"/>
          <p:cNvPicPr>
            <a:picLocks noChangeAspect="1"/>
          </p:cNvPicPr>
          <p:nvPr/>
        </p:nvPicPr>
        <p:blipFill>
          <a:blip r:embed="rId2" cstate="print"/>
          <a:stretch>
            <a:fillRect/>
          </a:stretch>
        </p:blipFill>
        <p:spPr>
          <a:xfrm>
            <a:off x="1219200" y="5257800"/>
            <a:ext cx="3524250" cy="904875"/>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solidFill>
                  <a:srgbClr val="FF0000"/>
                </a:solidFill>
              </a:rPr>
              <a:t>Introduction</a:t>
            </a:r>
          </a:p>
          <a:p>
            <a:r>
              <a:rPr lang="en-US" dirty="0"/>
              <a:t>Comparison &amp; Discussion</a:t>
            </a:r>
          </a:p>
          <a:p>
            <a:r>
              <a:rPr lang="en-US" dirty="0"/>
              <a:t>Glossary</a:t>
            </a:r>
          </a:p>
          <a:p>
            <a:r>
              <a:rPr lang="en-US" dirty="0"/>
              <a:t>Acknowledgements</a:t>
            </a:r>
          </a:p>
          <a:p>
            <a:r>
              <a:rPr lang="en-US" dirty="0"/>
              <a:t>References</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1.8 Endpoint Security</a:t>
            </a:r>
            <a:endParaRPr lang="en-US" dirty="0"/>
          </a:p>
        </p:txBody>
      </p:sp>
      <p:sp>
        <p:nvSpPr>
          <p:cNvPr id="3" name="Content Placeholder 2"/>
          <p:cNvSpPr>
            <a:spLocks noGrp="1"/>
          </p:cNvSpPr>
          <p:nvPr>
            <p:ph idx="1"/>
          </p:nvPr>
        </p:nvSpPr>
        <p:spPr/>
        <p:txBody>
          <a:bodyPr/>
          <a:lstStyle/>
          <a:p>
            <a:pPr lvl="0"/>
            <a:r>
              <a:rPr lang="en-US" dirty="0" smtClean="0"/>
              <a:t>LabTech does not include the level of security that Kaseya does</a:t>
            </a:r>
          </a:p>
          <a:p>
            <a:pPr lvl="0"/>
            <a:r>
              <a:rPr lang="en-US" dirty="0" smtClean="0"/>
              <a:t>Security is accomplished through packet encryption and compression before transmission with the option of using SSL for added VNC security </a:t>
            </a:r>
          </a:p>
          <a:p>
            <a:pPr lvl="0"/>
            <a:r>
              <a:rPr lang="en-US" dirty="0" smtClean="0"/>
              <a:t>LabTech contains SpyBot scripts and McAfee cleaning tools; however, these are in response to attacks and not as preemptive as </a:t>
            </a:r>
            <a:r>
              <a:rPr lang="en-US" dirty="0" smtClean="0"/>
              <a:t>Kaseya's’ </a:t>
            </a:r>
            <a:r>
              <a:rPr lang="en-US" dirty="0" smtClean="0"/>
              <a:t>KES model </a:t>
            </a:r>
          </a:p>
          <a:p>
            <a:pPr>
              <a:buNone/>
            </a:pPr>
            <a:endParaRPr lang="en-US" dirty="0"/>
          </a:p>
        </p:txBody>
      </p:sp>
      <p:pic>
        <p:nvPicPr>
          <p:cNvPr id="4" name="Picture 3" descr="encryption.jpg"/>
          <p:cNvPicPr>
            <a:picLocks noChangeAspect="1"/>
          </p:cNvPicPr>
          <p:nvPr/>
        </p:nvPicPr>
        <p:blipFill>
          <a:blip r:embed="rId2" cstate="print"/>
          <a:stretch>
            <a:fillRect/>
          </a:stretch>
        </p:blipFill>
        <p:spPr>
          <a:xfrm>
            <a:off x="1905000" y="5257800"/>
            <a:ext cx="2139004" cy="1419292"/>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1.9 User State Management </a:t>
            </a:r>
            <a:endParaRPr lang="en-US" dirty="0"/>
          </a:p>
        </p:txBody>
      </p:sp>
      <p:sp>
        <p:nvSpPr>
          <p:cNvPr id="3" name="Content Placeholder 2"/>
          <p:cNvSpPr>
            <a:spLocks noGrp="1"/>
          </p:cNvSpPr>
          <p:nvPr>
            <p:ph idx="1"/>
          </p:nvPr>
        </p:nvSpPr>
        <p:spPr>
          <a:xfrm>
            <a:off x="762000" y="1371600"/>
            <a:ext cx="7583487" cy="4208463"/>
          </a:xfrm>
        </p:spPr>
        <p:txBody>
          <a:bodyPr/>
          <a:lstStyle/>
          <a:p>
            <a:pPr lvl="0"/>
            <a:r>
              <a:rPr lang="en-US" dirty="0" smtClean="0"/>
              <a:t>LabTech allows administrators to create default group policies, group templates, and most importantly auto join scripts</a:t>
            </a:r>
          </a:p>
          <a:p>
            <a:pPr lvl="0"/>
            <a:r>
              <a:rPr lang="en-US" dirty="0" smtClean="0"/>
              <a:t>Using group templates and auto join scripts there is no limit to the level of customization and state management</a:t>
            </a:r>
          </a:p>
          <a:p>
            <a:pPr lvl="0"/>
            <a:r>
              <a:rPr lang="en-US" dirty="0" smtClean="0"/>
              <a:t>LabTech is on the same level with Kaseya however, Kaseya requires the KDPM feature to be bought an as add on.</a:t>
            </a:r>
          </a:p>
          <a:p>
            <a:pPr>
              <a:buNone/>
            </a:pPr>
            <a:endParaRPr lang="en-US" dirty="0"/>
          </a:p>
        </p:txBody>
      </p:sp>
      <p:pic>
        <p:nvPicPr>
          <p:cNvPr id="4" name="Picture 3"/>
          <p:cNvPicPr>
            <a:picLocks noChangeAspect="1"/>
          </p:cNvPicPr>
          <p:nvPr/>
        </p:nvPicPr>
        <p:blipFill>
          <a:blip r:embed="rId2" cstate="print"/>
          <a:stretch>
            <a:fillRect/>
          </a:stretch>
        </p:blipFill>
        <p:spPr>
          <a:xfrm>
            <a:off x="1371600" y="4953000"/>
            <a:ext cx="4472153" cy="1752600"/>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1.10 Help Desk </a:t>
            </a:r>
            <a:endParaRPr lang="en-US" dirty="0"/>
          </a:p>
        </p:txBody>
      </p:sp>
      <p:sp>
        <p:nvSpPr>
          <p:cNvPr id="3" name="Content Placeholder 2"/>
          <p:cNvSpPr>
            <a:spLocks noGrp="1"/>
          </p:cNvSpPr>
          <p:nvPr>
            <p:ph idx="1"/>
          </p:nvPr>
        </p:nvSpPr>
        <p:spPr>
          <a:xfrm>
            <a:off x="762000" y="1524000"/>
            <a:ext cx="7583487" cy="4208463"/>
          </a:xfrm>
        </p:spPr>
        <p:txBody>
          <a:bodyPr/>
          <a:lstStyle/>
          <a:p>
            <a:pPr lvl="0"/>
            <a:r>
              <a:rPr lang="en-US" dirty="0" smtClean="0"/>
              <a:t>LabTech features a Help Desk Ticketing System which is driven by an email based support ticketing system </a:t>
            </a:r>
          </a:p>
          <a:p>
            <a:pPr lvl="1"/>
            <a:r>
              <a:rPr lang="en-US" dirty="0" smtClean="0"/>
              <a:t>Software is geared towards preemptive maintenance </a:t>
            </a:r>
          </a:p>
          <a:p>
            <a:pPr lvl="0"/>
            <a:r>
              <a:rPr lang="en-US" dirty="0" smtClean="0"/>
              <a:t>Clients have the option of sending requests for support through emails with up to six priority levels.</a:t>
            </a:r>
          </a:p>
          <a:p>
            <a:pPr>
              <a:buNone/>
            </a:pPr>
            <a:endParaRPr lang="en-US" dirty="0"/>
          </a:p>
        </p:txBody>
      </p:sp>
      <p:pic>
        <p:nvPicPr>
          <p:cNvPr id="7" name="Picture 6" descr="heldesk.jpg"/>
          <p:cNvPicPr>
            <a:picLocks noChangeAspect="1"/>
          </p:cNvPicPr>
          <p:nvPr/>
        </p:nvPicPr>
        <p:blipFill>
          <a:blip r:embed="rId2" cstate="print"/>
          <a:stretch>
            <a:fillRect/>
          </a:stretch>
        </p:blipFill>
        <p:spPr>
          <a:xfrm>
            <a:off x="1600200" y="3962400"/>
            <a:ext cx="2551695" cy="2700337"/>
          </a:xfrm>
          <a:prstGeom prst="rect">
            <a:avLst/>
          </a:prstGeom>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1.11 Reporting</a:t>
            </a:r>
            <a:endParaRPr lang="en-US" dirty="0"/>
          </a:p>
        </p:txBody>
      </p:sp>
      <p:sp>
        <p:nvSpPr>
          <p:cNvPr id="3" name="Content Placeholder 2"/>
          <p:cNvSpPr>
            <a:spLocks noGrp="1"/>
          </p:cNvSpPr>
          <p:nvPr>
            <p:ph idx="1"/>
          </p:nvPr>
        </p:nvSpPr>
        <p:spPr/>
        <p:txBody>
          <a:bodyPr/>
          <a:lstStyle/>
          <a:p>
            <a:pPr lvl="0"/>
            <a:r>
              <a:rPr lang="en-US" dirty="0" smtClean="0"/>
              <a:t>LabTech has integrated Information and Reporting</a:t>
            </a:r>
          </a:p>
          <a:p>
            <a:pPr lvl="0"/>
            <a:r>
              <a:rPr lang="en-US" dirty="0" smtClean="0"/>
              <a:t>LabTech uses a combination of data stored MySQL tables with the Crystal Reports software to provide detailed information on any and all system data</a:t>
            </a:r>
          </a:p>
          <a:p>
            <a:pPr lvl="0"/>
            <a:r>
              <a:rPr lang="en-US" dirty="0" smtClean="0"/>
              <a:t>Customizable reports are easily created and stored in the LTShare or directly from the web</a:t>
            </a:r>
          </a:p>
          <a:p>
            <a:pPr lvl="0">
              <a:buNone/>
            </a:pPr>
            <a:endParaRPr lang="en-US" dirty="0" smtClean="0"/>
          </a:p>
          <a:p>
            <a:endParaRPr lang="en-US" dirty="0"/>
          </a:p>
        </p:txBody>
      </p:sp>
      <p:pic>
        <p:nvPicPr>
          <p:cNvPr id="4" name="Picture 3"/>
          <p:cNvPicPr>
            <a:picLocks noChangeAspect="1"/>
          </p:cNvPicPr>
          <p:nvPr/>
        </p:nvPicPr>
        <p:blipFill>
          <a:blip r:embed="rId2" cstate="print"/>
          <a:stretch>
            <a:fillRect/>
          </a:stretch>
        </p:blipFill>
        <p:spPr>
          <a:xfrm>
            <a:off x="1905000" y="4495800"/>
            <a:ext cx="2971800" cy="2034268"/>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1.12 System/User/Admin Management</a:t>
            </a:r>
            <a:endParaRPr lang="en-US" dirty="0"/>
          </a:p>
        </p:txBody>
      </p:sp>
      <p:sp>
        <p:nvSpPr>
          <p:cNvPr id="3" name="Content Placeholder 2"/>
          <p:cNvSpPr>
            <a:spLocks noGrp="1"/>
          </p:cNvSpPr>
          <p:nvPr>
            <p:ph idx="1"/>
          </p:nvPr>
        </p:nvSpPr>
        <p:spPr/>
        <p:txBody>
          <a:bodyPr/>
          <a:lstStyle/>
          <a:p>
            <a:pPr lvl="0"/>
            <a:r>
              <a:rPr lang="en-US" sz="2000" dirty="0" smtClean="0"/>
              <a:t>LabTech allows for the creation of different roles from Administrators, Technicians, and Clients or any other user policy desired</a:t>
            </a:r>
          </a:p>
          <a:p>
            <a:pPr lvl="0"/>
            <a:r>
              <a:rPr lang="en-US" sz="2000" dirty="0" smtClean="0"/>
              <a:t>New users and roles can be created simply with a right click and then customized from the same window </a:t>
            </a:r>
            <a:endParaRPr lang="en-US" sz="2000" dirty="0"/>
          </a:p>
        </p:txBody>
      </p:sp>
      <p:pic>
        <p:nvPicPr>
          <p:cNvPr id="4" name="Picture 3" descr="Permissionreviewnav.jpg"/>
          <p:cNvPicPr>
            <a:picLocks noChangeAspect="1"/>
          </p:cNvPicPr>
          <p:nvPr/>
        </p:nvPicPr>
        <p:blipFill>
          <a:blip r:embed="rId2" cstate="print"/>
          <a:stretch>
            <a:fillRect/>
          </a:stretch>
        </p:blipFill>
        <p:spPr>
          <a:xfrm>
            <a:off x="1447800" y="3733800"/>
            <a:ext cx="4114800" cy="2902160"/>
          </a:xfrm>
          <a:prstGeom prst="rect">
            <a:avLst/>
          </a:prstGeo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1.13 Usability</a:t>
            </a:r>
            <a:endParaRPr lang="en-US" dirty="0"/>
          </a:p>
        </p:txBody>
      </p:sp>
      <p:sp>
        <p:nvSpPr>
          <p:cNvPr id="3" name="Content Placeholder 2"/>
          <p:cNvSpPr>
            <a:spLocks noGrp="1"/>
          </p:cNvSpPr>
          <p:nvPr>
            <p:ph idx="1"/>
          </p:nvPr>
        </p:nvSpPr>
        <p:spPr/>
        <p:txBody>
          <a:bodyPr/>
          <a:lstStyle/>
          <a:p>
            <a:pPr lvl="0"/>
            <a:r>
              <a:rPr lang="en-US" sz="2400" dirty="0" smtClean="0"/>
              <a:t>Overall LabTech is:</a:t>
            </a:r>
            <a:endParaRPr lang="en-US" sz="3200" dirty="0" smtClean="0"/>
          </a:p>
          <a:p>
            <a:pPr lvl="1"/>
            <a:r>
              <a:rPr lang="en-US" dirty="0" smtClean="0"/>
              <a:t>Both Control Center and Web based</a:t>
            </a:r>
            <a:endParaRPr lang="en-US" sz="2800" dirty="0" smtClean="0"/>
          </a:p>
          <a:p>
            <a:pPr lvl="1"/>
            <a:r>
              <a:rPr lang="en-US" dirty="0" smtClean="0"/>
              <a:t>Extremely user friendly and familiar</a:t>
            </a:r>
            <a:endParaRPr lang="en-US" sz="2800" dirty="0" smtClean="0"/>
          </a:p>
          <a:p>
            <a:pPr lvl="1"/>
            <a:r>
              <a:rPr lang="en-US" dirty="0" smtClean="0"/>
              <a:t>Quick and easy to learn especially with tons of tutorials and online help</a:t>
            </a:r>
            <a:endParaRPr lang="en-US" sz="2800" dirty="0" smtClean="0"/>
          </a:p>
          <a:p>
            <a:pPr lvl="1"/>
            <a:r>
              <a:rPr lang="en-US" dirty="0" smtClean="0"/>
              <a:t>Intelligently designed with features integrated into the Control Center as is the same with Kaseya</a:t>
            </a:r>
            <a:endParaRPr lang="en-US" sz="2800" dirty="0" smtClean="0"/>
          </a:p>
          <a:p>
            <a:endParaRPr lang="en-US"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1.14 Reliability</a:t>
            </a:r>
            <a:endParaRPr lang="en-US" dirty="0"/>
          </a:p>
        </p:txBody>
      </p:sp>
      <p:sp>
        <p:nvSpPr>
          <p:cNvPr id="3" name="Content Placeholder 2"/>
          <p:cNvSpPr>
            <a:spLocks noGrp="1"/>
          </p:cNvSpPr>
          <p:nvPr>
            <p:ph idx="1"/>
          </p:nvPr>
        </p:nvSpPr>
        <p:spPr/>
        <p:txBody>
          <a:bodyPr/>
          <a:lstStyle/>
          <a:p>
            <a:pPr lvl="0"/>
            <a:r>
              <a:rPr lang="en-US" sz="2400" dirty="0" smtClean="0"/>
              <a:t>LabTech runs reliably as far as testing was concerned</a:t>
            </a:r>
            <a:endParaRPr lang="en-US" sz="2800" dirty="0" smtClean="0"/>
          </a:p>
          <a:p>
            <a:pPr lvl="1"/>
            <a:r>
              <a:rPr lang="en-US" dirty="0" smtClean="0"/>
              <a:t>Requires very little network bandwidth or processor power</a:t>
            </a:r>
            <a:endParaRPr lang="en-US" sz="2800" dirty="0" smtClean="0"/>
          </a:p>
          <a:p>
            <a:pPr lvl="1"/>
            <a:r>
              <a:rPr lang="en-US" dirty="0" smtClean="0"/>
              <a:t>Backups are thorough</a:t>
            </a:r>
          </a:p>
          <a:p>
            <a:pPr lvl="1"/>
            <a:r>
              <a:rPr lang="en-US" dirty="0" smtClean="0"/>
              <a:t>Disaster Recovery tools could be better</a:t>
            </a:r>
          </a:p>
          <a:p>
            <a:pPr lvl="1"/>
            <a:r>
              <a:rPr lang="en-US" dirty="0" smtClean="0"/>
              <a:t>Antivirus is left to System Administrator discretion instead of forcing use of any particular system    </a:t>
            </a:r>
            <a:endParaRPr lang="en-US" sz="2800" dirty="0" smtClean="0"/>
          </a:p>
          <a:p>
            <a:endParaRPr lang="en-US"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1.15 Performance </a:t>
            </a:r>
            <a:endParaRPr lang="en-US" dirty="0"/>
          </a:p>
        </p:txBody>
      </p:sp>
      <p:sp>
        <p:nvSpPr>
          <p:cNvPr id="3" name="Content Placeholder 2"/>
          <p:cNvSpPr>
            <a:spLocks noGrp="1"/>
          </p:cNvSpPr>
          <p:nvPr>
            <p:ph idx="1"/>
          </p:nvPr>
        </p:nvSpPr>
        <p:spPr/>
        <p:txBody>
          <a:bodyPr/>
          <a:lstStyle/>
          <a:p>
            <a:pPr lvl="0"/>
            <a:r>
              <a:rPr lang="en-US" sz="2400" dirty="0" smtClean="0"/>
              <a:t>Overall performance of LabTech was impressive</a:t>
            </a:r>
            <a:endParaRPr lang="en-US" sz="3200" dirty="0" smtClean="0"/>
          </a:p>
          <a:p>
            <a:pPr lvl="1"/>
            <a:r>
              <a:rPr lang="en-US" dirty="0" smtClean="0"/>
              <a:t>System installed quickly</a:t>
            </a:r>
          </a:p>
          <a:p>
            <a:pPr lvl="1"/>
            <a:r>
              <a:rPr lang="en-US" dirty="0" smtClean="0"/>
              <a:t>System was ready to go as soon as agents installed</a:t>
            </a:r>
            <a:endParaRPr lang="en-US" sz="2800" dirty="0" smtClean="0"/>
          </a:p>
          <a:p>
            <a:pPr lvl="1"/>
            <a:r>
              <a:rPr lang="en-US" dirty="0" smtClean="0"/>
              <a:t>No wait time between commands </a:t>
            </a:r>
            <a:endParaRPr lang="en-US" sz="2800" dirty="0" smtClean="0"/>
          </a:p>
          <a:p>
            <a:pPr lvl="1"/>
            <a:r>
              <a:rPr lang="en-US" dirty="0" smtClean="0"/>
              <a:t>Smooth functioning of features</a:t>
            </a:r>
            <a:endParaRPr lang="en-US" sz="2800" dirty="0" smtClean="0"/>
          </a:p>
          <a:p>
            <a:endParaRPr lang="en-US" dirty="0"/>
          </a:p>
        </p:txBody>
      </p:sp>
      <p:pic>
        <p:nvPicPr>
          <p:cNvPr id="4" name="Picture 3" descr="fiberoptics.jpg"/>
          <p:cNvPicPr>
            <a:picLocks noChangeAspect="1"/>
          </p:cNvPicPr>
          <p:nvPr/>
        </p:nvPicPr>
        <p:blipFill>
          <a:blip r:embed="rId2" cstate="print"/>
          <a:stretch>
            <a:fillRect/>
          </a:stretch>
        </p:blipFill>
        <p:spPr>
          <a:xfrm>
            <a:off x="990600" y="4267200"/>
            <a:ext cx="4654550" cy="1861820"/>
          </a:xfrm>
          <a:prstGeom prst="rect">
            <a:avLst/>
          </a:prstGeom>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1.16 Supportability </a:t>
            </a:r>
            <a:endParaRPr lang="en-US" dirty="0"/>
          </a:p>
        </p:txBody>
      </p:sp>
      <p:sp>
        <p:nvSpPr>
          <p:cNvPr id="3" name="Content Placeholder 2"/>
          <p:cNvSpPr>
            <a:spLocks noGrp="1"/>
          </p:cNvSpPr>
          <p:nvPr>
            <p:ph idx="1"/>
          </p:nvPr>
        </p:nvSpPr>
        <p:spPr/>
        <p:txBody>
          <a:bodyPr/>
          <a:lstStyle/>
          <a:p>
            <a:pPr lvl="0"/>
            <a:r>
              <a:rPr lang="en-US" sz="2400" dirty="0" smtClean="0"/>
              <a:t>LabTech response time</a:t>
            </a:r>
            <a:endParaRPr lang="en-US" sz="3200" dirty="0" smtClean="0"/>
          </a:p>
          <a:p>
            <a:pPr lvl="1"/>
            <a:r>
              <a:rPr lang="en-US" dirty="0" smtClean="0"/>
              <a:t>Immediate support available from </a:t>
            </a:r>
            <a:r>
              <a:rPr lang="en-US" dirty="0" smtClean="0">
                <a:hlinkClick r:id="rId2"/>
              </a:rPr>
              <a:t>support@LabTechSoft.com</a:t>
            </a:r>
            <a:r>
              <a:rPr lang="en-US" dirty="0" smtClean="0"/>
              <a:t> </a:t>
            </a:r>
          </a:p>
          <a:p>
            <a:pPr lvl="1"/>
            <a:r>
              <a:rPr lang="en-US" dirty="0" smtClean="0"/>
              <a:t>Help from FAQ section</a:t>
            </a:r>
          </a:p>
          <a:p>
            <a:pPr lvl="1"/>
            <a:r>
              <a:rPr lang="en-US" dirty="0" smtClean="0"/>
              <a:t>Help in Forums</a:t>
            </a:r>
          </a:p>
          <a:p>
            <a:pPr lvl="1"/>
            <a:r>
              <a:rPr lang="en-US" dirty="0" smtClean="0"/>
              <a:t>Plenty of online documentation</a:t>
            </a:r>
            <a:endParaRPr lang="en-US" dirty="0"/>
          </a:p>
        </p:txBody>
      </p:sp>
      <p:pic>
        <p:nvPicPr>
          <p:cNvPr id="4" name="Picture 3"/>
          <p:cNvPicPr>
            <a:picLocks noChangeAspect="1"/>
          </p:cNvPicPr>
          <p:nvPr/>
        </p:nvPicPr>
        <p:blipFill>
          <a:blip r:embed="rId3" cstate="print"/>
          <a:stretch>
            <a:fillRect/>
          </a:stretch>
        </p:blipFill>
        <p:spPr>
          <a:xfrm>
            <a:off x="457200" y="4419600"/>
            <a:ext cx="5562600" cy="2030520"/>
          </a:xfrm>
          <a:prstGeom prst="rect">
            <a:avLst/>
          </a:prstGeom>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a:t>
            </a:r>
          </a:p>
          <a:p>
            <a:r>
              <a:rPr lang="en-US" dirty="0">
                <a:solidFill>
                  <a:srgbClr val="FF0000"/>
                </a:solidFill>
              </a:rPr>
              <a:t>Comparison &amp; Discussion</a:t>
            </a:r>
          </a:p>
          <a:p>
            <a:r>
              <a:rPr lang="en-US" dirty="0"/>
              <a:t>Glossary</a:t>
            </a:r>
          </a:p>
          <a:p>
            <a:r>
              <a:rPr lang="en-US" dirty="0"/>
              <a:t>Acknowledgements</a:t>
            </a:r>
          </a:p>
          <a:p>
            <a:r>
              <a:rPr lang="en-US" dirty="0"/>
              <a:t>References</a:t>
            </a:r>
          </a:p>
        </p:txBody>
      </p:sp>
      <p:pic>
        <p:nvPicPr>
          <p:cNvPr id="4" name="Picture 3" descr="conversation.jpg"/>
          <p:cNvPicPr>
            <a:picLocks noChangeAspect="1"/>
          </p:cNvPicPr>
          <p:nvPr/>
        </p:nvPicPr>
        <p:blipFill>
          <a:blip r:embed="rId2" cstate="print"/>
          <a:stretch>
            <a:fillRect/>
          </a:stretch>
        </p:blipFill>
        <p:spPr>
          <a:xfrm>
            <a:off x="4572000" y="1981200"/>
            <a:ext cx="3035300" cy="3035300"/>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smtClean="0"/>
              <a:t>LabTech provides a flexible and customizable all-in-one environment that has many tools and features to help System Administrators of any size organization boost productivity and save time </a:t>
            </a:r>
          </a:p>
          <a:p>
            <a:r>
              <a:rPr lang="en-US" dirty="0" smtClean="0"/>
              <a:t>The cost of purchasing licensing must be done directly with a LabTech representative who will provide quotes which are based on the number of machines needing to be managed </a:t>
            </a:r>
          </a:p>
          <a:p>
            <a:pPr>
              <a:buNone/>
            </a:pPr>
            <a:r>
              <a:rPr lang="en-US" dirty="0" smtClean="0"/>
              <a:t>         </a:t>
            </a:r>
          </a:p>
        </p:txBody>
      </p:sp>
      <p:pic>
        <p:nvPicPr>
          <p:cNvPr id="4" name="Picture 3" descr="PartnersLabTech.jpg"/>
          <p:cNvPicPr>
            <a:picLocks noChangeAspect="1"/>
          </p:cNvPicPr>
          <p:nvPr/>
        </p:nvPicPr>
        <p:blipFill>
          <a:blip r:embed="rId2" cstate="print"/>
          <a:stretch>
            <a:fillRect/>
          </a:stretch>
        </p:blipFill>
        <p:spPr>
          <a:xfrm>
            <a:off x="762000" y="4953000"/>
            <a:ext cx="1752600" cy="1752600"/>
          </a:xfrm>
          <a:prstGeom prst="rect">
            <a:avLst/>
          </a:prstGeom>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Comparison and Discussion</a:t>
            </a:r>
            <a:r>
              <a:rPr lang="en-US" b="1" i="1" dirty="0"/>
              <a:t> </a:t>
            </a:r>
            <a:endParaRPr lang="en-US" dirty="0"/>
          </a:p>
        </p:txBody>
      </p:sp>
      <p:sp>
        <p:nvSpPr>
          <p:cNvPr id="3" name="Content Placeholder 2"/>
          <p:cNvSpPr>
            <a:spLocks noGrp="1"/>
          </p:cNvSpPr>
          <p:nvPr>
            <p:ph idx="1"/>
          </p:nvPr>
        </p:nvSpPr>
        <p:spPr/>
        <p:txBody>
          <a:bodyPr/>
          <a:lstStyle/>
          <a:p>
            <a:r>
              <a:rPr lang="en-US" dirty="0" smtClean="0"/>
              <a:t>LabTech and Kaseya based on similar ideas</a:t>
            </a:r>
          </a:p>
          <a:p>
            <a:r>
              <a:rPr lang="en-US" dirty="0" smtClean="0"/>
              <a:t>Streamlined into a single platform</a:t>
            </a:r>
          </a:p>
          <a:p>
            <a:r>
              <a:rPr lang="en-US" dirty="0" smtClean="0"/>
              <a:t>Different presentation/layout style</a:t>
            </a:r>
          </a:p>
          <a:p>
            <a:r>
              <a:rPr lang="en-US" dirty="0" smtClean="0"/>
              <a:t>Security</a:t>
            </a:r>
          </a:p>
          <a:p>
            <a:pPr>
              <a:buNone/>
            </a:pPr>
            <a:endParaRPr lang="en-US" dirty="0" smtClean="0"/>
          </a:p>
          <a:p>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2.1 Evaluating and Discussing</a:t>
            </a:r>
            <a:endParaRPr lang="en-US" dirty="0"/>
          </a:p>
        </p:txBody>
      </p:sp>
      <p:graphicFrame>
        <p:nvGraphicFramePr>
          <p:cNvPr id="4" name="Table 3"/>
          <p:cNvGraphicFramePr>
            <a:graphicFrameLocks noGrp="1"/>
          </p:cNvGraphicFramePr>
          <p:nvPr/>
        </p:nvGraphicFramePr>
        <p:xfrm>
          <a:off x="990600" y="1447800"/>
          <a:ext cx="7162800" cy="5047488"/>
        </p:xfrm>
        <a:graphic>
          <a:graphicData uri="http://schemas.openxmlformats.org/drawingml/2006/table">
            <a:tbl>
              <a:tblPr/>
              <a:tblGrid>
                <a:gridCol w="340437"/>
                <a:gridCol w="1716963"/>
                <a:gridCol w="5105400"/>
              </a:tblGrid>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1</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Architecture</a:t>
                      </a:r>
                      <a:endParaRPr lang="en-US" sz="1000" dirty="0">
                        <a:latin typeface="Calibri"/>
                        <a:ea typeface="Calibri"/>
                        <a:cs typeface="Times New Roman"/>
                      </a:endParaRPr>
                    </a:p>
                    <a:p>
                      <a:pPr marL="0" marR="0">
                        <a:lnSpc>
                          <a:spcPct val="115000"/>
                        </a:lnSpc>
                        <a:spcBef>
                          <a:spcPts val="0"/>
                        </a:spcBef>
                        <a:spcAft>
                          <a:spcPts val="0"/>
                        </a:spcAft>
                      </a:pPr>
                      <a:r>
                        <a:rPr lang="en-US" sz="900" b="1" dirty="0">
                          <a:latin typeface="Times New Roman"/>
                          <a:ea typeface="Calibri"/>
                          <a:cs typeface="Times New Roman"/>
                        </a:rPr>
                        <a:t>Rating: </a:t>
                      </a:r>
                      <a:r>
                        <a:rPr lang="en-US" sz="900" b="1" dirty="0" smtClean="0">
                          <a:latin typeface="Times New Roman"/>
                          <a:ea typeface="Calibri"/>
                          <a:cs typeface="Times New Roman"/>
                        </a:rPr>
                        <a:t>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The LabTech</a:t>
                      </a:r>
                      <a:r>
                        <a:rPr lang="en-US" sz="900" i="0" baseline="0" dirty="0" smtClean="0">
                          <a:latin typeface="Times New Roman"/>
                          <a:ea typeface="Calibri"/>
                          <a:cs typeface="Times New Roman"/>
                        </a:rPr>
                        <a:t> Control Center is agent based and has every feature available in a user friendly and highly familiar Windows menu style format.</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2</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Audit &amp; Asset Mgt</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4</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smtClean="0">
                          <a:latin typeface="Times New Roman"/>
                          <a:ea typeface="Calibri"/>
                          <a:cs typeface="Times New Roman"/>
                        </a:rPr>
                        <a:t>LabTech's </a:t>
                      </a:r>
                      <a:r>
                        <a:rPr lang="en-US" sz="900" dirty="0" smtClean="0">
                          <a:latin typeface="Times New Roman"/>
                          <a:ea typeface="Calibri"/>
                          <a:cs typeface="Times New Roman"/>
                        </a:rPr>
                        <a:t>ability</a:t>
                      </a:r>
                      <a:r>
                        <a:rPr lang="en-US" sz="900" baseline="0" dirty="0" smtClean="0">
                          <a:latin typeface="Times New Roman"/>
                          <a:ea typeface="Calibri"/>
                          <a:cs typeface="Times New Roman"/>
                        </a:rPr>
                        <a:t> to quickly and constantly gather data on a connected system and the systems  installed components allows for reliable auditing and asset management. </a:t>
                      </a:r>
                      <a:endParaRPr lang="en-US" sz="900" dirty="0">
                        <a:latin typeface="Times New Roman"/>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3</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Remote Control</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The</a:t>
                      </a:r>
                      <a:r>
                        <a:rPr lang="en-US" sz="900" i="0" baseline="0" dirty="0" smtClean="0">
                          <a:latin typeface="Times New Roman"/>
                          <a:ea typeface="Calibri"/>
                          <a:cs typeface="Times New Roman"/>
                        </a:rPr>
                        <a:t> LabTech Control Center provides every tool on screen without interfering with the hosts computer allowing seamless fixes with minimal obstruction to the users environment.</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4</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Automation</a:t>
                      </a:r>
                      <a:endParaRPr lang="en-US" sz="1000" dirty="0">
                        <a:latin typeface="Calibri"/>
                        <a:ea typeface="Calibri"/>
                        <a:cs typeface="Times New Roman"/>
                      </a:endParaRPr>
                    </a:p>
                    <a:p>
                      <a:pPr marL="0" marR="0">
                        <a:lnSpc>
                          <a:spcPct val="115000"/>
                        </a:lnSpc>
                        <a:spcBef>
                          <a:spcPts val="0"/>
                        </a:spcBef>
                        <a:spcAft>
                          <a:spcPts val="0"/>
                        </a:spcAft>
                      </a:pPr>
                      <a:r>
                        <a:rPr lang="en-US" sz="900" b="1" dirty="0">
                          <a:latin typeface="Times New Roman"/>
                          <a:ea typeface="Calibri"/>
                          <a:cs typeface="Times New Roman"/>
                        </a:rPr>
                        <a:t>Rating:</a:t>
                      </a:r>
                      <a:r>
                        <a:rPr lang="en-US" sz="900" b="1" dirty="0" smtClean="0">
                          <a:latin typeface="Times New Roman"/>
                          <a:ea typeface="Calibri"/>
                          <a:cs typeface="Times New Roman"/>
                        </a:rPr>
                        <a:t> 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The</a:t>
                      </a:r>
                      <a:r>
                        <a:rPr lang="en-US" sz="900" i="0" baseline="0" dirty="0" smtClean="0">
                          <a:latin typeface="Times New Roman"/>
                          <a:ea typeface="Calibri"/>
                          <a:cs typeface="Times New Roman"/>
                        </a:rPr>
                        <a:t> ability to add custom written scripts or use premade scripts within LabTech and schedule tasks to occur on a repeating basis make automation a breeze.</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5</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Monitoring</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Monitoring</a:t>
                      </a:r>
                      <a:r>
                        <a:rPr lang="en-US" sz="900" i="0" baseline="0" dirty="0" smtClean="0">
                          <a:latin typeface="Times New Roman"/>
                          <a:ea typeface="Calibri"/>
                          <a:cs typeface="Times New Roman"/>
                        </a:rPr>
                        <a:t> in LabTech is very easy. The moment a connection is established with a server or workstation the console instantly begins reporting and refreshing at specified intervals.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6</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Patch Mgt</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Patches</a:t>
                      </a:r>
                      <a:r>
                        <a:rPr lang="en-US" sz="900" i="0" baseline="0" dirty="0" smtClean="0">
                          <a:latin typeface="Times New Roman"/>
                          <a:ea typeface="Calibri"/>
                          <a:cs typeface="Times New Roman"/>
                        </a:rPr>
                        <a:t> come directly from Microsoft or can be hosted in a local folder which works exactly like Kaseya.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7</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Backup &amp; Disaster Recovery</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4</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Backing</a:t>
                      </a:r>
                      <a:r>
                        <a:rPr lang="en-US" sz="900" i="0" baseline="0" dirty="0" smtClean="0">
                          <a:latin typeface="Times New Roman"/>
                          <a:ea typeface="Calibri"/>
                          <a:cs typeface="Times New Roman"/>
                        </a:rPr>
                        <a:t> up files is possible via </a:t>
                      </a:r>
                      <a:r>
                        <a:rPr lang="en-US" sz="900" i="0" baseline="0" dirty="0" smtClean="0">
                          <a:latin typeface="Times New Roman"/>
                          <a:ea typeface="Calibri"/>
                          <a:cs typeface="Times New Roman"/>
                        </a:rPr>
                        <a:t>ShadowProtect </a:t>
                      </a:r>
                      <a:r>
                        <a:rPr lang="en-US" sz="900" i="0" baseline="0" dirty="0" smtClean="0">
                          <a:latin typeface="Times New Roman"/>
                          <a:ea typeface="Calibri"/>
                          <a:cs typeface="Times New Roman"/>
                        </a:rPr>
                        <a:t>and it gets the job done although Kaseya seems to have more detailed information in terms of visual displays to indicate progress.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8</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Endpoint Security</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1</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LabTech</a:t>
                      </a:r>
                      <a:r>
                        <a:rPr lang="en-US" sz="900" i="0" baseline="0" dirty="0" smtClean="0">
                          <a:latin typeface="Times New Roman"/>
                          <a:ea typeface="Calibri"/>
                          <a:cs typeface="Times New Roman"/>
                        </a:rPr>
                        <a:t> leaves endpoint security up to the System Administrator. The only options it provides are to scan for spyware and viruses in a reactive manner rather than protect against them in the first place</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9</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User State Mgt</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User</a:t>
                      </a:r>
                      <a:r>
                        <a:rPr lang="en-US" sz="900" i="0" baseline="0" dirty="0" smtClean="0">
                          <a:latin typeface="Times New Roman"/>
                          <a:ea typeface="Calibri"/>
                          <a:cs typeface="Times New Roman"/>
                        </a:rPr>
                        <a:t> state management is easily accomplished like most things with just a right click and addition of a new user and permissions can be instantly set for that role.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10</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smtClean="0">
                          <a:latin typeface="Times New Roman"/>
                          <a:ea typeface="Calibri"/>
                          <a:cs typeface="Times New Roman"/>
                        </a:rPr>
                        <a:t>Help Desk</a:t>
                      </a:r>
                      <a:r>
                        <a:rPr lang="en-US" sz="900" dirty="0">
                          <a:latin typeface="Times New Roman"/>
                          <a:ea typeface="Calibri"/>
                          <a:cs typeface="Times New Roman"/>
                        </a:rPr>
                        <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Help</a:t>
                      </a:r>
                      <a:r>
                        <a:rPr lang="en-US" sz="900" i="0" baseline="0" dirty="0" smtClean="0">
                          <a:latin typeface="Times New Roman"/>
                          <a:ea typeface="Calibri"/>
                          <a:cs typeface="Times New Roman"/>
                        </a:rPr>
                        <a:t> Desk is very easy requiring users to simply send in an email request for help which creates a ticket for a technician to respond to.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11</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Reporting</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LabTech</a:t>
                      </a:r>
                      <a:r>
                        <a:rPr lang="en-US" sz="900" i="0" baseline="0" dirty="0" smtClean="0">
                          <a:latin typeface="Times New Roman"/>
                          <a:ea typeface="Calibri"/>
                          <a:cs typeface="Times New Roman"/>
                        </a:rPr>
                        <a:t> has outstanding reporting features which allow custom reports to be sent with generic or very specific information once, or on reoccurring basis.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12</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System</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a:t>
                      </a:r>
                      <a:r>
                        <a:rPr lang="en-US" sz="900" b="1" baseline="0" dirty="0" smtClean="0">
                          <a:latin typeface="Times New Roman"/>
                          <a:ea typeface="Calibri"/>
                          <a:cs typeface="Times New Roman"/>
                        </a:rPr>
                        <a:t> 5</a:t>
                      </a:r>
                      <a:r>
                        <a:rPr lang="en-US" sz="900" b="1" dirty="0" smtClean="0">
                          <a:latin typeface="Times New Roman"/>
                          <a:ea typeface="Calibri"/>
                          <a:cs typeface="Times New Roman"/>
                        </a:rPr>
                        <a:t> </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The</a:t>
                      </a:r>
                      <a:r>
                        <a:rPr lang="en-US" sz="900" i="0" baseline="0" dirty="0" smtClean="0">
                          <a:latin typeface="Times New Roman"/>
                          <a:ea typeface="Calibri"/>
                          <a:cs typeface="Times New Roman"/>
                        </a:rPr>
                        <a:t> System itself is very easy to use especially after having used Kaseya. There is nothing to dig through in order to accomplish a task. Everything is right in front of you at all times so finding features is simple.</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13</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Usability</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The</a:t>
                      </a:r>
                      <a:r>
                        <a:rPr lang="en-US" sz="900" i="0" baseline="0" dirty="0" smtClean="0">
                          <a:latin typeface="Times New Roman"/>
                          <a:ea typeface="Calibri"/>
                          <a:cs typeface="Times New Roman"/>
                        </a:rPr>
                        <a:t> LabTech Control Center is very easy to use. Its all in one design with tabs for every feature are very useful. The visual design of the console mimics windows form themes which is familiar.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14</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Reliability</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3</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It</a:t>
                      </a:r>
                      <a:r>
                        <a:rPr lang="en-US" sz="900" i="0" baseline="0" dirty="0" smtClean="0">
                          <a:latin typeface="Times New Roman"/>
                          <a:ea typeface="Calibri"/>
                          <a:cs typeface="Times New Roman"/>
                        </a:rPr>
                        <a:t> would not be fair to access the Reliability because given the circumstances there were no strains on the server or chance for anything to possibly go wrong.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15</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Performance</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4</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Performance</a:t>
                      </a:r>
                      <a:r>
                        <a:rPr lang="en-US" sz="900" i="0" baseline="0" dirty="0" smtClean="0">
                          <a:latin typeface="Times New Roman"/>
                          <a:ea typeface="Calibri"/>
                          <a:cs typeface="Times New Roman"/>
                        </a:rPr>
                        <a:t> seemed great with our setup, however, there is room to question what could happen as more machines are added and more users access the network bandwidth.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900" dirty="0">
                          <a:latin typeface="Times New Roman"/>
                          <a:ea typeface="Calibri"/>
                          <a:cs typeface="Times New Roman"/>
                        </a:rPr>
                        <a:t>16</a:t>
                      </a:r>
                      <a:endParaRPr lang="en-US" sz="1000" dirty="0">
                        <a:latin typeface="Calibri"/>
                        <a:ea typeface="Calibri"/>
                        <a:cs typeface="Times New Roman"/>
                      </a:endParaRPr>
                    </a:p>
                  </a:txBody>
                  <a:tcPr marL="49696" marR="49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Times New Roman"/>
                          <a:ea typeface="Calibri"/>
                          <a:cs typeface="Times New Roman"/>
                        </a:rPr>
                        <a:t>Supportability</a:t>
                      </a:r>
                      <a:br>
                        <a:rPr lang="en-US" sz="900" dirty="0">
                          <a:latin typeface="Times New Roman"/>
                          <a:ea typeface="Calibri"/>
                          <a:cs typeface="Times New Roman"/>
                        </a:rPr>
                      </a:br>
                      <a:r>
                        <a:rPr lang="en-US" sz="900" b="1" dirty="0">
                          <a:latin typeface="Times New Roman"/>
                          <a:ea typeface="Calibri"/>
                          <a:cs typeface="Times New Roman"/>
                        </a:rPr>
                        <a:t>Rating:</a:t>
                      </a:r>
                      <a:r>
                        <a:rPr lang="en-US" sz="900" b="1" dirty="0" smtClean="0">
                          <a:latin typeface="Times New Roman"/>
                          <a:ea typeface="Calibri"/>
                          <a:cs typeface="Times New Roman"/>
                        </a:rPr>
                        <a:t> 5</a:t>
                      </a:r>
                      <a:endParaRPr lang="en-US" sz="10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i="0" dirty="0" smtClean="0">
                          <a:latin typeface="Times New Roman"/>
                          <a:ea typeface="Calibri"/>
                          <a:cs typeface="Times New Roman"/>
                        </a:rPr>
                        <a:t>LabTech</a:t>
                      </a:r>
                      <a:r>
                        <a:rPr lang="en-US" sz="900" i="0" baseline="0" dirty="0" smtClean="0">
                          <a:latin typeface="Times New Roman"/>
                          <a:ea typeface="Calibri"/>
                          <a:cs typeface="Times New Roman"/>
                        </a:rPr>
                        <a:t> does a great job providing live web seminars, forums,</a:t>
                      </a:r>
                    </a:p>
                    <a:p>
                      <a:pPr marL="0" marR="0">
                        <a:lnSpc>
                          <a:spcPct val="115000"/>
                        </a:lnSpc>
                        <a:spcBef>
                          <a:spcPts val="0"/>
                        </a:spcBef>
                        <a:spcAft>
                          <a:spcPts val="0"/>
                        </a:spcAft>
                      </a:pPr>
                      <a:r>
                        <a:rPr lang="en-US" sz="900" i="0" baseline="0" dirty="0" smtClean="0">
                          <a:latin typeface="Times New Roman"/>
                          <a:ea typeface="Calibri"/>
                          <a:cs typeface="Times New Roman"/>
                        </a:rPr>
                        <a:t> and constant support making it very supportable. </a:t>
                      </a:r>
                      <a:endParaRPr lang="en-US" sz="1000" i="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2.2 Rating Results Explanation/Discussion</a:t>
            </a:r>
            <a:endParaRPr lang="en-US" dirty="0"/>
          </a:p>
        </p:txBody>
      </p:sp>
      <p:graphicFrame>
        <p:nvGraphicFramePr>
          <p:cNvPr id="3" name="Table 2"/>
          <p:cNvGraphicFramePr>
            <a:graphicFrameLocks noGrp="1"/>
          </p:cNvGraphicFramePr>
          <p:nvPr/>
        </p:nvGraphicFramePr>
        <p:xfrm>
          <a:off x="914400" y="1371600"/>
          <a:ext cx="7543802" cy="4489529"/>
        </p:xfrm>
        <a:graphic>
          <a:graphicData uri="http://schemas.openxmlformats.org/drawingml/2006/table">
            <a:tbl>
              <a:tblPr/>
              <a:tblGrid>
                <a:gridCol w="629524"/>
                <a:gridCol w="2494676"/>
                <a:gridCol w="2133600"/>
                <a:gridCol w="2286002"/>
              </a:tblGrid>
              <a:tr h="245533">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	</a:t>
                      </a:r>
                      <a:endParaRPr lang="en-US"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i="1" dirty="0">
                          <a:latin typeface="Times New Roman"/>
                          <a:ea typeface="Calibri"/>
                          <a:cs typeface="Times New Roman"/>
                        </a:rPr>
                        <a:t>Kaseya</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i="1" dirty="0">
                          <a:latin typeface="Times New Roman"/>
                          <a:ea typeface="Calibri"/>
                          <a:cs typeface="Times New Roman"/>
                        </a:rPr>
                        <a:t>Your Assigned Solution</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1</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Architecture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2</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Audit &amp; Asset Mgt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3</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3</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Remote Control</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4</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Automation</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5</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Monitoring</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3</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6</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Patch Mgt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7</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Backup &amp; Disaster Recovery</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8</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Endpoint Security</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1</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9</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User State Mgt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10</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HelpDesk</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11</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Reporting</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12</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System</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13</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Usability</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14</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Reliability</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2</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3</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15</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Performance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2</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4</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r>
                        <a:rPr lang="en-US" sz="1400" dirty="0">
                          <a:latin typeface="Times New Roman"/>
                          <a:ea typeface="Calibri"/>
                          <a:cs typeface="Times New Roman"/>
                        </a:rPr>
                        <a:t>16</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Supportability</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5</a:t>
                      </a:r>
                      <a:endParaRPr lang="en-US"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3">
                <a:tc>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Total</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63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71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Glossary</a:t>
            </a:r>
            <a:r>
              <a:rPr lang="en-US" dirty="0"/>
              <a:t> </a:t>
            </a:r>
          </a:p>
        </p:txBody>
      </p:sp>
      <p:sp>
        <p:nvSpPr>
          <p:cNvPr id="3" name="Content Placeholder 2"/>
          <p:cNvSpPr>
            <a:spLocks noGrp="1"/>
          </p:cNvSpPr>
          <p:nvPr>
            <p:ph idx="1"/>
          </p:nvPr>
        </p:nvSpPr>
        <p:spPr/>
        <p:txBody>
          <a:bodyPr/>
          <a:lstStyle/>
          <a:p>
            <a:r>
              <a:rPr lang="en-US" dirty="0" smtClean="0"/>
              <a:t>MSP - Managed Service Provider </a:t>
            </a:r>
          </a:p>
          <a:p>
            <a:pPr>
              <a:buNone/>
            </a:pPr>
            <a:endParaRPr lang="en-US" dirty="0" smtClean="0"/>
          </a:p>
          <a:p>
            <a:endParaRPr lang="en-US"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Acknowledgements</a:t>
            </a:r>
            <a:endParaRPr lang="en-US" dirty="0"/>
          </a:p>
        </p:txBody>
      </p:sp>
      <p:sp>
        <p:nvSpPr>
          <p:cNvPr id="3" name="Content Placeholder 2"/>
          <p:cNvSpPr>
            <a:spLocks noGrp="1"/>
          </p:cNvSpPr>
          <p:nvPr>
            <p:ph idx="1"/>
          </p:nvPr>
        </p:nvSpPr>
        <p:spPr/>
        <p:txBody>
          <a:bodyPr/>
          <a:lstStyle/>
          <a:p>
            <a:r>
              <a:rPr lang="en-US" sz="1400" b="1" dirty="0" smtClean="0">
                <a:latin typeface="Times New Roman"/>
                <a:cs typeface="Times New Roman"/>
              </a:rPr>
              <a:t>Mike Inzerillo – Providing Demo CD Key </a:t>
            </a:r>
          </a:p>
          <a:p>
            <a:pPr lvl="2"/>
            <a:r>
              <a:rPr lang="en-US" sz="1400" dirty="0" smtClean="0">
                <a:latin typeface="Times New Roman"/>
                <a:cs typeface="Times New Roman"/>
              </a:rPr>
              <a:t>Regional Sales Manager, Labtech Software LLCOffice:    877-LabTec-3 Ext.222</a:t>
            </a:r>
            <a:r>
              <a:rPr lang="en-US" sz="1400" dirty="0" smtClean="0"/>
              <a:t>	</a:t>
            </a:r>
          </a:p>
          <a:p>
            <a:pPr>
              <a:buNone/>
            </a:pPr>
            <a:endParaRPr lang="en-US" sz="1400"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References</a:t>
            </a:r>
            <a:endParaRPr lang="en-US" dirty="0"/>
          </a:p>
        </p:txBody>
      </p:sp>
      <p:sp>
        <p:nvSpPr>
          <p:cNvPr id="3" name="Content Placeholder 2"/>
          <p:cNvSpPr>
            <a:spLocks noGrp="1"/>
          </p:cNvSpPr>
          <p:nvPr>
            <p:ph idx="1"/>
          </p:nvPr>
        </p:nvSpPr>
        <p:spPr/>
        <p:txBody>
          <a:bodyPr/>
          <a:lstStyle/>
          <a:p>
            <a:r>
              <a:rPr lang="en-US" dirty="0" smtClean="0"/>
              <a:t>www.LabTechSoft.com</a:t>
            </a:r>
          </a:p>
          <a:p>
            <a:r>
              <a:rPr lang="en-US" dirty="0" smtClean="0">
                <a:hlinkClick r:id="rId2"/>
              </a:rPr>
              <a:t>www.LabTechSoft.com/wiki</a:t>
            </a:r>
            <a:endParaRPr lang="en-US" dirty="0" smtClean="0"/>
          </a:p>
          <a:p>
            <a:r>
              <a:rPr lang="en-US" dirty="0" smtClean="0"/>
              <a:t>www.Kaseya.com </a:t>
            </a:r>
            <a:endParaRPr lang="en-US" dirty="0"/>
          </a:p>
          <a:p>
            <a:pPr>
              <a:buNone/>
            </a:pPr>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smtClean="0"/>
              <a:t>A free 30 day trial of the full application is available upon completing registration on the LabTech website</a:t>
            </a:r>
          </a:p>
          <a:p>
            <a:r>
              <a:rPr lang="en-US" dirty="0" smtClean="0"/>
              <a:t>The robust set of features offered by LabTech are very similar to those offered by Kaseya; although LabTech’s software utilizes a slightly different approach to providing its services</a:t>
            </a:r>
          </a:p>
          <a:p>
            <a:r>
              <a:rPr lang="en-US" dirty="0" smtClean="0"/>
              <a:t>LabTech Managed Service Provider (MSP) software retains a high level of quality comparable to that of Kaseya         </a:t>
            </a:r>
          </a:p>
          <a:p>
            <a:pPr>
              <a:buNone/>
            </a:pPr>
            <a:endParaRPr lang="en-US" dirty="0" smtClean="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smtClean="0"/>
              <a:t>LabTech is originally the creation of Greg Buerk and Jim Bell and is designed “with the goal of making IT support simpler.”</a:t>
            </a:r>
          </a:p>
          <a:p>
            <a:r>
              <a:rPr lang="en-US" dirty="0" smtClean="0"/>
              <a:t>The first version was released in July 2007 aimed at supporting small business; however, its significance as a substantial support tool for any size organization was quickly realized </a:t>
            </a:r>
          </a:p>
          <a:p>
            <a:r>
              <a:rPr lang="en-US" dirty="0" smtClean="0"/>
              <a:t>LabTech’s mission “is to become the standard tool used by IT professionals internationally.”</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smtClean="0"/>
              <a:t>LabTech 2.5 is the most current release of the software</a:t>
            </a:r>
          </a:p>
          <a:p>
            <a:r>
              <a:rPr lang="en-US" dirty="0" smtClean="0"/>
              <a:t>Based on a central management interface</a:t>
            </a:r>
          </a:p>
          <a:p>
            <a:r>
              <a:rPr lang="en-US" dirty="0" smtClean="0"/>
              <a:t>Provides forum with a shared knowledge base of LabTech support and System Administrators from all the world over who help to contribute and constantly improve the quality of the product and help others find solutions </a:t>
            </a:r>
          </a:p>
          <a:p>
            <a:endParaRPr lang="en-US" dirty="0"/>
          </a:p>
        </p:txBody>
      </p:sp>
      <p:pic>
        <p:nvPicPr>
          <p:cNvPr id="4" name="Picture 3" descr="TL_map-world.jpg"/>
          <p:cNvPicPr>
            <a:picLocks noChangeAspect="1"/>
          </p:cNvPicPr>
          <p:nvPr/>
        </p:nvPicPr>
        <p:blipFill>
          <a:blip r:embed="rId2" cstate="print"/>
          <a:stretch>
            <a:fillRect/>
          </a:stretch>
        </p:blipFill>
        <p:spPr>
          <a:xfrm>
            <a:off x="2819400" y="4648200"/>
            <a:ext cx="2369058" cy="1836479"/>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 Coverage</a:t>
            </a:r>
          </a:p>
        </p:txBody>
      </p:sp>
      <p:sp>
        <p:nvSpPr>
          <p:cNvPr id="3" name="Content Placeholder 2"/>
          <p:cNvSpPr>
            <a:spLocks noGrp="1"/>
          </p:cNvSpPr>
          <p:nvPr>
            <p:ph idx="1"/>
          </p:nvPr>
        </p:nvSpPr>
        <p:spPr/>
        <p:txBody>
          <a:bodyPr/>
          <a:lstStyle/>
          <a:p>
            <a:r>
              <a:rPr lang="en-US" dirty="0" smtClean="0"/>
              <a:t>Windows 2000</a:t>
            </a:r>
          </a:p>
          <a:p>
            <a:r>
              <a:rPr lang="en-US" dirty="0" smtClean="0"/>
              <a:t>Windows XP</a:t>
            </a:r>
          </a:p>
          <a:p>
            <a:r>
              <a:rPr lang="en-US" dirty="0" smtClean="0"/>
              <a:t>Windows Server 2003 (32-bit only)</a:t>
            </a:r>
          </a:p>
          <a:p>
            <a:r>
              <a:rPr lang="en-US" dirty="0" smtClean="0"/>
              <a:t>Windows XP64</a:t>
            </a:r>
          </a:p>
          <a:p>
            <a:r>
              <a:rPr lang="en-US" dirty="0" smtClean="0"/>
              <a:t>Windows Vista </a:t>
            </a:r>
            <a:endParaRPr lang="en-US" dirty="0"/>
          </a:p>
          <a:p>
            <a:endParaRPr lang="en-US" dirty="0"/>
          </a:p>
        </p:txBody>
      </p:sp>
      <p:pic>
        <p:nvPicPr>
          <p:cNvPr id="5" name="Picture 4" descr="microsoft2.jpg"/>
          <p:cNvPicPr>
            <a:picLocks noChangeAspect="1"/>
          </p:cNvPicPr>
          <p:nvPr/>
        </p:nvPicPr>
        <p:blipFill>
          <a:blip r:embed="rId2" cstate="print"/>
          <a:stretch>
            <a:fillRect/>
          </a:stretch>
        </p:blipFill>
        <p:spPr>
          <a:xfrm>
            <a:off x="5715000" y="1905000"/>
            <a:ext cx="2599464" cy="2590800"/>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Managed Devices</a:t>
            </a:r>
          </a:p>
        </p:txBody>
      </p:sp>
      <p:sp>
        <p:nvSpPr>
          <p:cNvPr id="3" name="Content Placeholder 2"/>
          <p:cNvSpPr>
            <a:spLocks noGrp="1"/>
          </p:cNvSpPr>
          <p:nvPr>
            <p:ph idx="1"/>
          </p:nvPr>
        </p:nvSpPr>
        <p:spPr/>
        <p:txBody>
          <a:bodyPr/>
          <a:lstStyle/>
          <a:p>
            <a:r>
              <a:rPr lang="en-US" dirty="0" smtClean="0"/>
              <a:t>LabTech utilizes the LabTech Control Center to provide an overall snapshot of any type of managed device</a:t>
            </a:r>
          </a:p>
          <a:p>
            <a:r>
              <a:rPr lang="en-US" dirty="0" smtClean="0"/>
              <a:t>Assets are organized under their assigned Locations</a:t>
            </a:r>
          </a:p>
          <a:p>
            <a:r>
              <a:rPr lang="en-US" dirty="0" smtClean="0"/>
              <a:t>Locations are tied to a specified router with it’s own settings</a:t>
            </a:r>
          </a:p>
          <a:p>
            <a:r>
              <a:rPr lang="en-US" dirty="0" smtClean="0"/>
              <a:t>These settings can be linked to specific administrative passwords and remote backup setups</a:t>
            </a:r>
          </a:p>
          <a:p>
            <a:r>
              <a:rPr lang="en-US" dirty="0" smtClean="0"/>
              <a:t>Managed devices can be added to groups that allow view filtering based on several options</a:t>
            </a:r>
            <a:endParaRPr lang="en-US" dirty="0"/>
          </a:p>
          <a:p>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Coverage</a:t>
            </a:r>
          </a:p>
        </p:txBody>
      </p:sp>
      <p:sp>
        <p:nvSpPr>
          <p:cNvPr id="3" name="Content Placeholder 2"/>
          <p:cNvSpPr>
            <a:spLocks noGrp="1"/>
          </p:cNvSpPr>
          <p:nvPr>
            <p:ph idx="1"/>
          </p:nvPr>
        </p:nvSpPr>
        <p:spPr/>
        <p:txBody>
          <a:bodyPr/>
          <a:lstStyle/>
          <a:p>
            <a:r>
              <a:rPr lang="en-US" sz="2000" dirty="0" smtClean="0"/>
              <a:t>Remote Desktop and Server Control</a:t>
            </a:r>
          </a:p>
          <a:p>
            <a:r>
              <a:rPr lang="en-US" sz="2000" dirty="0" smtClean="0"/>
              <a:t>Background Troubleshooting</a:t>
            </a:r>
          </a:p>
          <a:p>
            <a:r>
              <a:rPr lang="en-US" sz="2000" dirty="0" smtClean="0"/>
              <a:t>Network Sniffing</a:t>
            </a:r>
          </a:p>
          <a:p>
            <a:r>
              <a:rPr lang="en-US" sz="2000" dirty="0" smtClean="0"/>
              <a:t>Network Monitoring and Alerting</a:t>
            </a:r>
          </a:p>
          <a:p>
            <a:r>
              <a:rPr lang="en-US" sz="2000" dirty="0" smtClean="0"/>
              <a:t>Advanced Scripting</a:t>
            </a:r>
          </a:p>
          <a:p>
            <a:r>
              <a:rPr lang="en-US" sz="2000" dirty="0" smtClean="0"/>
              <a:t>Patch Management</a:t>
            </a:r>
          </a:p>
          <a:p>
            <a:r>
              <a:rPr lang="en-US" sz="2000" dirty="0" smtClean="0"/>
              <a:t>Software Deployment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096000" y="914400"/>
            <a:ext cx="1743075" cy="47529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1995</TotalTime>
  <Words>1876</Words>
  <Application>Microsoft Office PowerPoint</Application>
  <PresentationFormat>On-screen Show (4:3)</PresentationFormat>
  <Paragraphs>278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Revolution</vt:lpstr>
      <vt:lpstr>A Feature-Based Analysis &amp; Comparison of IT Automation Tools:  Comparing Kaseya to LabTech Software</vt:lpstr>
      <vt:lpstr>Agenda</vt:lpstr>
      <vt:lpstr>Overview</vt:lpstr>
      <vt:lpstr>Overview</vt:lpstr>
      <vt:lpstr>Background</vt:lpstr>
      <vt:lpstr>Background</vt:lpstr>
      <vt:lpstr>OS Coverage</vt:lpstr>
      <vt:lpstr>Grouping Managed Devices</vt:lpstr>
      <vt:lpstr>Functional Coverage</vt:lpstr>
      <vt:lpstr>Functional Coverage Con’t</vt:lpstr>
      <vt:lpstr>Functional Coverage Con’t</vt:lpstr>
      <vt:lpstr>1.1 Architecture</vt:lpstr>
      <vt:lpstr>1.1 Architecture</vt:lpstr>
      <vt:lpstr>1.2 Auditing &amp; Asset management</vt:lpstr>
      <vt:lpstr>1.3 Remote Control </vt:lpstr>
      <vt:lpstr>1.4 Automation</vt:lpstr>
      <vt:lpstr>1.5 Monitoring</vt:lpstr>
      <vt:lpstr>1.6 Patch Management</vt:lpstr>
      <vt:lpstr>1.7 Backup &amp; Disaster Recovery </vt:lpstr>
      <vt:lpstr>1.8 Endpoint Security</vt:lpstr>
      <vt:lpstr>1.9 User State Management </vt:lpstr>
      <vt:lpstr>1.10 Help Desk </vt:lpstr>
      <vt:lpstr>1.11 Reporting</vt:lpstr>
      <vt:lpstr>1.12 System/User/Admin Management</vt:lpstr>
      <vt:lpstr>1.13 Usability</vt:lpstr>
      <vt:lpstr>1.14 Reliability</vt:lpstr>
      <vt:lpstr>1.15 Performance </vt:lpstr>
      <vt:lpstr>1.16 Supportability </vt:lpstr>
      <vt:lpstr>Agenda</vt:lpstr>
      <vt:lpstr>2. Comparison and Discussion </vt:lpstr>
      <vt:lpstr>2.1 Evaluating and Discussing</vt:lpstr>
      <vt:lpstr>2.2 Rating Results Explanation/Discussion</vt:lpstr>
      <vt:lpstr>3. Glossary </vt:lpstr>
      <vt:lpstr>4. Acknowledgements</vt:lpstr>
      <vt:lpstr>5. 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Feature-Based Analysis &amp; Comparison of IT Automation Tools: Comparing Kaseya to Log Me In  Developed By: Christine Marie Rodriguez Richard Calvo  Advisor: Dr. S. Masoud Sadjadi School of Computing and Information Sciences Florida International University</dc:title>
  <dc:creator>Christie Marie</dc:creator>
  <cp:lastModifiedBy>bren</cp:lastModifiedBy>
  <cp:revision>237</cp:revision>
  <dcterms:created xsi:type="dcterms:W3CDTF">2010-04-27T14:03:40Z</dcterms:created>
  <dcterms:modified xsi:type="dcterms:W3CDTF">2010-04-27T14:12:19Z</dcterms:modified>
</cp:coreProperties>
</file>