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92" r:id="rId3"/>
    <p:sldId id="293" r:id="rId4"/>
    <p:sldId id="258" r:id="rId5"/>
    <p:sldId id="294" r:id="rId6"/>
    <p:sldId id="324" r:id="rId7"/>
    <p:sldId id="295" r:id="rId8"/>
    <p:sldId id="334" r:id="rId9"/>
    <p:sldId id="296" r:id="rId10"/>
    <p:sldId id="297" r:id="rId11"/>
    <p:sldId id="298" r:id="rId12"/>
    <p:sldId id="325" r:id="rId13"/>
    <p:sldId id="326" r:id="rId14"/>
    <p:sldId id="299" r:id="rId15"/>
    <p:sldId id="327" r:id="rId16"/>
    <p:sldId id="300" r:id="rId17"/>
    <p:sldId id="301" r:id="rId18"/>
    <p:sldId id="328" r:id="rId19"/>
    <p:sldId id="302" r:id="rId20"/>
    <p:sldId id="303" r:id="rId21"/>
    <p:sldId id="304" r:id="rId22"/>
    <p:sldId id="305" r:id="rId23"/>
    <p:sldId id="307" r:id="rId24"/>
    <p:sldId id="329" r:id="rId25"/>
    <p:sldId id="308" r:id="rId26"/>
    <p:sldId id="330" r:id="rId27"/>
    <p:sldId id="309" r:id="rId28"/>
    <p:sldId id="331" r:id="rId29"/>
    <p:sldId id="310" r:id="rId30"/>
    <p:sldId id="311" r:id="rId31"/>
    <p:sldId id="312" r:id="rId32"/>
    <p:sldId id="313" r:id="rId33"/>
    <p:sldId id="315" r:id="rId34"/>
    <p:sldId id="318" r:id="rId35"/>
    <p:sldId id="319" r:id="rId36"/>
    <p:sldId id="332" r:id="rId37"/>
    <p:sldId id="320" r:id="rId38"/>
    <p:sldId id="333" r:id="rId39"/>
    <p:sldId id="322" r:id="rId40"/>
    <p:sldId id="32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Overlay-TitleSlide.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ctrTitle"/>
          </p:nvPr>
        </p:nvSpPr>
        <p:spPr>
          <a:xfrm>
            <a:off x="1600200" y="2492375"/>
            <a:ext cx="6762749" cy="1470025"/>
          </a:xfrm>
        </p:spPr>
        <p:txBody>
          <a:bodyPr/>
          <a:lstStyle>
            <a:lvl1pPr algn="r">
              <a:defRPr sz="3800">
                <a:solidFill>
                  <a:srgbClr val="001D4D"/>
                </a:solidFill>
              </a:defRPr>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rgbClr val="B27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Slide Number Placeholder 5"/>
          <p:cNvSpPr>
            <a:spLocks noGrp="1"/>
          </p:cNvSpPr>
          <p:nvPr>
            <p:ph type="sldNum" sz="quarter" idx="10"/>
          </p:nvPr>
        </p:nvSpPr>
        <p:spPr/>
        <p:txBody>
          <a:bodyPr/>
          <a:lstStyle>
            <a:lvl1pPr>
              <a:defRPr/>
            </a:lvl1pPr>
          </a:lstStyle>
          <a:p>
            <a:fld id="{D5F250B0-811F-4EF2-82B2-5D244F68488A}" type="slidenum">
              <a:rPr lang="en-US" smtClean="0"/>
              <a:pPr/>
              <a:t>‹#›</a:t>
            </a:fld>
            <a:endParaRPr lang="en-US"/>
          </a:p>
        </p:txBody>
      </p:sp>
      <p:sp>
        <p:nvSpPr>
          <p:cNvPr id="6" name="Date Placeholder 3"/>
          <p:cNvSpPr>
            <a:spLocks noGrp="1"/>
          </p:cNvSpPr>
          <p:nvPr>
            <p:ph type="dt" sz="half" idx="11"/>
          </p:nvPr>
        </p:nvSpPr>
        <p:spPr/>
        <p:txBody>
          <a:bodyPr/>
          <a:lstStyle>
            <a:lvl1pPr>
              <a:defRPr/>
            </a:lvl1pPr>
          </a:lstStyle>
          <a:p>
            <a:fld id="{F6ABBBA3-A0AB-4E87-9927-F957013F38C4}" type="datetimeFigureOut">
              <a:rPr lang="en-US" smtClean="0"/>
              <a:pPr/>
              <a:t>4/16/2010</a:t>
            </a:fld>
            <a:endParaRPr lang="en-US"/>
          </a:p>
        </p:txBody>
      </p:sp>
      <p:sp>
        <p:nvSpPr>
          <p:cNvPr id="7" name="Footer Placeholder 4"/>
          <p:cNvSpPr>
            <a:spLocks noGrp="1"/>
          </p:cNvSpPr>
          <p:nvPr>
            <p:ph type="ftr" sz="quarter" idx="12"/>
          </p:nvPr>
        </p:nvSpPr>
        <p:spPr/>
        <p:txBody>
          <a:bodyPr/>
          <a:lstStyle>
            <a:lvl1pPr>
              <a:defRPr/>
            </a:lvl1pPr>
          </a:lstStyle>
          <a:p>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Overlay-ContentCaption.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Overlay-PictureCaption.png"/>
          <p:cNvPicPr>
            <a:picLocks noChangeAspect="1"/>
          </p:cNvPicPr>
          <p:nvPr/>
        </p:nvPicPr>
        <p:blipFill>
          <a:blip r:embed="rId2" cstate="print"/>
          <a:srcRect/>
          <a:stretch>
            <a:fillRect/>
          </a:stretch>
        </p:blipFill>
        <p:spPr bwMode="auto">
          <a:xfrm>
            <a:off x="449263" y="187325"/>
            <a:ext cx="8535987" cy="6483350"/>
          </a:xfrm>
          <a:prstGeom prst="rect">
            <a:avLst/>
          </a:prstGeom>
          <a:noFill/>
          <a:ln w="9525">
            <a:noFill/>
            <a:miter lim="800000"/>
            <a:headEnd/>
            <a:tailEnd/>
          </a:ln>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fld id="{F6ABBBA3-A0AB-4E87-9927-F957013F38C4}" type="datetimeFigureOut">
              <a:rPr lang="en-US" smtClean="0"/>
              <a:pPr/>
              <a:t>4/16/2010</a:t>
            </a:fld>
            <a:endParaRPr lang="en-US"/>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F6ABBBA3-A0AB-4E87-9927-F957013F38C4}" type="datetimeFigureOut">
              <a:rPr lang="en-US" smtClean="0"/>
              <a:pPr/>
              <a:t>4/16/2010</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cstate="print"/>
          <a:srcRect/>
          <a:stretch>
            <a:fillRect/>
          </a:stretch>
        </p:blipFill>
        <p:spPr bwMode="auto">
          <a:xfrm>
            <a:off x="158750" y="187325"/>
            <a:ext cx="8826500" cy="6483350"/>
          </a:xfrm>
          <a:prstGeom prst="rect">
            <a:avLst/>
          </a:prstGeom>
          <a:noFill/>
          <a:ln w="9525">
            <a:noFill/>
            <a:miter lim="800000"/>
            <a:headEnd/>
            <a:tailEnd/>
          </a:ln>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fld id="{F6ABBBA3-A0AB-4E87-9927-F957013F38C4}" type="datetimeFigureOut">
              <a:rPr lang="en-US" smtClean="0"/>
              <a:pPr/>
              <a:t>4/16/2010</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Overlay-SectionHeader.png"/>
          <p:cNvPicPr>
            <a:picLocks noChangeAspect="1"/>
          </p:cNvPicPr>
          <p:nvPr/>
        </p:nvPicPr>
        <p:blipFill>
          <a:blip r:embed="rId2" cstate="print"/>
          <a:srcRect/>
          <a:stretch>
            <a:fillRect/>
          </a:stretch>
        </p:blipFill>
        <p:spPr bwMode="auto">
          <a:xfrm>
            <a:off x="381000" y="0"/>
            <a:ext cx="8826500" cy="6483350"/>
          </a:xfrm>
          <a:prstGeom prst="rect">
            <a:avLst/>
          </a:prstGeom>
          <a:noFill/>
          <a:ln w="9525">
            <a:noFill/>
            <a:miter lim="800000"/>
            <a:headEnd/>
            <a:tailEnd/>
          </a:ln>
        </p:spPr>
      </p:pic>
      <p:sp>
        <p:nvSpPr>
          <p:cNvPr id="2" name="Title 1"/>
          <p:cNvSpPr>
            <a:spLocks noGrp="1"/>
          </p:cNvSpPr>
          <p:nvPr>
            <p:ph type="title"/>
          </p:nvPr>
        </p:nvSpPr>
        <p:spPr>
          <a:xfrm>
            <a:off x="779463" y="2591360"/>
            <a:ext cx="7583487" cy="1362075"/>
          </a:xfrm>
        </p:spPr>
        <p:txBody>
          <a:bodyPr>
            <a:noAutofit/>
          </a:bodyPr>
          <a:lstStyle>
            <a:lvl1pPr algn="l">
              <a:defRPr sz="4100" b="1" cap="none" baseline="0">
                <a:solidFill>
                  <a:srgbClr val="001D4D"/>
                </a:solidFill>
              </a:defRPr>
            </a:lvl1pPr>
          </a:lstStyle>
          <a:p>
            <a:r>
              <a:rPr lang="en-US" smtClean="0"/>
              <a:t>Click to edit Master title style</a:t>
            </a:r>
            <a:endParaRPr dirty="0"/>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rgbClr val="B27A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6" name="Footer Placeholder 4"/>
          <p:cNvSpPr>
            <a:spLocks noGrp="1"/>
          </p:cNvSpPr>
          <p:nvPr>
            <p:ph type="ftr" sz="quarter" idx="11"/>
          </p:nvPr>
        </p:nvSpPr>
        <p:spPr/>
        <p:txBody>
          <a:bodyPr/>
          <a:lstStyle>
            <a:lvl1pPr>
              <a:defRPr dirty="0"/>
            </a:lvl1pPr>
          </a:lstStyle>
          <a:p>
            <a:endParaRPr lang="en-US"/>
          </a:p>
        </p:txBody>
      </p:sp>
      <p:sp>
        <p:nvSpPr>
          <p:cNvPr id="7" name="Slide Number Placeholder 5"/>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13" name="Footer Placeholder 7"/>
          <p:cNvSpPr>
            <a:spLocks noGrp="1"/>
          </p:cNvSpPr>
          <p:nvPr>
            <p:ph type="ftr" sz="quarter" idx="11"/>
          </p:nvPr>
        </p:nvSpPr>
        <p:spPr/>
        <p:txBody>
          <a:bodyPr/>
          <a:lstStyle>
            <a:lvl1pPr>
              <a:defRPr/>
            </a:lvl1pPr>
          </a:lstStyle>
          <a:p>
            <a:endParaRPr lang="en-US"/>
          </a:p>
        </p:txBody>
      </p:sp>
      <p:sp>
        <p:nvSpPr>
          <p:cNvPr id="14" name="Slide Number Placeholder 8"/>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F6ABBBA3-A0AB-4E87-9927-F957013F38C4}" type="datetimeFigureOut">
              <a:rPr lang="en-US" smtClean="0"/>
              <a:pPr/>
              <a:t>4/16/2010</a:t>
            </a:fld>
            <a:endParaRPr lang="en-US"/>
          </a:p>
        </p:txBody>
      </p:sp>
      <p:sp>
        <p:nvSpPr>
          <p:cNvPr id="7" name="Footer Placeholder 5"/>
          <p:cNvSpPr>
            <a:spLocks noGrp="1"/>
          </p:cNvSpPr>
          <p:nvPr>
            <p:ph type="ftr" sz="quarter" idx="15"/>
          </p:nvPr>
        </p:nvSpPr>
        <p:spPr/>
        <p:txBody>
          <a:bodyPr/>
          <a:lstStyle>
            <a:lvl1pPr>
              <a:defRPr dirty="0"/>
            </a:lvl1pPr>
          </a:lstStyle>
          <a:p>
            <a:endParaRPr lang="en-US"/>
          </a:p>
        </p:txBody>
      </p:sp>
      <p:sp>
        <p:nvSpPr>
          <p:cNvPr id="8" name="Slide Number Placeholder 6"/>
          <p:cNvSpPr>
            <a:spLocks noGrp="1"/>
          </p:cNvSpPr>
          <p:nvPr>
            <p:ph type="sldNum" sz="quarter" idx="16"/>
          </p:nvPr>
        </p:nvSpPr>
        <p:spPr/>
        <p:txBody>
          <a:bodyPr/>
          <a:lstStyle>
            <a:lvl1pPr>
              <a:defRPr/>
            </a:lvl1pPr>
          </a:lstStyle>
          <a:p>
            <a:fld id="{D5F250B0-811F-4EF2-82B2-5D244F6848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F6ABBBA3-A0AB-4E87-9927-F957013F38C4}" type="datetimeFigureOut">
              <a:rPr lang="en-US" smtClean="0"/>
              <a:pPr/>
              <a:t>4/16/2010</a:t>
            </a:fld>
            <a:endParaRPr lang="en-US"/>
          </a:p>
        </p:txBody>
      </p:sp>
      <p:sp>
        <p:nvSpPr>
          <p:cNvPr id="8" name="Footer Placeholder 5"/>
          <p:cNvSpPr>
            <a:spLocks noGrp="1"/>
          </p:cNvSpPr>
          <p:nvPr>
            <p:ph type="ftr" sz="quarter" idx="16"/>
          </p:nvPr>
        </p:nvSpPr>
        <p:spPr/>
        <p:txBody>
          <a:bodyPr/>
          <a:lstStyle>
            <a:lvl1pPr>
              <a:defRPr/>
            </a:lvl1pPr>
          </a:lstStyle>
          <a:p>
            <a:endParaRPr lang="en-US"/>
          </a:p>
        </p:txBody>
      </p:sp>
      <p:sp>
        <p:nvSpPr>
          <p:cNvPr id="9" name="Slide Number Placeholder 6"/>
          <p:cNvSpPr>
            <a:spLocks noGrp="1"/>
          </p:cNvSpPr>
          <p:nvPr>
            <p:ph type="sldNum" sz="quarter" idx="17"/>
          </p:nvPr>
        </p:nvSpPr>
        <p:spPr/>
        <p:txBody>
          <a:bodyPr/>
          <a:lstStyle>
            <a:lvl1pPr>
              <a:defRPr/>
            </a:lvl1pPr>
          </a:lstStyle>
          <a:p>
            <a:fld id="{D5F250B0-811F-4EF2-82B2-5D244F6848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F6ABBBA3-A0AB-4E87-9927-F957013F38C4}" type="datetimeFigureOut">
              <a:rPr lang="en-US" smtClean="0"/>
              <a:pPr/>
              <a:t>4/16/2010</a:t>
            </a:fld>
            <a:endParaRPr lang="en-US"/>
          </a:p>
        </p:txBody>
      </p:sp>
      <p:sp>
        <p:nvSpPr>
          <p:cNvPr id="9" name="Footer Placeholder 5"/>
          <p:cNvSpPr>
            <a:spLocks noGrp="1"/>
          </p:cNvSpPr>
          <p:nvPr>
            <p:ph type="ftr" sz="quarter" idx="17"/>
          </p:nvPr>
        </p:nvSpPr>
        <p:spPr/>
        <p:txBody>
          <a:bodyPr/>
          <a:lstStyle>
            <a:lvl1pPr>
              <a:defRPr/>
            </a:lvl1pPr>
          </a:lstStyle>
          <a:p>
            <a:endParaRPr lang="en-US"/>
          </a:p>
        </p:txBody>
      </p:sp>
      <p:sp>
        <p:nvSpPr>
          <p:cNvPr id="10" name="Slide Number Placeholder 6"/>
          <p:cNvSpPr>
            <a:spLocks noGrp="1"/>
          </p:cNvSpPr>
          <p:nvPr>
            <p:ph type="sldNum" sz="quarter" idx="18"/>
          </p:nvPr>
        </p:nvSpPr>
        <p:spPr/>
        <p:txBody>
          <a:bodyPr/>
          <a:lstStyle>
            <a:lvl1pPr>
              <a:defRPr/>
            </a:lvl1pPr>
          </a:lstStyle>
          <a:p>
            <a:fld id="{D5F250B0-811F-4EF2-82B2-5D244F6848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Overlay-ContentSlides.png"/>
          <p:cNvPicPr>
            <a:picLocks noChangeAspect="1"/>
          </p:cNvPicPr>
          <p:nvPr/>
        </p:nvPicPr>
        <p:blipFill>
          <a:blip r:embed="rId2" cstate="print"/>
          <a:srcRect/>
          <a:stretch>
            <a:fillRect/>
          </a:stretch>
        </p:blipFill>
        <p:spPr bwMode="auto">
          <a:xfrm>
            <a:off x="150813" y="187325"/>
            <a:ext cx="8828087" cy="648176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F6ABBBA3-A0AB-4E87-9927-F957013F38C4}" type="datetimeFigureOut">
              <a:rPr lang="en-US" smtClean="0"/>
              <a:pPr/>
              <a:t>4/16/2010</a:t>
            </a:fld>
            <a:endParaRPr lang="en-US"/>
          </a:p>
        </p:txBody>
      </p:sp>
      <p:sp>
        <p:nvSpPr>
          <p:cNvPr id="5" name="Footer Placeholder 3"/>
          <p:cNvSpPr>
            <a:spLocks noGrp="1"/>
          </p:cNvSpPr>
          <p:nvPr>
            <p:ph type="ftr" sz="quarter" idx="11"/>
          </p:nvPr>
        </p:nvSpPr>
        <p:spPr/>
        <p:txBody>
          <a:bodyPr/>
          <a:lstStyle>
            <a:lvl1pPr>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D5F250B0-811F-4EF2-82B2-5D244F68488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0">
                <a:srgbClr val="001D4D"/>
              </a:gs>
              <a:gs pos="83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27" name="Title Placeholder 1"/>
          <p:cNvSpPr>
            <a:spLocks noGrp="1"/>
          </p:cNvSpPr>
          <p:nvPr>
            <p:ph type="title"/>
          </p:nvPr>
        </p:nvSpPr>
        <p:spPr bwMode="auto">
          <a:xfrm>
            <a:off x="779463" y="381000"/>
            <a:ext cx="7583487" cy="1044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779463" y="1828800"/>
            <a:ext cx="7583487"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ea typeface="+mn-ea"/>
                <a:cs typeface="+mn-cs"/>
              </a:defRPr>
            </a:lvl1pPr>
          </a:lstStyle>
          <a:p>
            <a:fld id="{F6ABBBA3-A0AB-4E87-9927-F957013F38C4}" type="datetimeFigureOut">
              <a:rPr lang="en-US" smtClean="0"/>
              <a:pPr/>
              <a:t>4/16/2010</a:t>
            </a:fld>
            <a:endParaRPr lang="en-US"/>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ea typeface="+mn-ea"/>
                <a:cs typeface="+mn-cs"/>
              </a:defRPr>
            </a:lvl1pPr>
          </a:lstStyle>
          <a:p>
            <a:fld id="{D5F250B0-811F-4EF2-82B2-5D244F68488A}" type="slidenum">
              <a:rPr lang="en-US" smtClean="0"/>
              <a:pPr/>
              <a:t>‹#›</a:t>
            </a:fld>
            <a:endParaRPr lang="en-US"/>
          </a:p>
        </p:txBody>
      </p:sp>
      <p:pic>
        <p:nvPicPr>
          <p:cNvPr id="1032" name="Picture 8" descr="FIULogo_H_CMYK_fx.png"/>
          <p:cNvPicPr>
            <a:picLocks noChangeAspect="1"/>
          </p:cNvPicPr>
          <p:nvPr/>
        </p:nvPicPr>
        <p:blipFill>
          <a:blip r:embed="rId18" cstate="print"/>
          <a:srcRect/>
          <a:stretch>
            <a:fillRect/>
          </a:stretch>
        </p:blipFill>
        <p:spPr bwMode="auto">
          <a:xfrm>
            <a:off x="6103938" y="5959475"/>
            <a:ext cx="2430462"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ransition>
    <p:dissolve/>
  </p:transition>
  <p:timing>
    <p:tnLst>
      <p:par>
        <p:cTn id="1" dur="indefinite" restart="never" nodeType="tmRoot"/>
      </p:par>
    </p:tnLst>
  </p:timing>
  <p:txStyles>
    <p:titleStyle>
      <a:lvl1pPr algn="l" rtl="0" eaLnBrk="1" fontAlgn="base" hangingPunct="1">
        <a:spcBef>
          <a:spcPct val="0"/>
        </a:spcBef>
        <a:spcAft>
          <a:spcPct val="0"/>
        </a:spcAft>
        <a:defRPr sz="3800" kern="1200">
          <a:solidFill>
            <a:schemeClr val="bg1"/>
          </a:solidFill>
          <a:latin typeface="+mj-lt"/>
          <a:ea typeface="ＭＳ Ｐゴシック" pitchFamily="-111" charset="-128"/>
          <a:cs typeface="ＭＳ Ｐゴシック" pitchFamily="-111" charset="-128"/>
        </a:defRPr>
      </a:lvl1pPr>
      <a:lvl2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2pPr>
      <a:lvl3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3pPr>
      <a:lvl4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4pPr>
      <a:lvl5pPr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9pPr>
    </p:titleStyle>
    <p:bodyStyle>
      <a:lvl1pPr marL="282575" indent="-282575" algn="l" rtl="0" eaLnBrk="1" fontAlgn="base" hangingPunct="1">
        <a:spcBef>
          <a:spcPts val="2000"/>
        </a:spcBef>
        <a:spcAft>
          <a:spcPct val="0"/>
        </a:spcAft>
        <a:buFont typeface="Wingdings 2" pitchFamily="-111" charset="2"/>
        <a:buChar char=""/>
        <a:defRPr sz="2200" kern="1200">
          <a:solidFill>
            <a:srgbClr val="001D4D"/>
          </a:solidFill>
          <a:latin typeface="+mn-lt"/>
          <a:ea typeface="ＭＳ Ｐゴシック" pitchFamily="-111" charset="-128"/>
          <a:cs typeface="ＭＳ Ｐゴシック" pitchFamily="-111" charset="-128"/>
        </a:defRPr>
      </a:lvl1pPr>
      <a:lvl2pPr marL="577850" indent="-295275" algn="l" rtl="0" eaLnBrk="1" fontAlgn="base" hangingPunct="1">
        <a:spcBef>
          <a:spcPts val="600"/>
        </a:spcBef>
        <a:spcAft>
          <a:spcPct val="0"/>
        </a:spcAft>
        <a:buFont typeface="Wingdings 2" pitchFamily="-111" charset="2"/>
        <a:buChar char=""/>
        <a:defRPr sz="2000" kern="1200">
          <a:solidFill>
            <a:srgbClr val="001D4D"/>
          </a:solidFill>
          <a:latin typeface="+mn-lt"/>
          <a:ea typeface="ＭＳ Ｐゴシック" pitchFamily="-111" charset="-128"/>
          <a:cs typeface="+mn-cs"/>
        </a:defRPr>
      </a:lvl2pPr>
      <a:lvl3pPr marL="86042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3pPr>
      <a:lvl4pPr marL="1143000"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4pPr>
      <a:lvl5pPr marL="142557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kaseya.com/" TargetMode="External"/><Relationship Id="rId2" Type="http://schemas.openxmlformats.org/officeDocument/2006/relationships/hyperlink" Target="http://www.logmein.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447800"/>
            <a:ext cx="7981951" cy="1470025"/>
          </a:xfrm>
        </p:spPr>
        <p:txBody>
          <a:bodyPr/>
          <a:lstStyle/>
          <a:p>
            <a:r>
              <a:rPr lang="en-US" dirty="0"/>
              <a:t>A Feature-Based Analysis &amp; Comparison of IT Automation Tools: </a:t>
            </a:r>
            <a:br>
              <a:rPr lang="en-US" dirty="0"/>
            </a:br>
            <a:r>
              <a:rPr lang="en-US" dirty="0"/>
              <a:t>Comparing Kaseya to </a:t>
            </a:r>
            <a:r>
              <a:rPr lang="en-US" dirty="0" smtClean="0"/>
              <a:t>LogMeIn</a:t>
            </a:r>
            <a:endParaRPr lang="en-US" dirty="0"/>
          </a:p>
        </p:txBody>
      </p:sp>
      <p:sp>
        <p:nvSpPr>
          <p:cNvPr id="6" name="Subtitle 5"/>
          <p:cNvSpPr>
            <a:spLocks noGrp="1"/>
          </p:cNvSpPr>
          <p:nvPr>
            <p:ph type="subTitle" idx="1"/>
          </p:nvPr>
        </p:nvSpPr>
        <p:spPr>
          <a:xfrm>
            <a:off x="381000" y="2895600"/>
            <a:ext cx="7981951" cy="2823882"/>
          </a:xfrm>
        </p:spPr>
        <p:txBody>
          <a:bodyPr>
            <a:normAutofit lnSpcReduction="10000"/>
          </a:bodyPr>
          <a:lstStyle/>
          <a:p>
            <a:endParaRPr lang="en-US" dirty="0"/>
          </a:p>
          <a:p>
            <a:r>
              <a:rPr lang="en-US" dirty="0"/>
              <a:t>Developed By: </a:t>
            </a:r>
            <a:r>
              <a:rPr lang="en-US" dirty="0" smtClean="0"/>
              <a:t>Christine Marie Rodriguez </a:t>
            </a:r>
            <a:r>
              <a:rPr lang="en-US" dirty="0"/>
              <a:t>&amp; </a:t>
            </a:r>
            <a:r>
              <a:rPr lang="en-US" dirty="0" smtClean="0"/>
              <a:t>Richard Calvo </a:t>
            </a:r>
            <a:r>
              <a:rPr lang="en-US" dirty="0"/>
              <a:t/>
            </a:r>
            <a:br>
              <a:rPr lang="en-US" dirty="0"/>
            </a:br>
            <a:endParaRPr lang="en-US" dirty="0"/>
          </a:p>
          <a:p>
            <a:r>
              <a:rPr lang="en-US" dirty="0"/>
              <a:t>Advisor : Dr. S. Masoud Sadjadi</a:t>
            </a:r>
            <a:br>
              <a:rPr lang="en-US" dirty="0"/>
            </a:br>
            <a:r>
              <a:rPr lang="en-US" dirty="0"/>
              <a:t>School of Computing and Information Sciences</a:t>
            </a:r>
            <a:br>
              <a:rPr lang="en-US" dirty="0"/>
            </a:br>
            <a:r>
              <a:rPr lang="en-US" dirty="0"/>
              <a:t>Florida International University</a:t>
            </a:r>
          </a:p>
          <a:p>
            <a:r>
              <a:rPr lang="en-US" dirty="0"/>
              <a:t>sadjadi@cs.fiu.edu </a:t>
            </a:r>
          </a:p>
          <a:p>
            <a:r>
              <a:rPr lang="en-US" dirty="0"/>
              <a:t>http://www.cs.fiu.edu/~sadjadi/ </a:t>
            </a:r>
          </a:p>
          <a:p>
            <a:r>
              <a:rPr lang="en-US" dirty="0"/>
              <a:t>(305)348-1835</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 Architecture</a:t>
            </a:r>
          </a:p>
        </p:txBody>
      </p:sp>
      <p:sp>
        <p:nvSpPr>
          <p:cNvPr id="3" name="Content Placeholder 2"/>
          <p:cNvSpPr>
            <a:spLocks noGrp="1"/>
          </p:cNvSpPr>
          <p:nvPr>
            <p:ph idx="1"/>
          </p:nvPr>
        </p:nvSpPr>
        <p:spPr/>
        <p:txBody>
          <a:bodyPr/>
          <a:lstStyle/>
          <a:p>
            <a:r>
              <a:rPr lang="en-US" sz="1600" dirty="0" smtClean="0"/>
              <a:t>LogMeIn does not integrate its different modules together as well as Kaseya</a:t>
            </a:r>
          </a:p>
          <a:p>
            <a:r>
              <a:rPr lang="en-US" sz="1600" dirty="0" smtClean="0"/>
              <a:t>LogMeIn’s components must be bought separately whereas Kaseya’s modules come together in one package</a:t>
            </a:r>
          </a:p>
          <a:p>
            <a:r>
              <a:rPr lang="en-US" sz="1600" dirty="0" smtClean="0"/>
              <a:t>Some components require an agent whereas others are agent-less</a:t>
            </a:r>
          </a:p>
          <a:p>
            <a:pPr lvl="1"/>
            <a:r>
              <a:rPr lang="en-US" sz="1600" dirty="0" smtClean="0"/>
              <a:t>LogMeIn Central is agent-less</a:t>
            </a:r>
          </a:p>
          <a:p>
            <a:pPr lvl="1"/>
            <a:r>
              <a:rPr lang="en-US" sz="1600" dirty="0" smtClean="0"/>
              <a:t>LogMeIn </a:t>
            </a:r>
            <a:r>
              <a:rPr lang="en-US" sz="1600" dirty="0" smtClean="0"/>
              <a:t>Backup</a:t>
            </a:r>
            <a:r>
              <a:rPr lang="en-US" sz="1600" dirty="0" smtClean="0"/>
              <a:t>, Pro, Free require an agent</a:t>
            </a:r>
          </a:p>
          <a:p>
            <a:r>
              <a:rPr lang="en-US" sz="1600" dirty="0" smtClean="0"/>
              <a:t>Agents can be installed in two ways:</a:t>
            </a:r>
          </a:p>
          <a:p>
            <a:pPr lvl="1"/>
            <a:r>
              <a:rPr lang="en-US" sz="1600" dirty="0" smtClean="0"/>
              <a:t>Directly from LogMeIn.com</a:t>
            </a:r>
          </a:p>
          <a:p>
            <a:pPr lvl="1"/>
            <a:r>
              <a:rPr lang="en-US" sz="1600" dirty="0" smtClean="0"/>
              <a:t>Through an assisted install using “Deploy Link Generator” provided by LogMeIn Central</a:t>
            </a:r>
          </a:p>
          <a:p>
            <a:endParaRPr lang="en-US" sz="1600"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381000"/>
            <a:ext cx="7981950" cy="1044575"/>
          </a:xfrm>
        </p:spPr>
        <p:txBody>
          <a:bodyPr/>
          <a:lstStyle/>
          <a:p>
            <a:r>
              <a:rPr lang="en-US" b="1" dirty="0"/>
              <a:t>1.2 Auditing &amp; Asset </a:t>
            </a:r>
            <a:r>
              <a:rPr lang="en-US" b="1" dirty="0" smtClean="0"/>
              <a:t>Management</a:t>
            </a:r>
            <a:endParaRPr lang="en-US" dirty="0"/>
          </a:p>
        </p:txBody>
      </p:sp>
      <p:sp>
        <p:nvSpPr>
          <p:cNvPr id="3" name="Content Placeholder 2"/>
          <p:cNvSpPr>
            <a:spLocks noGrp="1"/>
          </p:cNvSpPr>
          <p:nvPr>
            <p:ph idx="1"/>
          </p:nvPr>
        </p:nvSpPr>
        <p:spPr>
          <a:xfrm>
            <a:off x="779463" y="1524000"/>
            <a:ext cx="7583487" cy="4513263"/>
          </a:xfrm>
        </p:spPr>
        <p:txBody>
          <a:bodyPr/>
          <a:lstStyle/>
          <a:p>
            <a:r>
              <a:rPr lang="en-US" sz="1100" dirty="0" smtClean="0"/>
              <a:t>Is accomplished through:</a:t>
            </a:r>
          </a:p>
          <a:p>
            <a:pPr lvl="1"/>
            <a:r>
              <a:rPr lang="en-US" sz="1100" dirty="0" smtClean="0"/>
              <a:t>LogMeIn Central</a:t>
            </a:r>
          </a:p>
          <a:p>
            <a:pPr lvl="1"/>
            <a:r>
              <a:rPr lang="en-US" sz="1100" dirty="0" smtClean="0"/>
              <a:t>LogMeIn Pro</a:t>
            </a:r>
          </a:p>
          <a:p>
            <a:r>
              <a:rPr lang="en-US" sz="1100" dirty="0" smtClean="0"/>
              <a:t>LogMeIn Pro provides auditing on:</a:t>
            </a:r>
          </a:p>
          <a:p>
            <a:pPr lvl="1"/>
            <a:r>
              <a:rPr lang="en-US" sz="1100" dirty="0" smtClean="0"/>
              <a:t>CPU Load</a:t>
            </a:r>
          </a:p>
          <a:p>
            <a:pPr lvl="1"/>
            <a:r>
              <a:rPr lang="en-US" sz="1100" dirty="0" smtClean="0"/>
              <a:t>Memory Load</a:t>
            </a:r>
          </a:p>
          <a:p>
            <a:pPr lvl="1"/>
            <a:r>
              <a:rPr lang="en-US" sz="1100" dirty="0" smtClean="0"/>
              <a:t>Disk Space</a:t>
            </a:r>
          </a:p>
          <a:p>
            <a:pPr lvl="1"/>
            <a:r>
              <a:rPr lang="en-US" sz="1100" dirty="0" smtClean="0"/>
              <a:t>Drive and Partition Info</a:t>
            </a:r>
          </a:p>
          <a:p>
            <a:pPr lvl="1"/>
            <a:r>
              <a:rPr lang="en-US" sz="1100" dirty="0" smtClean="0"/>
              <a:t>Open TCP/IP Ports</a:t>
            </a:r>
          </a:p>
          <a:p>
            <a:pPr lvl="1"/>
            <a:r>
              <a:rPr lang="en-US" sz="1100" dirty="0" smtClean="0"/>
              <a:t>Network Load</a:t>
            </a:r>
          </a:p>
          <a:p>
            <a:pPr lvl="1"/>
            <a:r>
              <a:rPr lang="en-US" sz="1100" dirty="0" smtClean="0"/>
              <a:t>Open Files</a:t>
            </a:r>
          </a:p>
          <a:p>
            <a:pPr lvl="1"/>
            <a:r>
              <a:rPr lang="en-US" sz="1100" dirty="0" smtClean="0"/>
              <a:t>Registry Keys in Use</a:t>
            </a:r>
          </a:p>
          <a:p>
            <a:pPr lvl="1"/>
            <a:r>
              <a:rPr lang="en-US" sz="1100" dirty="0" smtClean="0"/>
              <a:t>DLLs in Use</a:t>
            </a:r>
          </a:p>
          <a:p>
            <a:pPr lvl="1"/>
            <a:r>
              <a:rPr lang="en-US" sz="1100" dirty="0" smtClean="0"/>
              <a:t>LMI Connections</a:t>
            </a:r>
          </a:p>
          <a:p>
            <a:pPr lvl="1"/>
            <a:r>
              <a:rPr lang="en-US" sz="1100" dirty="0" smtClean="0"/>
              <a:t>Installed Applications</a:t>
            </a:r>
          </a:p>
          <a:p>
            <a:pPr lvl="1"/>
            <a:r>
              <a:rPr lang="en-US" sz="1100" dirty="0" smtClean="0"/>
              <a:t>Loaded Device Drivers</a:t>
            </a:r>
          </a:p>
          <a:p>
            <a:r>
              <a:rPr lang="en-US" sz="1100" dirty="0" smtClean="0"/>
              <a:t>Data audited through LogMeIn Pro is available immediately and a report does not have to be built</a:t>
            </a:r>
          </a:p>
          <a:p>
            <a:endParaRPr lang="en-US" sz="1100" dirty="0" smtClean="0"/>
          </a:p>
          <a:p>
            <a:endParaRPr lang="en-US" sz="1200" dirty="0" smtClean="0"/>
          </a:p>
          <a:p>
            <a:endParaRPr lang="en-US" sz="1200"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7905750" cy="1044575"/>
          </a:xfrm>
        </p:spPr>
        <p:txBody>
          <a:bodyPr/>
          <a:lstStyle/>
          <a:p>
            <a:pPr algn="ctr"/>
            <a:r>
              <a:rPr lang="en-US" b="1" dirty="0" smtClean="0"/>
              <a:t>1.2 Auditing &amp; Asset Management (conti..)</a:t>
            </a:r>
            <a:endParaRPr lang="en-US" b="1" dirty="0"/>
          </a:p>
        </p:txBody>
      </p:sp>
      <p:sp>
        <p:nvSpPr>
          <p:cNvPr id="3" name="Content Placeholder 2"/>
          <p:cNvSpPr>
            <a:spLocks noGrp="1"/>
          </p:cNvSpPr>
          <p:nvPr>
            <p:ph idx="1"/>
          </p:nvPr>
        </p:nvSpPr>
        <p:spPr/>
        <p:txBody>
          <a:bodyPr/>
          <a:lstStyle/>
          <a:p>
            <a:endParaRPr lang="en-US" sz="1100" dirty="0" smtClean="0"/>
          </a:p>
          <a:p>
            <a:r>
              <a:rPr lang="en-US" sz="1200" dirty="0" smtClean="0"/>
              <a:t>LogMeIn Central provides a higher level of auditing</a:t>
            </a:r>
          </a:p>
          <a:p>
            <a:r>
              <a:rPr lang="en-US" sz="1200" dirty="0" smtClean="0"/>
              <a:t>LogMeIn Central provides auditing on:</a:t>
            </a:r>
          </a:p>
          <a:p>
            <a:pPr lvl="1"/>
            <a:r>
              <a:rPr lang="en-US" sz="1200" dirty="0" smtClean="0"/>
              <a:t>Hardware Inventory</a:t>
            </a:r>
          </a:p>
          <a:p>
            <a:pPr lvl="2"/>
            <a:r>
              <a:rPr lang="en-US" sz="1200" dirty="0" smtClean="0"/>
              <a:t>CPU, hardware history, installed memory, motherboard, network interfaces, service tag, storage hardware, top disk usage</a:t>
            </a:r>
          </a:p>
          <a:p>
            <a:pPr lvl="1"/>
            <a:r>
              <a:rPr lang="en-US" sz="1200" dirty="0" smtClean="0"/>
              <a:t>Host Software Details</a:t>
            </a:r>
          </a:p>
          <a:p>
            <a:pPr lvl="2"/>
            <a:r>
              <a:rPr lang="en-US" sz="1200" dirty="0" smtClean="0"/>
              <a:t>Deploy Links, Host Software Installs, Journal Entries, Last Boot Date</a:t>
            </a:r>
          </a:p>
          <a:p>
            <a:pPr lvl="1"/>
            <a:r>
              <a:rPr lang="en-US" sz="1200" dirty="0" smtClean="0"/>
              <a:t>Software Inventory</a:t>
            </a:r>
          </a:p>
          <a:p>
            <a:pPr lvl="2"/>
            <a:r>
              <a:rPr lang="en-US" sz="1200" dirty="0" smtClean="0"/>
              <a:t>Installed Applications, Installed Operating System Snapshot, Software History, System History</a:t>
            </a:r>
          </a:p>
          <a:p>
            <a:r>
              <a:rPr lang="en-US" sz="1200" dirty="0" smtClean="0"/>
              <a:t>Data audited through LogMeIn Central is generated through a report, which can then be turned into a graphical chart</a:t>
            </a:r>
          </a:p>
          <a:p>
            <a:endParaRPr lang="en-US" sz="1100" dirty="0" smtClean="0"/>
          </a:p>
          <a:p>
            <a:endParaRPr lang="en-US" sz="1100" dirty="0" smtClean="0"/>
          </a:p>
          <a:p>
            <a:endParaRPr lang="en-US" sz="1100"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81000"/>
            <a:ext cx="7905750" cy="1044575"/>
          </a:xfrm>
        </p:spPr>
        <p:txBody>
          <a:bodyPr/>
          <a:lstStyle/>
          <a:p>
            <a:pPr algn="ctr"/>
            <a:r>
              <a:rPr lang="en-US" b="1" dirty="0" smtClean="0"/>
              <a:t>1.2 Auditing &amp; Asset Management (conti..)</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914400" y="1828800"/>
            <a:ext cx="7442994" cy="3810000"/>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1.3 Remote Control </a:t>
            </a:r>
            <a:endParaRPr lang="en-US" dirty="0"/>
          </a:p>
        </p:txBody>
      </p:sp>
      <p:sp>
        <p:nvSpPr>
          <p:cNvPr id="3" name="Content Placeholder 2"/>
          <p:cNvSpPr>
            <a:spLocks noGrp="1"/>
          </p:cNvSpPr>
          <p:nvPr>
            <p:ph idx="1"/>
          </p:nvPr>
        </p:nvSpPr>
        <p:spPr/>
        <p:txBody>
          <a:bodyPr/>
          <a:lstStyle/>
          <a:p>
            <a:r>
              <a:rPr lang="en-US" sz="1200" dirty="0" smtClean="0"/>
              <a:t>Remote Control Sessions can be opened through LogMeIn Pro and LogMeIn Central using the Dashboard</a:t>
            </a:r>
          </a:p>
          <a:p>
            <a:r>
              <a:rPr lang="en-US" sz="1200" dirty="0" smtClean="0"/>
              <a:t>In a remote session, a user can control:</a:t>
            </a:r>
          </a:p>
          <a:p>
            <a:pPr lvl="1"/>
            <a:r>
              <a:rPr lang="en-US" sz="1200" dirty="0" smtClean="0"/>
              <a:t>Volume</a:t>
            </a:r>
          </a:p>
          <a:p>
            <a:pPr lvl="1"/>
            <a:r>
              <a:rPr lang="en-US" sz="1200" dirty="0" smtClean="0"/>
              <a:t>Screen Settings</a:t>
            </a:r>
          </a:p>
          <a:p>
            <a:pPr lvl="1"/>
            <a:r>
              <a:rPr lang="en-US" sz="1200" dirty="0" smtClean="0"/>
              <a:t>Connection Settings</a:t>
            </a:r>
          </a:p>
          <a:p>
            <a:pPr lvl="1"/>
            <a:r>
              <a:rPr lang="en-US" sz="1200" dirty="0" smtClean="0"/>
              <a:t>Printer Settings</a:t>
            </a:r>
          </a:p>
          <a:p>
            <a:r>
              <a:rPr lang="en-US" sz="1200" dirty="0" smtClean="0"/>
              <a:t>Available tools include:</a:t>
            </a:r>
          </a:p>
          <a:p>
            <a:pPr lvl="1"/>
            <a:r>
              <a:rPr lang="en-US" sz="1200" dirty="0" smtClean="0"/>
              <a:t>Laser pointer</a:t>
            </a:r>
          </a:p>
          <a:p>
            <a:pPr lvl="1"/>
            <a:r>
              <a:rPr lang="en-US" sz="1200" dirty="0" smtClean="0"/>
              <a:t>Chat </a:t>
            </a:r>
          </a:p>
          <a:p>
            <a:pPr lvl="1"/>
            <a:r>
              <a:rPr lang="en-US" sz="1200" dirty="0" smtClean="0"/>
              <a:t>Pen tool</a:t>
            </a:r>
          </a:p>
          <a:p>
            <a:r>
              <a:rPr lang="en-US" sz="1200" dirty="0" smtClean="0"/>
              <a:t>Desktop Sharing, File Management,  and Remote Printing is possible</a:t>
            </a:r>
          </a:p>
          <a:p>
            <a:r>
              <a:rPr lang="en-US" sz="1200" dirty="0" smtClean="0"/>
              <a:t>User permission setting can be configured for remote control sessions</a:t>
            </a:r>
          </a:p>
          <a:p>
            <a:pPr lvl="1"/>
            <a:endParaRPr lang="en-US" sz="1100" dirty="0" smtClean="0"/>
          </a:p>
          <a:p>
            <a:pPr lvl="1"/>
            <a:endParaRPr lang="en-US" sz="1100" dirty="0" smtClean="0"/>
          </a:p>
          <a:p>
            <a:endParaRPr lang="en-US" sz="1100"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1.3 Remote Control (conti..)</a:t>
            </a:r>
            <a:endParaRPr lang="en-US" b="1"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838200" y="1600200"/>
            <a:ext cx="7239000" cy="4342606"/>
          </a:xfrm>
          <a:prstGeom prst="rect">
            <a:avLst/>
          </a:prstGeom>
          <a:noFill/>
          <a:ln w="9525">
            <a:noFill/>
            <a:miter lim="800000"/>
            <a:headEnd/>
            <a:tailEnd/>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1.4 Automation</a:t>
            </a:r>
            <a:endParaRPr lang="en-US" dirty="0"/>
          </a:p>
        </p:txBody>
      </p:sp>
      <p:sp>
        <p:nvSpPr>
          <p:cNvPr id="3" name="Content Placeholder 2"/>
          <p:cNvSpPr>
            <a:spLocks noGrp="1"/>
          </p:cNvSpPr>
          <p:nvPr>
            <p:ph idx="1"/>
          </p:nvPr>
        </p:nvSpPr>
        <p:spPr/>
        <p:txBody>
          <a:bodyPr/>
          <a:lstStyle/>
          <a:p>
            <a:pPr>
              <a:buNone/>
            </a:pPr>
            <a:endParaRPr lang="en-US" sz="1600" dirty="0" smtClean="0"/>
          </a:p>
          <a:p>
            <a:r>
              <a:rPr lang="en-US" sz="2000" dirty="0" smtClean="0"/>
              <a:t>LogMeIn Pro provides some level of automation through its Task Scheduler, which allows a user to create basic scripts</a:t>
            </a:r>
          </a:p>
          <a:p>
            <a:r>
              <a:rPr lang="en-US" sz="2000" dirty="0" smtClean="0"/>
              <a:t>Once a new task (script) has been created, it can be scheduled to run on a reoccurring basis or just one time</a:t>
            </a:r>
          </a:p>
          <a:p>
            <a:r>
              <a:rPr lang="en-US" sz="2000" dirty="0" smtClean="0"/>
              <a:t>However, unlike Kaseya, LogMeIn does not have a built-in agent procedures that allow a user to create several steps in a script as well as IF-ELSE-THEN statements</a:t>
            </a:r>
            <a:endParaRPr lang="en-US" sz="2000" dirty="0"/>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1.5 Monitoring</a:t>
            </a:r>
            <a:endParaRPr lang="en-US" dirty="0"/>
          </a:p>
        </p:txBody>
      </p:sp>
      <p:sp>
        <p:nvSpPr>
          <p:cNvPr id="3" name="Content Placeholder 2"/>
          <p:cNvSpPr>
            <a:spLocks noGrp="1"/>
          </p:cNvSpPr>
          <p:nvPr>
            <p:ph idx="1"/>
          </p:nvPr>
        </p:nvSpPr>
        <p:spPr>
          <a:xfrm>
            <a:off x="779463" y="1524000"/>
            <a:ext cx="7583487" cy="4513263"/>
          </a:xfrm>
        </p:spPr>
        <p:txBody>
          <a:bodyPr/>
          <a:lstStyle/>
          <a:p>
            <a:r>
              <a:rPr lang="en-US" sz="1100" dirty="0" smtClean="0"/>
              <a:t>Accomplished through LogMeIn Central</a:t>
            </a:r>
          </a:p>
          <a:p>
            <a:r>
              <a:rPr lang="en-US" sz="1100" dirty="0" smtClean="0"/>
              <a:t>Automated alerts can be created to notify administrators of any updates/changes via email</a:t>
            </a:r>
          </a:p>
          <a:p>
            <a:r>
              <a:rPr lang="en-US" sz="1100" dirty="0" smtClean="0"/>
              <a:t>Alert Packages can be created to include wanted alerts such as:</a:t>
            </a:r>
          </a:p>
          <a:p>
            <a:pPr lvl="1"/>
            <a:r>
              <a:rPr lang="en-US" sz="1100" dirty="0" smtClean="0"/>
              <a:t>CPU Utilization</a:t>
            </a:r>
          </a:p>
          <a:p>
            <a:pPr lvl="1"/>
            <a:r>
              <a:rPr lang="en-US" sz="1100" dirty="0" smtClean="0"/>
              <a:t>Used Memory</a:t>
            </a:r>
          </a:p>
          <a:p>
            <a:pPr lvl="1"/>
            <a:r>
              <a:rPr lang="en-US" sz="1100" dirty="0" smtClean="0"/>
              <a:t>Free Disk Space</a:t>
            </a:r>
          </a:p>
          <a:p>
            <a:pPr lvl="1"/>
            <a:r>
              <a:rPr lang="en-US" sz="1100" dirty="0" smtClean="0"/>
              <a:t>Folder/File Size</a:t>
            </a:r>
          </a:p>
          <a:p>
            <a:pPr lvl="1"/>
            <a:r>
              <a:rPr lang="en-US" sz="1100" dirty="0" smtClean="0"/>
              <a:t>Computer Online/Offline</a:t>
            </a:r>
          </a:p>
          <a:p>
            <a:pPr lvl="1"/>
            <a:r>
              <a:rPr lang="en-US" sz="1100" dirty="0" smtClean="0"/>
              <a:t>Service </a:t>
            </a:r>
          </a:p>
          <a:p>
            <a:pPr lvl="1"/>
            <a:r>
              <a:rPr lang="en-US" sz="1100" dirty="0" smtClean="0"/>
              <a:t>Event</a:t>
            </a:r>
          </a:p>
          <a:p>
            <a:pPr lvl="1"/>
            <a:r>
              <a:rPr lang="en-US" sz="1100" dirty="0" smtClean="0"/>
              <a:t>Hardware Inventory</a:t>
            </a:r>
          </a:p>
          <a:p>
            <a:pPr lvl="1"/>
            <a:r>
              <a:rPr lang="en-US" sz="1100" dirty="0" smtClean="0"/>
              <a:t>Software Inventory</a:t>
            </a:r>
          </a:p>
          <a:p>
            <a:pPr lvl="1"/>
            <a:r>
              <a:rPr lang="en-US" sz="1100" dirty="0" smtClean="0"/>
              <a:t>System Inventory</a:t>
            </a:r>
          </a:p>
          <a:p>
            <a:r>
              <a:rPr lang="en-US" sz="1100" dirty="0" smtClean="0"/>
              <a:t>Each alert has parameters which specifies the level of the alert</a:t>
            </a:r>
          </a:p>
          <a:p>
            <a:r>
              <a:rPr lang="en-US" sz="1100" dirty="0" smtClean="0"/>
              <a:t>Alert packages can be assigned to a group or an individual computer</a:t>
            </a:r>
          </a:p>
          <a:p>
            <a:r>
              <a:rPr lang="en-US" sz="1100" dirty="0" smtClean="0"/>
              <a:t>Unlike Kaseya, LogMeIn does not provide Event Logs</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1.5 Monitoring (conti..)</a:t>
            </a:r>
            <a:endParaRPr lang="en-US" b="1"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295400" y="2209800"/>
            <a:ext cx="6819106" cy="2909094"/>
          </a:xfrm>
          <a:prstGeom prst="rect">
            <a:avLst/>
          </a:prstGeom>
          <a:noFill/>
          <a:ln w="9525">
            <a:noFill/>
            <a:miter lim="800000"/>
            <a:headEnd/>
            <a:tailEnd/>
          </a:ln>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1.6 Patch Management</a:t>
            </a:r>
            <a:endParaRPr lang="en-US" dirty="0"/>
          </a:p>
        </p:txBody>
      </p:sp>
      <p:sp>
        <p:nvSpPr>
          <p:cNvPr id="3" name="Content Placeholder 2"/>
          <p:cNvSpPr>
            <a:spLocks noGrp="1"/>
          </p:cNvSpPr>
          <p:nvPr>
            <p:ph idx="1"/>
          </p:nvPr>
        </p:nvSpPr>
        <p:spPr/>
        <p:txBody>
          <a:bodyPr/>
          <a:lstStyle/>
          <a:p>
            <a:r>
              <a:rPr lang="en-US" sz="1600" dirty="0" smtClean="0"/>
              <a:t>LogMeIn does not offer built-in patch management</a:t>
            </a:r>
          </a:p>
          <a:p>
            <a:r>
              <a:rPr lang="en-US" sz="1600" dirty="0" smtClean="0"/>
              <a:t>However, patch management can be implemented on LogMeIn through the use of scripts, which runs a patch management program of choice</a:t>
            </a:r>
          </a:p>
          <a:p>
            <a:r>
              <a:rPr lang="en-US" sz="1600" dirty="0" smtClean="0"/>
              <a:t>WUInstall is a free patch management program that can be downloaded from the web</a:t>
            </a:r>
          </a:p>
          <a:p>
            <a:r>
              <a:rPr lang="en-US" sz="1600" dirty="0" smtClean="0"/>
              <a:t>A script (setup through Task Scheduler) can be setup to run WUInstall on a computer or group of computers, which looks for missing patches and performs updates</a:t>
            </a:r>
          </a:p>
          <a:p>
            <a:r>
              <a:rPr lang="en-US" sz="1600" dirty="0" smtClean="0"/>
              <a:t>The script can be set to run at login, logout, or on schedule </a:t>
            </a:r>
          </a:p>
          <a:p>
            <a:endParaRPr lang="en-US" sz="1600" dirty="0" smtClean="0"/>
          </a:p>
          <a:p>
            <a:endParaRPr lang="en-US" sz="1600"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lstStyle/>
          <a:p>
            <a:r>
              <a:rPr lang="en-US" dirty="0">
                <a:solidFill>
                  <a:srgbClr val="FF0000"/>
                </a:solidFill>
              </a:rPr>
              <a:t>Introduction</a:t>
            </a:r>
          </a:p>
          <a:p>
            <a:r>
              <a:rPr lang="en-US" dirty="0"/>
              <a:t>Comparison &amp; </a:t>
            </a:r>
            <a:r>
              <a:rPr lang="en-US" dirty="0" smtClean="0"/>
              <a:t>Discussion</a:t>
            </a:r>
            <a:endParaRPr lang="en-US" dirty="0"/>
          </a:p>
          <a:p>
            <a:r>
              <a:rPr lang="en-US" dirty="0"/>
              <a:t>Acknowledgements</a:t>
            </a:r>
          </a:p>
          <a:p>
            <a:r>
              <a:rPr lang="en-US" dirty="0"/>
              <a:t>References</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1.7 Backup &amp; Disaster Recovery </a:t>
            </a:r>
            <a:endParaRPr lang="en-US" dirty="0"/>
          </a:p>
        </p:txBody>
      </p:sp>
      <p:sp>
        <p:nvSpPr>
          <p:cNvPr id="3" name="Content Placeholder 2"/>
          <p:cNvSpPr>
            <a:spLocks noGrp="1"/>
          </p:cNvSpPr>
          <p:nvPr>
            <p:ph idx="1"/>
          </p:nvPr>
        </p:nvSpPr>
        <p:spPr>
          <a:xfrm>
            <a:off x="779463" y="1600200"/>
            <a:ext cx="7583487" cy="4437063"/>
          </a:xfrm>
        </p:spPr>
        <p:txBody>
          <a:bodyPr/>
          <a:lstStyle/>
          <a:p>
            <a:endParaRPr lang="en-US" sz="1400" dirty="0" smtClean="0"/>
          </a:p>
          <a:p>
            <a:r>
              <a:rPr lang="en-US" sz="1400" dirty="0" smtClean="0"/>
              <a:t>LogMeIn Back has the ability to:</a:t>
            </a:r>
          </a:p>
          <a:p>
            <a:pPr lvl="1"/>
            <a:r>
              <a:rPr lang="en-US" sz="1400" dirty="0" smtClean="0"/>
              <a:t>Create new backup sets (by selecting folders/files)</a:t>
            </a:r>
          </a:p>
          <a:p>
            <a:pPr lvl="1"/>
            <a:r>
              <a:rPr lang="en-US" sz="1400" dirty="0" smtClean="0"/>
              <a:t>Set a schedule for when backup sets should run (automatically or manually)</a:t>
            </a:r>
          </a:p>
          <a:p>
            <a:pPr lvl="1"/>
            <a:r>
              <a:rPr lang="en-US" sz="1400" dirty="0" smtClean="0"/>
              <a:t>Has an integrity checker to verify files are not corrupted</a:t>
            </a:r>
          </a:p>
          <a:p>
            <a:pPr lvl="1"/>
            <a:r>
              <a:rPr lang="en-US" sz="1400" dirty="0" smtClean="0"/>
              <a:t>Has built-in encryption</a:t>
            </a:r>
          </a:p>
          <a:p>
            <a:pPr lvl="1"/>
            <a:r>
              <a:rPr lang="en-US" sz="1400" dirty="0" smtClean="0"/>
              <a:t>Has compression support</a:t>
            </a:r>
          </a:p>
          <a:p>
            <a:pPr lvl="1"/>
            <a:r>
              <a:rPr lang="en-US" sz="1400" dirty="0" smtClean="0"/>
              <a:t>Keep track of backup history</a:t>
            </a:r>
          </a:p>
          <a:p>
            <a:r>
              <a:rPr lang="en-US" sz="1400" dirty="0" smtClean="0"/>
              <a:t>Data sets across the LogMeIn network can be restored straight into all computers or into chosen computers; this allows for remote disaster recovery</a:t>
            </a:r>
          </a:p>
          <a:p>
            <a:r>
              <a:rPr lang="en-US" sz="1400" dirty="0" smtClean="0"/>
              <a:t>LogMeIn Backup can be installed on remote computers through a “Backup Link”</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1.7 Backup &amp; Disaster Recovery</a:t>
            </a:r>
            <a:br>
              <a:rPr lang="en-US" b="1" dirty="0" smtClean="0"/>
            </a:br>
            <a:r>
              <a:rPr lang="en-US" b="1" dirty="0" smtClean="0"/>
              <a:t>(conti..)</a:t>
            </a:r>
            <a:endParaRPr lang="en-US" b="1"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990600" y="1524000"/>
            <a:ext cx="7094756" cy="4437063"/>
          </a:xfrm>
          <a:prstGeom prst="rect">
            <a:avLst/>
          </a:prstGeom>
          <a:noFill/>
          <a:ln w="9525">
            <a:noFill/>
            <a:miter lim="800000"/>
            <a:headEnd/>
            <a:tailEnd/>
          </a:ln>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1.8 Endpoint Security</a:t>
            </a:r>
            <a:endParaRPr lang="en-US" dirty="0"/>
          </a:p>
        </p:txBody>
      </p:sp>
      <p:sp>
        <p:nvSpPr>
          <p:cNvPr id="3" name="Content Placeholder 2"/>
          <p:cNvSpPr>
            <a:spLocks noGrp="1"/>
          </p:cNvSpPr>
          <p:nvPr>
            <p:ph idx="1"/>
          </p:nvPr>
        </p:nvSpPr>
        <p:spPr/>
        <p:txBody>
          <a:bodyPr/>
          <a:lstStyle/>
          <a:p>
            <a:r>
              <a:rPr lang="en-US" sz="1600" dirty="0" smtClean="0"/>
              <a:t>LogMeIn does not provide built-in end point security</a:t>
            </a:r>
          </a:p>
          <a:p>
            <a:r>
              <a:rPr lang="en-US" sz="1600" dirty="0" smtClean="0"/>
              <a:t>However, endpoint security can be implemented on LogMeIn through the use of scripts</a:t>
            </a:r>
          </a:p>
          <a:p>
            <a:r>
              <a:rPr lang="en-US" sz="1600" dirty="0" smtClean="0"/>
              <a:t>Microsoft Security Essentials provided by Microsoft for free can be safely downloaded from the Microsoft website</a:t>
            </a:r>
          </a:p>
          <a:p>
            <a:r>
              <a:rPr lang="en-US" sz="1600" dirty="0" smtClean="0"/>
              <a:t>Microsoft Security Essentials protects against spyware, viruses, and Trojans</a:t>
            </a:r>
          </a:p>
          <a:p>
            <a:r>
              <a:rPr lang="en-US" sz="1600" dirty="0" smtClean="0"/>
              <a:t>Microsoft Security Essentials can be set to run automatically on a computer or a group of computers using a script, which an administrator sets up automatic definition updates to the security program as well as automatic scans and fixes </a:t>
            </a:r>
            <a:endParaRPr lang="en-US" sz="1600" dirty="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1.10 Help Desk </a:t>
            </a:r>
            <a:endParaRPr lang="en-US" dirty="0"/>
          </a:p>
        </p:txBody>
      </p:sp>
      <p:sp>
        <p:nvSpPr>
          <p:cNvPr id="3" name="Content Placeholder 2"/>
          <p:cNvSpPr>
            <a:spLocks noGrp="1"/>
          </p:cNvSpPr>
          <p:nvPr>
            <p:ph idx="1"/>
          </p:nvPr>
        </p:nvSpPr>
        <p:spPr/>
        <p:txBody>
          <a:bodyPr/>
          <a:lstStyle/>
          <a:p>
            <a:r>
              <a:rPr lang="en-US" sz="1100" dirty="0" smtClean="0"/>
              <a:t>LogMeIn Rescue provides instantaneous helpdesk support</a:t>
            </a:r>
          </a:p>
          <a:p>
            <a:r>
              <a:rPr lang="en-US" sz="1100" dirty="0" smtClean="0"/>
              <a:t>An administrator creates a support session which generates a virtual room</a:t>
            </a:r>
          </a:p>
          <a:p>
            <a:r>
              <a:rPr lang="en-US" sz="1100" dirty="0" smtClean="0"/>
              <a:t>Clients can connect to the support session via a link or pin code that is sent to them via email, IM, or SMS</a:t>
            </a:r>
          </a:p>
          <a:p>
            <a:r>
              <a:rPr lang="en-US" sz="1100" dirty="0" smtClean="0"/>
              <a:t>Once the client has connected, the technician has the ability to:</a:t>
            </a:r>
          </a:p>
          <a:p>
            <a:pPr lvl="1"/>
            <a:r>
              <a:rPr lang="en-US" sz="1100" dirty="0" smtClean="0"/>
              <a:t>Remote control</a:t>
            </a:r>
          </a:p>
          <a:p>
            <a:pPr lvl="1"/>
            <a:r>
              <a:rPr lang="en-US" sz="1100" dirty="0" smtClean="0"/>
              <a:t>File Management</a:t>
            </a:r>
          </a:p>
          <a:p>
            <a:pPr lvl="1"/>
            <a:r>
              <a:rPr lang="en-US" sz="1100" dirty="0" smtClean="0"/>
              <a:t>View System Info</a:t>
            </a:r>
          </a:p>
          <a:p>
            <a:pPr lvl="1"/>
            <a:r>
              <a:rPr lang="en-US" sz="1100" dirty="0" smtClean="0"/>
              <a:t>Reboot the remote computer</a:t>
            </a:r>
          </a:p>
          <a:p>
            <a:pPr lvl="1"/>
            <a:r>
              <a:rPr lang="en-US" sz="1100" dirty="0" smtClean="0"/>
              <a:t>Manage script</a:t>
            </a:r>
          </a:p>
          <a:p>
            <a:pPr lvl="1"/>
            <a:r>
              <a:rPr lang="en-US" sz="1100" dirty="0" smtClean="0"/>
              <a:t>Communicate with client via the built-in chat function</a:t>
            </a:r>
          </a:p>
          <a:p>
            <a:pPr lvl="1"/>
            <a:r>
              <a:rPr lang="en-US" sz="1100" dirty="0" smtClean="0"/>
              <a:t>Record the entire session</a:t>
            </a:r>
          </a:p>
          <a:p>
            <a:pPr lvl="1"/>
            <a:r>
              <a:rPr lang="en-US" sz="1100" dirty="0" smtClean="0"/>
              <a:t>Input notes for later reference</a:t>
            </a:r>
          </a:p>
          <a:p>
            <a:pPr lvl="1"/>
            <a:r>
              <a:rPr lang="en-US" sz="1100" dirty="0" smtClean="0"/>
              <a:t>Invite another technician for maximum support</a:t>
            </a:r>
          </a:p>
          <a:p>
            <a:r>
              <a:rPr lang="en-US" sz="1100" dirty="0" smtClean="0"/>
              <a:t>Clients may also request support through the “Calling Card” option</a:t>
            </a:r>
          </a:p>
          <a:p>
            <a:endParaRPr lang="en-US" sz="1100" dirty="0" smtClean="0"/>
          </a:p>
          <a:p>
            <a:endParaRPr lang="en-US" sz="1100"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1.10 Help Desk (conti..)</a:t>
            </a:r>
            <a:endParaRPr lang="en-US" b="1"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676400" y="1447800"/>
            <a:ext cx="5868194" cy="4514056"/>
          </a:xfrm>
          <a:prstGeom prst="rect">
            <a:avLst/>
          </a:prstGeom>
          <a:noFill/>
          <a:ln w="9525">
            <a:noFill/>
            <a:miter lim="800000"/>
            <a:headEnd/>
            <a:tailEnd/>
          </a:ln>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1.11 Reporting</a:t>
            </a:r>
            <a:endParaRPr lang="en-US" dirty="0"/>
          </a:p>
        </p:txBody>
      </p:sp>
      <p:sp>
        <p:nvSpPr>
          <p:cNvPr id="3" name="Content Placeholder 2"/>
          <p:cNvSpPr>
            <a:spLocks noGrp="1"/>
          </p:cNvSpPr>
          <p:nvPr>
            <p:ph idx="1"/>
          </p:nvPr>
        </p:nvSpPr>
        <p:spPr>
          <a:xfrm>
            <a:off x="779463" y="1676400"/>
            <a:ext cx="7583487" cy="4360863"/>
          </a:xfrm>
        </p:spPr>
        <p:txBody>
          <a:bodyPr/>
          <a:lstStyle/>
          <a:p>
            <a:r>
              <a:rPr lang="en-US" sz="1100" dirty="0" smtClean="0"/>
              <a:t>LogMeIn Central provides custom reports</a:t>
            </a:r>
          </a:p>
          <a:p>
            <a:r>
              <a:rPr lang="en-US" sz="1100" dirty="0" smtClean="0"/>
              <a:t>All data is returned as text but can be easily converted to a graphical chart</a:t>
            </a:r>
          </a:p>
          <a:p>
            <a:r>
              <a:rPr lang="en-US" sz="1100" dirty="0" smtClean="0"/>
              <a:t>Reports can be exported to XLS (excel) or TSV (tabbed delimited) files</a:t>
            </a:r>
          </a:p>
          <a:p>
            <a:r>
              <a:rPr lang="en-US" sz="1100" dirty="0" smtClean="0"/>
              <a:t>Common Reports featured in the Report Viewer include:</a:t>
            </a:r>
          </a:p>
          <a:p>
            <a:pPr lvl="1"/>
            <a:r>
              <a:rPr lang="en-US" sz="1100" dirty="0" smtClean="0"/>
              <a:t>% free of disk space on all installed computers (lists all drives as well)</a:t>
            </a:r>
          </a:p>
          <a:p>
            <a:pPr lvl="1"/>
            <a:r>
              <a:rPr lang="en-US" sz="1100" dirty="0" smtClean="0"/>
              <a:t>the top 10 installed applications across all computers</a:t>
            </a:r>
          </a:p>
          <a:p>
            <a:pPr lvl="1"/>
            <a:r>
              <a:rPr lang="en-US" sz="1100" dirty="0" smtClean="0"/>
              <a:t>alerts in the past week</a:t>
            </a:r>
          </a:p>
          <a:p>
            <a:pPr lvl="1"/>
            <a:r>
              <a:rPr lang="en-US" sz="1100" dirty="0" smtClean="0"/>
              <a:t>installed operating systems on the computers</a:t>
            </a:r>
          </a:p>
          <a:p>
            <a:r>
              <a:rPr lang="en-US" sz="1100" dirty="0" smtClean="0"/>
              <a:t>Reports can be filtered by:</a:t>
            </a:r>
          </a:p>
          <a:p>
            <a:pPr lvl="1"/>
            <a:r>
              <a:rPr lang="en-US" sz="1100" dirty="0" smtClean="0"/>
              <a:t>Groups</a:t>
            </a:r>
          </a:p>
          <a:p>
            <a:pPr lvl="1"/>
            <a:r>
              <a:rPr lang="en-US" sz="1100" dirty="0" smtClean="0"/>
              <a:t>Computer</a:t>
            </a:r>
          </a:p>
          <a:p>
            <a:pPr lvl="1"/>
            <a:r>
              <a:rPr lang="en-US" sz="1100" dirty="0" smtClean="0"/>
              <a:t>Discovered time</a:t>
            </a:r>
          </a:p>
          <a:p>
            <a:pPr lvl="1"/>
            <a:r>
              <a:rPr lang="en-US" sz="1100" dirty="0" smtClean="0"/>
              <a:t>Category</a:t>
            </a:r>
          </a:p>
          <a:p>
            <a:pPr lvl="1"/>
            <a:r>
              <a:rPr lang="en-US" sz="1100" dirty="0" smtClean="0"/>
              <a:t>Property</a:t>
            </a:r>
          </a:p>
          <a:p>
            <a:pPr lvl="1"/>
            <a:r>
              <a:rPr lang="en-US" sz="1100" dirty="0" smtClean="0"/>
              <a:t>Specific value</a:t>
            </a:r>
          </a:p>
          <a:p>
            <a:pPr lvl="1"/>
            <a:r>
              <a:rPr lang="en-US" sz="1100" dirty="0" smtClean="0"/>
              <a:t>Old value</a:t>
            </a:r>
          </a:p>
          <a:p>
            <a:pPr lvl="1"/>
            <a:endParaRPr lang="en-US" sz="1100" dirty="0" smtClean="0"/>
          </a:p>
          <a:p>
            <a:pPr lvl="1"/>
            <a:endParaRPr lang="en-US" sz="1100"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1.11 Reporting (conti..)</a:t>
            </a:r>
            <a:endParaRPr lang="en-US" b="1"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609600" y="2133600"/>
            <a:ext cx="7952581" cy="3048000"/>
          </a:xfrm>
          <a:prstGeom prst="rect">
            <a:avLst/>
          </a:prstGeom>
          <a:noFill/>
          <a:ln w="9525">
            <a:noFill/>
            <a:miter lim="800000"/>
            <a:headEnd/>
            <a:tailEnd/>
          </a:ln>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2999" cy="1044575"/>
          </a:xfrm>
        </p:spPr>
        <p:txBody>
          <a:bodyPr/>
          <a:lstStyle/>
          <a:p>
            <a:r>
              <a:rPr lang="en-US" sz="3600" b="1" dirty="0"/>
              <a:t>1.12 System/User/Admin Management</a:t>
            </a:r>
            <a:endParaRPr lang="en-US" sz="3600" dirty="0"/>
          </a:p>
        </p:txBody>
      </p:sp>
      <p:sp>
        <p:nvSpPr>
          <p:cNvPr id="3" name="Content Placeholder 2"/>
          <p:cNvSpPr>
            <a:spLocks noGrp="1"/>
          </p:cNvSpPr>
          <p:nvPr>
            <p:ph idx="1"/>
          </p:nvPr>
        </p:nvSpPr>
        <p:spPr/>
        <p:txBody>
          <a:bodyPr/>
          <a:lstStyle/>
          <a:p>
            <a:r>
              <a:rPr lang="en-US" sz="1200" dirty="0" smtClean="0"/>
              <a:t>LogMeIn Central provides system options whereas Kaseya uses the System module</a:t>
            </a:r>
          </a:p>
          <a:p>
            <a:r>
              <a:rPr lang="en-US" sz="1200" dirty="0" smtClean="0"/>
              <a:t>User settings, preferences, and permissions can be modified </a:t>
            </a:r>
          </a:p>
          <a:p>
            <a:r>
              <a:rPr lang="en-US" sz="1200" dirty="0" smtClean="0"/>
              <a:t>User Info can be collected, such as:</a:t>
            </a:r>
          </a:p>
          <a:p>
            <a:pPr lvl="1"/>
            <a:r>
              <a:rPr lang="en-US" sz="1200" dirty="0" smtClean="0"/>
              <a:t>Total User Activity</a:t>
            </a:r>
          </a:p>
          <a:p>
            <a:pPr lvl="1"/>
            <a:r>
              <a:rPr lang="en-US" sz="1200" dirty="0" smtClean="0"/>
              <a:t>Most Active Users</a:t>
            </a:r>
          </a:p>
          <a:p>
            <a:pPr lvl="1"/>
            <a:r>
              <a:rPr lang="en-US" sz="1200" dirty="0" smtClean="0"/>
              <a:t>User Summary</a:t>
            </a:r>
          </a:p>
          <a:p>
            <a:pPr lvl="1"/>
            <a:r>
              <a:rPr lang="en-US" sz="1200" dirty="0" smtClean="0"/>
              <a:t>Account Audit (to view logon information) </a:t>
            </a:r>
          </a:p>
          <a:p>
            <a:pPr lvl="1"/>
            <a:r>
              <a:rPr lang="en-US" sz="1200" dirty="0" smtClean="0"/>
              <a:t>Account Activity and Usage (remote access sessions and user account access)</a:t>
            </a:r>
          </a:p>
          <a:p>
            <a:pPr lvl="1"/>
            <a:r>
              <a:rPr lang="en-US" sz="1200" dirty="0" smtClean="0"/>
              <a:t>User and Computer Access Rights (computer access permissions, local users, user permissions, and user profiles)</a:t>
            </a:r>
          </a:p>
          <a:p>
            <a:r>
              <a:rPr lang="en-US" sz="1200" dirty="0" smtClean="0"/>
              <a:t>LogMeIn clients/organizations are named under a group, unlike Kaseya that gives a client/organization a name and then assigns various groups to that one client/organization</a:t>
            </a:r>
          </a:p>
          <a:p>
            <a:r>
              <a:rPr lang="en-US" sz="1200" dirty="0" smtClean="0"/>
              <a:t>Once a group has been </a:t>
            </a:r>
            <a:r>
              <a:rPr lang="en-US" sz="1100" dirty="0" smtClean="0"/>
              <a:t>created, a Host Preference Package can be assigned to it, which manages group preferences</a:t>
            </a:r>
          </a:p>
          <a:p>
            <a:endParaRPr lang="en-US" sz="1100" dirty="0" smtClean="0"/>
          </a:p>
          <a:p>
            <a:endParaRPr lang="en-US" sz="1100" dirty="0" smtClean="0"/>
          </a:p>
          <a:p>
            <a:endParaRPr lang="en-US" sz="1100" dirty="0" smtClean="0"/>
          </a:p>
          <a:p>
            <a:endParaRPr lang="en-US" sz="1100" dirty="0" smtClean="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599" cy="1044575"/>
          </a:xfrm>
        </p:spPr>
        <p:txBody>
          <a:bodyPr/>
          <a:lstStyle/>
          <a:p>
            <a:pPr algn="ctr"/>
            <a:r>
              <a:rPr lang="en-US" sz="3600" b="1" dirty="0" smtClean="0"/>
              <a:t>1.12 System/User/Admin Management</a:t>
            </a:r>
            <a:br>
              <a:rPr lang="en-US" sz="3600" b="1" dirty="0" smtClean="0"/>
            </a:br>
            <a:r>
              <a:rPr lang="en-US" sz="3600" b="1" dirty="0" smtClean="0"/>
              <a:t>(conti..)</a:t>
            </a:r>
            <a:endParaRPr lang="en-US" sz="36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556811" y="1828800"/>
            <a:ext cx="6028790" cy="4208463"/>
          </a:xfrm>
          <a:prstGeom prst="rect">
            <a:avLst/>
          </a:prstGeom>
          <a:noFill/>
          <a:ln w="9525">
            <a:noFill/>
            <a:miter lim="800000"/>
            <a:headEnd/>
            <a:tailEnd/>
          </a:ln>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1.13 Usability</a:t>
            </a:r>
            <a:endParaRPr lang="en-US" dirty="0"/>
          </a:p>
        </p:txBody>
      </p:sp>
      <p:sp>
        <p:nvSpPr>
          <p:cNvPr id="3" name="Content Placeholder 2"/>
          <p:cNvSpPr>
            <a:spLocks noGrp="1"/>
          </p:cNvSpPr>
          <p:nvPr>
            <p:ph idx="1"/>
          </p:nvPr>
        </p:nvSpPr>
        <p:spPr/>
        <p:txBody>
          <a:bodyPr/>
          <a:lstStyle/>
          <a:p>
            <a:r>
              <a:rPr lang="en-US" sz="1800" dirty="0" smtClean="0"/>
              <a:t>LogMeIn provides a very sleek user interface with a bug free (as far as we can tell) environment, complemented by a very easy to navigate menu system</a:t>
            </a:r>
          </a:p>
          <a:p>
            <a:r>
              <a:rPr lang="en-US" sz="1800" dirty="0" smtClean="0"/>
              <a:t>All LogMeIn components are web-based, which provides users with easy access at any time</a:t>
            </a:r>
          </a:p>
          <a:p>
            <a:r>
              <a:rPr lang="en-US" sz="1800" dirty="0" smtClean="0"/>
              <a:t>LogMeIn offers the option of installing a plug-in to easily run everything from the browser. It integrates a snippet at the top left of the web browser window with easy access to control buttons</a:t>
            </a:r>
          </a:p>
          <a:p>
            <a:r>
              <a:rPr lang="en-US" sz="1800" dirty="0" smtClean="0"/>
              <a:t>Overall, it has been proven to be a very quick and easy-to-use interface</a:t>
            </a:r>
            <a:endParaRPr lang="en-US" sz="1800"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lstStyle/>
          <a:p>
            <a:r>
              <a:rPr lang="en-US" sz="2400" dirty="0" smtClean="0"/>
              <a:t>LogMeIn services: consumers, mobile workers, businesses, and IT service providers</a:t>
            </a:r>
          </a:p>
          <a:p>
            <a:r>
              <a:rPr lang="en-US" sz="2400" dirty="0" smtClean="0"/>
              <a:t>LogMeIn components:</a:t>
            </a:r>
          </a:p>
          <a:p>
            <a:pPr lvl="1"/>
            <a:r>
              <a:rPr lang="en-US" sz="2400" dirty="0" smtClean="0"/>
              <a:t>LogMeIn Central</a:t>
            </a:r>
          </a:p>
          <a:p>
            <a:pPr lvl="1"/>
            <a:r>
              <a:rPr lang="en-US" sz="2400" dirty="0" smtClean="0"/>
              <a:t>LogMeIn Rescue              </a:t>
            </a:r>
          </a:p>
          <a:p>
            <a:pPr lvl="1"/>
            <a:r>
              <a:rPr lang="en-US" sz="2400" dirty="0" smtClean="0"/>
              <a:t>LogMeIn Free</a:t>
            </a:r>
          </a:p>
          <a:p>
            <a:pPr lvl="1"/>
            <a:r>
              <a:rPr lang="en-US" sz="2400" dirty="0" smtClean="0"/>
              <a:t>LogMeIn Pro</a:t>
            </a:r>
          </a:p>
          <a:p>
            <a:pPr lvl="1"/>
            <a:r>
              <a:rPr lang="en-US" sz="2400" dirty="0" smtClean="0"/>
              <a:t>LogMeIn Backup</a:t>
            </a:r>
          </a:p>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4724400" y="2895600"/>
            <a:ext cx="1295400" cy="8001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477000" y="2590800"/>
            <a:ext cx="1143000" cy="619125"/>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6781800" y="3657600"/>
            <a:ext cx="1181100" cy="628650"/>
          </a:xfrm>
          <a:prstGeom prst="rect">
            <a:avLst/>
          </a:prstGeom>
          <a:noFill/>
          <a:ln w="9525">
            <a:noFill/>
            <a:miter lim="800000"/>
            <a:headEnd/>
            <a:tailEnd/>
          </a:ln>
        </p:spPr>
      </p:pic>
      <p:pic>
        <p:nvPicPr>
          <p:cNvPr id="7" name="Picture 9"/>
          <p:cNvPicPr>
            <a:picLocks noChangeAspect="1" noChangeArrowheads="1"/>
          </p:cNvPicPr>
          <p:nvPr/>
        </p:nvPicPr>
        <p:blipFill>
          <a:blip r:embed="rId5" cstate="print"/>
          <a:srcRect/>
          <a:stretch>
            <a:fillRect/>
          </a:stretch>
        </p:blipFill>
        <p:spPr bwMode="auto">
          <a:xfrm>
            <a:off x="5029200" y="4267200"/>
            <a:ext cx="1076325" cy="723900"/>
          </a:xfrm>
          <a:prstGeom prst="rect">
            <a:avLst/>
          </a:prstGeom>
          <a:noFill/>
          <a:ln w="9525">
            <a:noFill/>
            <a:miter lim="800000"/>
            <a:headEnd/>
            <a:tailEnd/>
          </a:ln>
        </p:spPr>
      </p:pic>
      <p:pic>
        <p:nvPicPr>
          <p:cNvPr id="8" name="Picture 6"/>
          <p:cNvPicPr>
            <a:picLocks noChangeAspect="1" noChangeArrowheads="1"/>
          </p:cNvPicPr>
          <p:nvPr/>
        </p:nvPicPr>
        <p:blipFill>
          <a:blip r:embed="rId6" cstate="print"/>
          <a:srcRect/>
          <a:stretch>
            <a:fillRect/>
          </a:stretch>
        </p:blipFill>
        <p:spPr bwMode="auto">
          <a:xfrm>
            <a:off x="6858000" y="4724400"/>
            <a:ext cx="1066800" cy="666750"/>
          </a:xfrm>
          <a:prstGeom prst="rect">
            <a:avLst/>
          </a:prstGeom>
          <a:noFill/>
          <a:ln w="9525">
            <a:noFill/>
            <a:miter lim="800000"/>
            <a:headEnd/>
            <a:tailEnd/>
          </a:ln>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1.14 Reliability</a:t>
            </a:r>
            <a:endParaRPr lang="en-US" dirty="0"/>
          </a:p>
        </p:txBody>
      </p:sp>
      <p:sp>
        <p:nvSpPr>
          <p:cNvPr id="3" name="Content Placeholder 2"/>
          <p:cNvSpPr>
            <a:spLocks noGrp="1"/>
          </p:cNvSpPr>
          <p:nvPr>
            <p:ph idx="1"/>
          </p:nvPr>
        </p:nvSpPr>
        <p:spPr/>
        <p:txBody>
          <a:bodyPr/>
          <a:lstStyle/>
          <a:p>
            <a:r>
              <a:rPr lang="en-US" sz="2000" dirty="0" smtClean="0"/>
              <a:t>LogMeIn is very stable and is always available to its customers</a:t>
            </a:r>
          </a:p>
          <a:p>
            <a:r>
              <a:rPr lang="en-US" sz="2000" dirty="0" smtClean="0"/>
              <a:t>One customer review:</a:t>
            </a:r>
          </a:p>
          <a:p>
            <a:pPr lvl="1"/>
            <a:r>
              <a:rPr lang="en-US" dirty="0" smtClean="0"/>
              <a:t>“LogMeIn is a solid software program that’s user-friendly and secure. One of my favorite free programs I recommend to everyone I know”</a:t>
            </a:r>
          </a:p>
          <a:p>
            <a:r>
              <a:rPr lang="en-US" sz="2000" dirty="0" smtClean="0"/>
              <a:t>LogMeIn provides detailed and straight forward instructions and wording on to how to navigate and use each component, unlike Kaseya, that uses words that are sometimes too technical to understand what a function means</a:t>
            </a:r>
            <a:endParaRPr lang="en-US" sz="2000"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1.15 Performance </a:t>
            </a:r>
            <a:endParaRPr lang="en-US" dirty="0"/>
          </a:p>
        </p:txBody>
      </p:sp>
      <p:sp>
        <p:nvSpPr>
          <p:cNvPr id="3" name="Content Placeholder 2"/>
          <p:cNvSpPr>
            <a:spLocks noGrp="1"/>
          </p:cNvSpPr>
          <p:nvPr>
            <p:ph idx="1"/>
          </p:nvPr>
        </p:nvSpPr>
        <p:spPr/>
        <p:txBody>
          <a:bodyPr/>
          <a:lstStyle/>
          <a:p>
            <a:endParaRPr lang="en-US" sz="2000" dirty="0" smtClean="0"/>
          </a:p>
          <a:p>
            <a:r>
              <a:rPr lang="en-US" sz="2000" dirty="0" smtClean="0"/>
              <a:t>The LogMeIn agents do not slow down the host system in any way</a:t>
            </a:r>
          </a:p>
          <a:p>
            <a:r>
              <a:rPr lang="en-US" sz="2000" dirty="0" smtClean="0"/>
              <a:t>Running multiple LogMeIn agents at a time shows no decrease in performance or increase in CPU/memory usage</a:t>
            </a:r>
          </a:p>
          <a:p>
            <a:r>
              <a:rPr lang="en-US" sz="2000" dirty="0" smtClean="0"/>
              <a:t>The software is compatible with almost all versions of windows, including Windows 7 x64 bits and the Macintosh operating systems</a:t>
            </a:r>
            <a:endParaRPr lang="en-US" sz="2000"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1.16 Supportability </a:t>
            </a:r>
            <a:endParaRPr lang="en-US" dirty="0"/>
          </a:p>
        </p:txBody>
      </p:sp>
      <p:sp>
        <p:nvSpPr>
          <p:cNvPr id="3" name="Content Placeholder 2"/>
          <p:cNvSpPr>
            <a:spLocks noGrp="1"/>
          </p:cNvSpPr>
          <p:nvPr>
            <p:ph idx="1"/>
          </p:nvPr>
        </p:nvSpPr>
        <p:spPr/>
        <p:txBody>
          <a:bodyPr/>
          <a:lstStyle/>
          <a:p>
            <a:r>
              <a:rPr lang="en-US" sz="1600" dirty="0" smtClean="0"/>
              <a:t>LogMeIn provides support to each of its products by:</a:t>
            </a:r>
          </a:p>
          <a:p>
            <a:pPr lvl="1"/>
            <a:r>
              <a:rPr lang="en-US" sz="1600" dirty="0" smtClean="0"/>
              <a:t>including a knowledge base system (which allows you to search for answers to a question by providing useful articles)</a:t>
            </a:r>
          </a:p>
          <a:p>
            <a:pPr lvl="1"/>
            <a:r>
              <a:rPr lang="en-US" sz="1600" dirty="0" smtClean="0"/>
              <a:t>downloads to help with installation</a:t>
            </a:r>
          </a:p>
          <a:p>
            <a:pPr lvl="1"/>
            <a:r>
              <a:rPr lang="en-US" sz="1600" dirty="0" smtClean="0"/>
              <a:t>documents such as white papers and user guides</a:t>
            </a:r>
          </a:p>
          <a:p>
            <a:pPr lvl="1"/>
            <a:r>
              <a:rPr lang="en-US" sz="1600" dirty="0" smtClean="0"/>
              <a:t>technical support to answer questions not found on the LogMeIn website.</a:t>
            </a:r>
          </a:p>
          <a:p>
            <a:pPr lvl="1">
              <a:buNone/>
            </a:pPr>
            <a:r>
              <a:rPr lang="en-US" sz="1600" dirty="0" smtClean="0"/>
              <a:t> </a:t>
            </a:r>
            <a:endParaRPr lang="en-US" sz="1600" dirty="0"/>
          </a:p>
          <a:p>
            <a:r>
              <a:rPr lang="en-US" sz="1600" dirty="0" smtClean="0"/>
              <a:t>Receiving technical support can be accomplished in two ways: </a:t>
            </a:r>
          </a:p>
          <a:p>
            <a:pPr lvl="1"/>
            <a:r>
              <a:rPr lang="en-US" sz="1600" dirty="0" smtClean="0"/>
              <a:t>By filling out the easy online support form , which creates a ticket </a:t>
            </a:r>
          </a:p>
          <a:p>
            <a:pPr lvl="1"/>
            <a:r>
              <a:rPr lang="en-US" sz="1600" dirty="0" smtClean="0"/>
              <a:t>Calling the technical support number provided on the website (they require a 24 hour turnaround time)</a:t>
            </a:r>
          </a:p>
          <a:p>
            <a:endParaRPr lang="en-US" sz="1800" dirty="0" smtClean="0"/>
          </a:p>
        </p:txBody>
      </p:sp>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3" name="Content Placeholder 2"/>
          <p:cNvSpPr>
            <a:spLocks noGrp="1"/>
          </p:cNvSpPr>
          <p:nvPr>
            <p:ph idx="1"/>
          </p:nvPr>
        </p:nvSpPr>
        <p:spPr/>
        <p:txBody>
          <a:bodyPr/>
          <a:lstStyle/>
          <a:p>
            <a:r>
              <a:rPr lang="en-US" dirty="0"/>
              <a:t>Introduction</a:t>
            </a:r>
          </a:p>
          <a:p>
            <a:r>
              <a:rPr lang="en-US" dirty="0">
                <a:solidFill>
                  <a:srgbClr val="FF0000"/>
                </a:solidFill>
              </a:rPr>
              <a:t>Comparison &amp; </a:t>
            </a:r>
            <a:r>
              <a:rPr lang="en-US" dirty="0" smtClean="0">
                <a:solidFill>
                  <a:srgbClr val="FF0000"/>
                </a:solidFill>
              </a:rPr>
              <a:t>Discussion</a:t>
            </a:r>
            <a:endParaRPr lang="en-US" dirty="0"/>
          </a:p>
          <a:p>
            <a:r>
              <a:rPr lang="en-US" dirty="0"/>
              <a:t>Acknowledgements</a:t>
            </a:r>
          </a:p>
          <a:p>
            <a:r>
              <a:rPr lang="en-US" dirty="0"/>
              <a:t>References</a:t>
            </a:r>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Comparison and Discussion</a:t>
            </a:r>
            <a:r>
              <a:rPr lang="en-US" b="1" i="1" dirty="0"/>
              <a:t> </a:t>
            </a:r>
            <a:endParaRPr lang="en-US" dirty="0"/>
          </a:p>
        </p:txBody>
      </p:sp>
      <p:sp>
        <p:nvSpPr>
          <p:cNvPr id="3" name="Content Placeholder 2"/>
          <p:cNvSpPr>
            <a:spLocks noGrp="1"/>
          </p:cNvSpPr>
          <p:nvPr>
            <p:ph idx="1"/>
          </p:nvPr>
        </p:nvSpPr>
        <p:spPr/>
        <p:txBody>
          <a:bodyPr/>
          <a:lstStyle/>
          <a:p>
            <a:r>
              <a:rPr lang="en-US" sz="1200" b="1" dirty="0" smtClean="0"/>
              <a:t>LogMeIn strengths:</a:t>
            </a:r>
            <a:r>
              <a:rPr lang="en-US" sz="1200" dirty="0" smtClean="0"/>
              <a:t> </a:t>
            </a:r>
          </a:p>
          <a:p>
            <a:pPr lvl="1"/>
            <a:r>
              <a:rPr lang="en-US" sz="1200" dirty="0" smtClean="0"/>
              <a:t>solid remote control sessions </a:t>
            </a:r>
          </a:p>
          <a:p>
            <a:pPr lvl="1"/>
            <a:r>
              <a:rPr lang="en-US" sz="1200" dirty="0" smtClean="0"/>
              <a:t>provides a concrete monitoring solution allowing users to arrange many alerts </a:t>
            </a:r>
          </a:p>
          <a:p>
            <a:pPr lvl="1"/>
            <a:r>
              <a:rPr lang="en-US" sz="1200" dirty="0" smtClean="0"/>
              <a:t>help desk support is strong by allowing many technicians to take part of a session </a:t>
            </a:r>
          </a:p>
          <a:p>
            <a:pPr lvl="1"/>
            <a:r>
              <a:rPr lang="en-US" sz="1200" dirty="0" smtClean="0"/>
              <a:t>support of many operating systems </a:t>
            </a:r>
          </a:p>
          <a:p>
            <a:pPr lvl="1"/>
            <a:r>
              <a:rPr lang="en-US" sz="1200" dirty="0" smtClean="0"/>
              <a:t>has an integrated and easy to use backup and disaster recovery solution</a:t>
            </a:r>
          </a:p>
          <a:p>
            <a:pPr lvl="1">
              <a:buNone/>
            </a:pPr>
            <a:endParaRPr lang="en-US" sz="1200" dirty="0" smtClean="0"/>
          </a:p>
          <a:p>
            <a:r>
              <a:rPr lang="en-US" sz="1200" b="1" dirty="0" smtClean="0"/>
              <a:t>LogMeIn weaknesses:</a:t>
            </a:r>
            <a:r>
              <a:rPr lang="en-US" sz="1200" dirty="0" smtClean="0"/>
              <a:t> </a:t>
            </a:r>
          </a:p>
          <a:p>
            <a:pPr lvl="1"/>
            <a:r>
              <a:rPr lang="en-US" sz="1200" dirty="0" smtClean="0"/>
              <a:t>future audits may not be scheduled </a:t>
            </a:r>
          </a:p>
          <a:p>
            <a:pPr lvl="1"/>
            <a:r>
              <a:rPr lang="en-US" sz="1200" dirty="0" smtClean="0"/>
              <a:t>does not have patch management </a:t>
            </a:r>
          </a:p>
          <a:p>
            <a:pPr lvl="1"/>
            <a:r>
              <a:rPr lang="en-US" sz="1200" dirty="0" smtClean="0"/>
              <a:t>does not have endpoint security </a:t>
            </a:r>
          </a:p>
          <a:p>
            <a:pPr lvl="1"/>
            <a:r>
              <a:rPr lang="en-US" sz="1200" dirty="0" smtClean="0"/>
              <a:t>does not focus on automation </a:t>
            </a:r>
          </a:p>
          <a:p>
            <a:pPr lvl="1"/>
            <a:r>
              <a:rPr lang="en-US" sz="1200" dirty="0" smtClean="0"/>
              <a:t>several components must be purchased separately in order to integrate LogMeIn</a:t>
            </a:r>
          </a:p>
          <a:p>
            <a:endParaRPr lang="en-US" sz="1200" dirty="0" smtClean="0"/>
          </a:p>
          <a:p>
            <a:endParaRPr lang="en-US" sz="1200"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2.1 Evaluating and Discussing</a:t>
            </a:r>
            <a:endParaRPr lang="en-US" dirty="0"/>
          </a:p>
        </p:txBody>
      </p:sp>
      <p:graphicFrame>
        <p:nvGraphicFramePr>
          <p:cNvPr id="4" name="Table 3"/>
          <p:cNvGraphicFramePr>
            <a:graphicFrameLocks noGrp="1"/>
          </p:cNvGraphicFramePr>
          <p:nvPr/>
        </p:nvGraphicFramePr>
        <p:xfrm>
          <a:off x="533400" y="1447800"/>
          <a:ext cx="7772400" cy="4601266"/>
        </p:xfrm>
        <a:graphic>
          <a:graphicData uri="http://schemas.openxmlformats.org/drawingml/2006/table">
            <a:tbl>
              <a:tblPr/>
              <a:tblGrid>
                <a:gridCol w="3369936"/>
                <a:gridCol w="4402464"/>
              </a:tblGrid>
              <a:tr h="716936">
                <a:tc>
                  <a:txBody>
                    <a:bodyPr/>
                    <a:lstStyle/>
                    <a:p>
                      <a:pPr marL="0" marR="0">
                        <a:lnSpc>
                          <a:spcPct val="115000"/>
                        </a:lnSpc>
                        <a:spcBef>
                          <a:spcPts val="0"/>
                        </a:spcBef>
                        <a:spcAft>
                          <a:spcPts val="0"/>
                        </a:spcAft>
                      </a:pPr>
                      <a:r>
                        <a:rPr lang="en-US" sz="1100" dirty="0">
                          <a:latin typeface="Times New Roman"/>
                          <a:ea typeface="Calibri"/>
                          <a:cs typeface="Times New Roman"/>
                        </a:rPr>
                        <a:t>Architecture</a:t>
                      </a:r>
                      <a:endParaRPr lang="en-US" sz="1100" dirty="0">
                        <a:latin typeface="Calibri"/>
                        <a:ea typeface="Calibri"/>
                        <a:cs typeface="Times New Roman"/>
                      </a:endParaRPr>
                    </a:p>
                    <a:p>
                      <a:pPr marL="0" marR="0">
                        <a:lnSpc>
                          <a:spcPct val="115000"/>
                        </a:lnSpc>
                        <a:spcBef>
                          <a:spcPts val="0"/>
                        </a:spcBef>
                        <a:spcAft>
                          <a:spcPts val="0"/>
                        </a:spcAft>
                      </a:pPr>
                      <a:r>
                        <a:rPr lang="en-US" sz="1100" b="1" dirty="0">
                          <a:latin typeface="Times New Roman"/>
                          <a:ea typeface="Calibri"/>
                          <a:cs typeface="Times New Roman"/>
                        </a:rPr>
                        <a:t>Rating: 3</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modules should be available as one download like Kaseya. Instead, modules must be separately purchased an integrated. However, agents are deployed on a machine as easily as Kaseya. Ports do not need to be opened, which reduces the risk of being hacked.</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936">
                <a:tc>
                  <a:txBody>
                    <a:bodyPr/>
                    <a:lstStyle/>
                    <a:p>
                      <a:pPr marL="0" marR="0">
                        <a:lnSpc>
                          <a:spcPct val="115000"/>
                        </a:lnSpc>
                        <a:spcBef>
                          <a:spcPts val="0"/>
                        </a:spcBef>
                        <a:spcAft>
                          <a:spcPts val="0"/>
                        </a:spcAft>
                      </a:pPr>
                      <a:r>
                        <a:rPr lang="en-US" sz="1100" dirty="0">
                          <a:latin typeface="Times New Roman"/>
                          <a:ea typeface="Calibri"/>
                          <a:cs typeface="Times New Roman"/>
                        </a:rPr>
                        <a:t>Audit &amp; Asset Mgt</a:t>
                      </a:r>
                      <a:br>
                        <a:rPr lang="en-US" sz="1100" dirty="0">
                          <a:latin typeface="Times New Roman"/>
                          <a:ea typeface="Calibri"/>
                          <a:cs typeface="Times New Roman"/>
                        </a:rPr>
                      </a:br>
                      <a:r>
                        <a:rPr lang="en-US" sz="1100" b="1" dirty="0">
                          <a:latin typeface="Times New Roman"/>
                          <a:ea typeface="Calibri"/>
                          <a:cs typeface="Times New Roman"/>
                        </a:rPr>
                        <a:t>Rating: 4</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Auditing is simple and intuitive. Auditing is straightforward and very easy to generate. It also gives detailed information. However, it does not give you the option to block certain files, folders, or applications like in Kaseya. It also does not let you schedule future audits.</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6936">
                <a:tc>
                  <a:txBody>
                    <a:bodyPr/>
                    <a:lstStyle/>
                    <a:p>
                      <a:pPr marL="0" marR="0">
                        <a:lnSpc>
                          <a:spcPct val="115000"/>
                        </a:lnSpc>
                        <a:spcBef>
                          <a:spcPts val="0"/>
                        </a:spcBef>
                        <a:spcAft>
                          <a:spcPts val="0"/>
                        </a:spcAft>
                      </a:pPr>
                      <a:r>
                        <a:rPr lang="en-US" sz="1100" dirty="0">
                          <a:latin typeface="Times New Roman"/>
                          <a:ea typeface="Calibri"/>
                          <a:cs typeface="Times New Roman"/>
                        </a:rPr>
                        <a:t>Remote Control</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The remote control interface is very simple to use. Once agent is installed, your computer is listed on a dashboard on your account’s main page. You can simply click on your computer and it will open up a menu, in which it gives you an option to remote control.</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61">
                <a:tc>
                  <a:txBody>
                    <a:bodyPr/>
                    <a:lstStyle/>
                    <a:p>
                      <a:pPr marL="0" marR="0">
                        <a:lnSpc>
                          <a:spcPct val="115000"/>
                        </a:lnSpc>
                        <a:spcBef>
                          <a:spcPts val="0"/>
                        </a:spcBef>
                        <a:spcAft>
                          <a:spcPts val="0"/>
                        </a:spcAft>
                      </a:pPr>
                      <a:r>
                        <a:rPr lang="en-US" sz="1100" dirty="0">
                          <a:latin typeface="Times New Roman"/>
                          <a:ea typeface="Calibri"/>
                          <a:cs typeface="Times New Roman"/>
                        </a:rPr>
                        <a:t>Automation</a:t>
                      </a:r>
                      <a:endParaRPr lang="en-US" sz="1100" dirty="0">
                        <a:latin typeface="Calibri"/>
                        <a:ea typeface="Calibri"/>
                        <a:cs typeface="Times New Roman"/>
                      </a:endParaRPr>
                    </a:p>
                    <a:p>
                      <a:pPr marL="0" marR="0">
                        <a:lnSpc>
                          <a:spcPct val="115000"/>
                        </a:lnSpc>
                        <a:spcBef>
                          <a:spcPts val="0"/>
                        </a:spcBef>
                        <a:spcAft>
                          <a:spcPts val="0"/>
                        </a:spcAft>
                      </a:pPr>
                      <a:r>
                        <a:rPr lang="en-US" sz="1100" b="1" dirty="0">
                          <a:latin typeface="Times New Roman"/>
                          <a:ea typeface="Calibri"/>
                          <a:cs typeface="Times New Roman"/>
                        </a:rPr>
                        <a:t>Rating: 1</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does not focus on automation like Kaseya does. It does not provide any scheduling, which plays a large role in automation. </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48">
                <a:tc>
                  <a:txBody>
                    <a:bodyPr/>
                    <a:lstStyle/>
                    <a:p>
                      <a:pPr marL="0" marR="0">
                        <a:lnSpc>
                          <a:spcPct val="115000"/>
                        </a:lnSpc>
                        <a:spcBef>
                          <a:spcPts val="0"/>
                        </a:spcBef>
                        <a:spcAft>
                          <a:spcPts val="0"/>
                        </a:spcAft>
                      </a:pPr>
                      <a:r>
                        <a:rPr lang="en-US" sz="1100" dirty="0">
                          <a:latin typeface="Times New Roman"/>
                          <a:ea typeface="Calibri"/>
                          <a:cs typeface="Times New Roman"/>
                        </a:rPr>
                        <a:t>Monitoring</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Central provides an easy monitoring solution. Alerts can be set up by categories that contain subcategories. The phrasing of each alert is less technical than Kaseya, which makes it much easier to understand and set up.</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61">
                <a:tc>
                  <a:txBody>
                    <a:bodyPr/>
                    <a:lstStyle/>
                    <a:p>
                      <a:pPr marL="0" marR="0">
                        <a:lnSpc>
                          <a:spcPct val="115000"/>
                        </a:lnSpc>
                        <a:spcBef>
                          <a:spcPts val="0"/>
                        </a:spcBef>
                        <a:spcAft>
                          <a:spcPts val="0"/>
                        </a:spcAft>
                      </a:pPr>
                      <a:r>
                        <a:rPr lang="en-US" sz="1100" dirty="0">
                          <a:latin typeface="Times New Roman"/>
                          <a:ea typeface="Calibri"/>
                          <a:cs typeface="Times New Roman"/>
                        </a:rPr>
                        <a:t>Patch Mgt</a:t>
                      </a:r>
                      <a:br>
                        <a:rPr lang="en-US" sz="1100" dirty="0">
                          <a:latin typeface="Times New Roman"/>
                          <a:ea typeface="Calibri"/>
                          <a:cs typeface="Times New Roman"/>
                        </a:rPr>
                      </a:br>
                      <a:r>
                        <a:rPr lang="en-US" sz="1100" b="1" dirty="0">
                          <a:latin typeface="Times New Roman"/>
                          <a:ea typeface="Calibri"/>
                          <a:cs typeface="Times New Roman"/>
                        </a:rPr>
                        <a:t>Rating: 1</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does not provide automatic patch management. A user may setup scripts or run the patch manually by using remote desktop login. </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548">
                <a:tc>
                  <a:txBody>
                    <a:bodyPr/>
                    <a:lstStyle/>
                    <a:p>
                      <a:pPr marL="0" marR="0">
                        <a:lnSpc>
                          <a:spcPct val="115000"/>
                        </a:lnSpc>
                        <a:spcBef>
                          <a:spcPts val="0"/>
                        </a:spcBef>
                        <a:spcAft>
                          <a:spcPts val="0"/>
                        </a:spcAft>
                      </a:pPr>
                      <a:r>
                        <a:rPr lang="en-US" sz="1100" dirty="0">
                          <a:latin typeface="Times New Roman"/>
                          <a:ea typeface="Calibri"/>
                          <a:cs typeface="Times New Roman"/>
                        </a:rPr>
                        <a:t>Backup &amp; Disaster Recovery</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Backup provides a straightforward tool, which lets you perform incremental or full set backups locally or remotely. You can also restore the backup data remotely instead of having to physically be onsite.</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775">
                <a:tc>
                  <a:txBody>
                    <a:bodyPr/>
                    <a:lstStyle/>
                    <a:p>
                      <a:pPr marL="0" marR="0">
                        <a:lnSpc>
                          <a:spcPct val="115000"/>
                        </a:lnSpc>
                        <a:spcBef>
                          <a:spcPts val="0"/>
                        </a:spcBef>
                        <a:spcAft>
                          <a:spcPts val="0"/>
                        </a:spcAft>
                      </a:pPr>
                      <a:r>
                        <a:rPr lang="en-US" sz="1100" dirty="0">
                          <a:latin typeface="Times New Roman"/>
                          <a:ea typeface="Calibri"/>
                          <a:cs typeface="Times New Roman"/>
                        </a:rPr>
                        <a:t>Endpoint Security</a:t>
                      </a:r>
                      <a:br>
                        <a:rPr lang="en-US" sz="1100" dirty="0">
                          <a:latin typeface="Times New Roman"/>
                          <a:ea typeface="Calibri"/>
                          <a:cs typeface="Times New Roman"/>
                        </a:rPr>
                      </a:br>
                      <a:r>
                        <a:rPr lang="en-US" sz="1100" b="1" dirty="0">
                          <a:latin typeface="Times New Roman"/>
                          <a:ea typeface="Calibri"/>
                          <a:cs typeface="Times New Roman"/>
                        </a:rPr>
                        <a:t>Rating: 1</a:t>
                      </a:r>
                      <a:endParaRPr lang="en-US" sz="110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does not provide endpoint security. You must install your own antivirus solution.</a:t>
                      </a:r>
                      <a:endParaRPr lang="en-US" sz="1050" dirty="0">
                        <a:latin typeface="Calibri"/>
                        <a:ea typeface="Calibri"/>
                        <a:cs typeface="Times New Roman"/>
                      </a:endParaRPr>
                    </a:p>
                  </a:txBody>
                  <a:tcPr marL="51299" marR="5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2.1 Evaluating and Discussing (conti..)</a:t>
            </a:r>
            <a:endParaRPr lang="en-US" dirty="0"/>
          </a:p>
        </p:txBody>
      </p:sp>
      <p:graphicFrame>
        <p:nvGraphicFramePr>
          <p:cNvPr id="3" name="Table 2"/>
          <p:cNvGraphicFramePr>
            <a:graphicFrameLocks noGrp="1"/>
          </p:cNvGraphicFramePr>
          <p:nvPr/>
        </p:nvGraphicFramePr>
        <p:xfrm>
          <a:off x="685800" y="1447799"/>
          <a:ext cx="7696200" cy="4653159"/>
        </p:xfrm>
        <a:graphic>
          <a:graphicData uri="http://schemas.openxmlformats.org/drawingml/2006/table">
            <a:tbl>
              <a:tblPr/>
              <a:tblGrid>
                <a:gridCol w="3336898"/>
                <a:gridCol w="4359302"/>
              </a:tblGrid>
              <a:tr h="369760">
                <a:tc>
                  <a:txBody>
                    <a:bodyPr/>
                    <a:lstStyle/>
                    <a:p>
                      <a:pPr marL="0" marR="0">
                        <a:lnSpc>
                          <a:spcPct val="115000"/>
                        </a:lnSpc>
                        <a:spcBef>
                          <a:spcPts val="0"/>
                        </a:spcBef>
                        <a:spcAft>
                          <a:spcPts val="0"/>
                        </a:spcAft>
                      </a:pPr>
                      <a:r>
                        <a:rPr lang="en-US" sz="1100" dirty="0">
                          <a:latin typeface="Times New Roman"/>
                          <a:ea typeface="Calibri"/>
                          <a:cs typeface="Times New Roman"/>
                        </a:rPr>
                        <a:t>User State Mgt</a:t>
                      </a:r>
                      <a:br>
                        <a:rPr lang="en-US" sz="1100" dirty="0">
                          <a:latin typeface="Times New Roman"/>
                          <a:ea typeface="Calibri"/>
                          <a:cs typeface="Times New Roman"/>
                        </a:rPr>
                      </a:br>
                      <a:r>
                        <a:rPr lang="en-US" sz="1100" b="1" dirty="0">
                          <a:latin typeface="Times New Roman"/>
                          <a:ea typeface="Calibri"/>
                          <a:cs typeface="Times New Roman"/>
                        </a:rPr>
                        <a:t>Rating: 4</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provides access to a specified machine, registry, drivers, remote printers, and command prompt.</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273">
                <a:tc>
                  <a:txBody>
                    <a:bodyPr/>
                    <a:lstStyle/>
                    <a:p>
                      <a:pPr marL="0" marR="0">
                        <a:lnSpc>
                          <a:spcPct val="115000"/>
                        </a:lnSpc>
                        <a:spcBef>
                          <a:spcPts val="0"/>
                        </a:spcBef>
                        <a:spcAft>
                          <a:spcPts val="0"/>
                        </a:spcAft>
                      </a:pPr>
                      <a:r>
                        <a:rPr lang="en-US" sz="1100" dirty="0">
                          <a:latin typeface="Times New Roman"/>
                          <a:ea typeface="Calibri"/>
                          <a:cs typeface="Times New Roman"/>
                        </a:rPr>
                        <a:t>Help Desk</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Rescue provides a simple help desk solution. Sessions can be shared between technicians to provide maximum support and tickets may be escalated to a higher tier support. Ongoing communication with the client is possible through the integrated chat function. Sessions may also be recorded for later reference.</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16">
                <a:tc>
                  <a:txBody>
                    <a:bodyPr/>
                    <a:lstStyle/>
                    <a:p>
                      <a:pPr marL="0" marR="0">
                        <a:lnSpc>
                          <a:spcPct val="115000"/>
                        </a:lnSpc>
                        <a:spcBef>
                          <a:spcPts val="0"/>
                        </a:spcBef>
                        <a:spcAft>
                          <a:spcPts val="0"/>
                        </a:spcAft>
                      </a:pPr>
                      <a:r>
                        <a:rPr lang="en-US" sz="1100" dirty="0">
                          <a:latin typeface="Times New Roman"/>
                          <a:ea typeface="Calibri"/>
                          <a:cs typeface="Times New Roman"/>
                        </a:rPr>
                        <a:t>Reporting</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Central provides collective and individual reporting on selected machines. It provides templates that you can use or modify which output graphical charts and/or raw data. </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16">
                <a:tc>
                  <a:txBody>
                    <a:bodyPr/>
                    <a:lstStyle/>
                    <a:p>
                      <a:pPr marL="0" marR="0">
                        <a:lnSpc>
                          <a:spcPct val="115000"/>
                        </a:lnSpc>
                        <a:spcBef>
                          <a:spcPts val="0"/>
                        </a:spcBef>
                        <a:spcAft>
                          <a:spcPts val="0"/>
                        </a:spcAft>
                      </a:pPr>
                      <a:r>
                        <a:rPr lang="en-US" sz="1100" dirty="0">
                          <a:latin typeface="Times New Roman"/>
                          <a:ea typeface="Calibri"/>
                          <a:cs typeface="Times New Roman"/>
                        </a:rPr>
                        <a:t>System</a:t>
                      </a:r>
                      <a:br>
                        <a:rPr lang="en-US" sz="1100" dirty="0">
                          <a:latin typeface="Times New Roman"/>
                          <a:ea typeface="Calibri"/>
                          <a:cs typeface="Times New Roman"/>
                        </a:rPr>
                      </a:br>
                      <a:r>
                        <a:rPr lang="en-US" sz="1100" b="1" dirty="0">
                          <a:latin typeface="Times New Roman"/>
                          <a:ea typeface="Calibri"/>
                          <a:cs typeface="Times New Roman"/>
                        </a:rPr>
                        <a:t>Rating: 4</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User settings and information on users can easily be configured with LogMeIn Central. Organizations/clients are created into a group, in which computers can easily be assigned to. </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209">
                <a:tc>
                  <a:txBody>
                    <a:bodyPr/>
                    <a:lstStyle/>
                    <a:p>
                      <a:pPr marL="0" marR="0">
                        <a:lnSpc>
                          <a:spcPct val="115000"/>
                        </a:lnSpc>
                        <a:spcBef>
                          <a:spcPts val="0"/>
                        </a:spcBef>
                        <a:spcAft>
                          <a:spcPts val="0"/>
                        </a:spcAft>
                      </a:pPr>
                      <a:r>
                        <a:rPr lang="en-US" sz="1100" dirty="0">
                          <a:latin typeface="Times New Roman"/>
                          <a:ea typeface="Calibri"/>
                          <a:cs typeface="Times New Roman"/>
                        </a:rPr>
                        <a:t>Usability</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is extremely user friendly. It provides easy to navigate menus and submenus. Each LogMeIn component provides a user guide that explains each feature thoroughly. </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209">
                <a:tc>
                  <a:txBody>
                    <a:bodyPr/>
                    <a:lstStyle/>
                    <a:p>
                      <a:pPr marL="0" marR="0">
                        <a:lnSpc>
                          <a:spcPct val="115000"/>
                        </a:lnSpc>
                        <a:spcBef>
                          <a:spcPts val="0"/>
                        </a:spcBef>
                        <a:spcAft>
                          <a:spcPts val="0"/>
                        </a:spcAft>
                      </a:pPr>
                      <a:r>
                        <a:rPr lang="en-US" sz="1100" dirty="0">
                          <a:latin typeface="Times New Roman"/>
                          <a:ea typeface="Calibri"/>
                          <a:cs typeface="Times New Roman"/>
                        </a:rPr>
                        <a:t>Reliability</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Every component has functioned as expected. There have been no browser crashes while using LogMeIn and connection to the host server has always been successful.</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60">
                <a:tc>
                  <a:txBody>
                    <a:bodyPr/>
                    <a:lstStyle/>
                    <a:p>
                      <a:pPr marL="0" marR="0">
                        <a:lnSpc>
                          <a:spcPct val="115000"/>
                        </a:lnSpc>
                        <a:spcBef>
                          <a:spcPts val="0"/>
                        </a:spcBef>
                        <a:spcAft>
                          <a:spcPts val="0"/>
                        </a:spcAft>
                      </a:pPr>
                      <a:r>
                        <a:rPr lang="en-US" sz="1100" dirty="0">
                          <a:latin typeface="Times New Roman"/>
                          <a:ea typeface="Calibri"/>
                          <a:cs typeface="Times New Roman"/>
                        </a:rPr>
                        <a:t>Performance</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LogMeIn’s agent does not slow your computers performance even when multiple agents are running. </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60">
                <a:tc>
                  <a:txBody>
                    <a:bodyPr/>
                    <a:lstStyle/>
                    <a:p>
                      <a:pPr marL="0" marR="0">
                        <a:lnSpc>
                          <a:spcPct val="115000"/>
                        </a:lnSpc>
                        <a:spcBef>
                          <a:spcPts val="0"/>
                        </a:spcBef>
                        <a:spcAft>
                          <a:spcPts val="0"/>
                        </a:spcAft>
                      </a:pPr>
                      <a:r>
                        <a:rPr lang="en-US" sz="1100" dirty="0">
                          <a:latin typeface="Times New Roman"/>
                          <a:ea typeface="Calibri"/>
                          <a:cs typeface="Times New Roman"/>
                        </a:rPr>
                        <a:t>Supportability</a:t>
                      </a:r>
                      <a:br>
                        <a:rPr lang="en-US" sz="1100" dirty="0">
                          <a:latin typeface="Times New Roman"/>
                          <a:ea typeface="Calibri"/>
                          <a:cs typeface="Times New Roman"/>
                        </a:rPr>
                      </a:br>
                      <a:r>
                        <a:rPr lang="en-US" sz="1100" b="1" dirty="0">
                          <a:latin typeface="Times New Roman"/>
                          <a:ea typeface="Calibri"/>
                          <a:cs typeface="Times New Roman"/>
                        </a:rPr>
                        <a:t>Rating: 5</a:t>
                      </a:r>
                      <a:endParaRPr lang="en-US" sz="110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dirty="0">
                          <a:latin typeface="Times New Roman"/>
                          <a:ea typeface="Calibri"/>
                          <a:cs typeface="Times New Roman"/>
                        </a:rPr>
                        <a:t>LogMeIn provides its customers with strong support via telephone, email, support ticketing, and a knowledge base.</a:t>
                      </a:r>
                      <a:endParaRPr lang="en-US" sz="1050" dirty="0">
                        <a:latin typeface="Calibri"/>
                        <a:ea typeface="Calibri"/>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2.2 Rating Results Explanation/Discussion</a:t>
            </a:r>
            <a:endParaRPr lang="en-US" dirty="0"/>
          </a:p>
        </p:txBody>
      </p:sp>
      <p:graphicFrame>
        <p:nvGraphicFramePr>
          <p:cNvPr id="4" name="Table 3"/>
          <p:cNvGraphicFramePr>
            <a:graphicFrameLocks noGrp="1"/>
          </p:cNvGraphicFramePr>
          <p:nvPr/>
        </p:nvGraphicFramePr>
        <p:xfrm>
          <a:off x="381000" y="1524006"/>
          <a:ext cx="8305801" cy="4343390"/>
        </p:xfrm>
        <a:graphic>
          <a:graphicData uri="http://schemas.openxmlformats.org/drawingml/2006/table">
            <a:tbl>
              <a:tblPr/>
              <a:tblGrid>
                <a:gridCol w="693113"/>
                <a:gridCol w="3619588"/>
                <a:gridCol w="1971521"/>
                <a:gridCol w="2021579"/>
              </a:tblGrid>
              <a:tr h="239439">
                <a:tc>
                  <a:txBody>
                    <a:bodyPr/>
                    <a:lstStyle/>
                    <a:p>
                      <a:pPr marL="0" marR="0" algn="ctr">
                        <a:lnSpc>
                          <a:spcPct val="115000"/>
                        </a:lnSpc>
                        <a:spcBef>
                          <a:spcPts val="0"/>
                        </a:spcBef>
                        <a:spcAft>
                          <a:spcPts val="0"/>
                        </a:spcAft>
                      </a:pPr>
                      <a:endParaRPr lang="en-US" sz="10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a:latin typeface="Times New Roman"/>
                          <a:ea typeface="Calibri"/>
                          <a:cs typeface="Times New Roman"/>
                        </a:rPr>
                        <a:t>Kaseya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i="1">
                          <a:latin typeface="Times New Roman"/>
                          <a:ea typeface="Calibri"/>
                          <a:cs typeface="Times New Roman"/>
                        </a:rPr>
                        <a:t>LogMeIn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dirty="0">
                          <a:latin typeface="Times New Roman"/>
                          <a:ea typeface="Calibri"/>
                          <a:cs typeface="Times New Roman"/>
                        </a:rPr>
                        <a:t>1</a:t>
                      </a:r>
                      <a:endParaRPr lang="en-US"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Architecture</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3</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2</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Audit &amp; Asset Mgt</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3</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Remote Control</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4</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Automation</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1</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Monitoring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6</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Patch Mgt</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1</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7</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Backup &amp; Disaster Recovery</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8</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Endpoint Security</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1</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9</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Times New Roman"/>
                          <a:ea typeface="Calibri"/>
                          <a:cs typeface="Times New Roman"/>
                        </a:rPr>
                        <a:t>User State Mgt</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5</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982">
                <a:tc>
                  <a:txBody>
                    <a:bodyPr/>
                    <a:lstStyle/>
                    <a:p>
                      <a:pPr marL="0" marR="0" algn="ctr">
                        <a:lnSpc>
                          <a:spcPct val="115000"/>
                        </a:lnSpc>
                        <a:spcBef>
                          <a:spcPts val="0"/>
                        </a:spcBef>
                        <a:spcAft>
                          <a:spcPts val="0"/>
                        </a:spcAft>
                      </a:pPr>
                      <a:r>
                        <a:rPr lang="en-US" sz="1200">
                          <a:latin typeface="Times New Roman"/>
                          <a:ea typeface="Calibri"/>
                          <a:cs typeface="Times New Roman"/>
                        </a:rPr>
                        <a:t>10</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Help Desk</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5</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11</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Reporting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5</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12</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System</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13</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Usability</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5</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14</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Reliability</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5</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15</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Performance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5</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39">
                <a:tc>
                  <a:txBody>
                    <a:bodyPr/>
                    <a:lstStyle/>
                    <a:p>
                      <a:pPr marL="0" marR="0" algn="ctr">
                        <a:lnSpc>
                          <a:spcPct val="115000"/>
                        </a:lnSpc>
                        <a:spcBef>
                          <a:spcPts val="0"/>
                        </a:spcBef>
                        <a:spcAft>
                          <a:spcPts val="0"/>
                        </a:spcAft>
                      </a:pPr>
                      <a:r>
                        <a:rPr lang="en-US" sz="1200">
                          <a:latin typeface="Times New Roman"/>
                          <a:ea typeface="Calibri"/>
                          <a:cs typeface="Times New Roman"/>
                        </a:rPr>
                        <a:t>16</a:t>
                      </a: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Times New Roman"/>
                          <a:ea typeface="Calibri"/>
                          <a:cs typeface="Times New Roman"/>
                        </a:rPr>
                        <a:t>Supportability</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Calibri"/>
                          <a:cs typeface="Times New Roman"/>
                        </a:rPr>
                        <a:t>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5</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384">
                <a:tc>
                  <a:txBody>
                    <a:bodyPr/>
                    <a:lstStyle/>
                    <a:p>
                      <a:pPr marL="0" marR="0" algn="ctr">
                        <a:lnSpc>
                          <a:spcPct val="115000"/>
                        </a:lnSpc>
                        <a:spcBef>
                          <a:spcPts val="0"/>
                        </a:spcBef>
                        <a:spcAft>
                          <a:spcPts val="0"/>
                        </a:spcAft>
                      </a:pPr>
                      <a:endParaRPr lang="en-US" sz="1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Times New Roman"/>
                          <a:ea typeface="Calibri"/>
                          <a:cs typeface="Times New Roman"/>
                        </a:rPr>
                        <a:t>Total</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Times New Roman"/>
                          <a:ea typeface="Calibri"/>
                          <a:cs typeface="Times New Roman"/>
                        </a:rPr>
                        <a:t>83</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latin typeface="Times New Roman"/>
                          <a:ea typeface="Calibri"/>
                          <a:cs typeface="Times New Roman"/>
                        </a:rPr>
                        <a:t>62</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2.2 Rating Results Explanation/Discussion (conti..)</a:t>
            </a:r>
            <a:endParaRPr lang="en-US" dirty="0"/>
          </a:p>
        </p:txBody>
      </p:sp>
      <p:sp>
        <p:nvSpPr>
          <p:cNvPr id="4" name="Content Placeholder 3"/>
          <p:cNvSpPr>
            <a:spLocks noGrp="1"/>
          </p:cNvSpPr>
          <p:nvPr>
            <p:ph idx="1"/>
          </p:nvPr>
        </p:nvSpPr>
        <p:spPr/>
        <p:txBody>
          <a:bodyPr/>
          <a:lstStyle/>
          <a:p>
            <a:r>
              <a:rPr lang="en-US" sz="1600" dirty="0" smtClean="0"/>
              <a:t>As the previous slide’s rating system table illustrates, Kaseya has been rated higher than LogMeIn. This does not mean that LogMeIn is not a good IT automation software; Kaseya just proves to be better. Richard and I were able to come up with this rating by using both Kaseya and LogMeIn to each of its fullest potential and then comparing both. Kaseya has a developed a better way to integrate all of its components together whereas LogMeIn is on the right track but not quite there yet. This is because LogMeIn customers must purchase the different components separately in order to use all of LogMeIn’s features. Unlike Kaseya, LogMeIn does not have built-in patch management or end point security. Kaseya also has a strong module that implements agent procedures, whereas LogMeIn only provides a simple use of scripts. Although Kaseya has proven to be a stronger solution, LogMeIn provides its customers with a great service as well.</a:t>
            </a:r>
          </a:p>
          <a:p>
            <a:endParaRPr lang="en-US" sz="1600" dirty="0"/>
          </a:p>
        </p:txBody>
      </p:sp>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Acknowledgements</a:t>
            </a:r>
            <a:endParaRPr lang="en-US" dirty="0"/>
          </a:p>
        </p:txBody>
      </p:sp>
      <p:sp>
        <p:nvSpPr>
          <p:cNvPr id="3" name="Content Placeholder 2"/>
          <p:cNvSpPr>
            <a:spLocks noGrp="1"/>
          </p:cNvSpPr>
          <p:nvPr>
            <p:ph idx="1"/>
          </p:nvPr>
        </p:nvSpPr>
        <p:spPr/>
        <p:txBody>
          <a:bodyPr/>
          <a:lstStyle/>
          <a:p>
            <a:pPr>
              <a:buNone/>
            </a:pPr>
            <a:r>
              <a:rPr lang="en-US" sz="1800" dirty="0" smtClean="0"/>
              <a:t>1. </a:t>
            </a:r>
            <a:r>
              <a:rPr lang="en-US" sz="1800" u="sng" dirty="0" smtClean="0">
                <a:hlinkClick r:id="rId2"/>
              </a:rPr>
              <a:t>www.logmein.com</a:t>
            </a:r>
            <a:r>
              <a:rPr lang="en-US" sz="1800" dirty="0" smtClean="0"/>
              <a:t> (which includes the use of all its components)</a:t>
            </a:r>
          </a:p>
          <a:p>
            <a:pPr>
              <a:buNone/>
            </a:pPr>
            <a:r>
              <a:rPr lang="en-US" sz="1800" dirty="0" smtClean="0"/>
              <a:t>2. </a:t>
            </a:r>
            <a:r>
              <a:rPr lang="en-US" sz="1800" u="sng" dirty="0" smtClean="0">
                <a:hlinkClick r:id="rId3"/>
              </a:rPr>
              <a:t>www.kaseya.com</a:t>
            </a:r>
            <a:r>
              <a:rPr lang="en-US" sz="1800" dirty="0" smtClean="0"/>
              <a:t> (which includes the use of all its modules)</a:t>
            </a:r>
          </a:p>
          <a:p>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a:t>
            </a:r>
          </a:p>
        </p:txBody>
      </p:sp>
      <p:sp>
        <p:nvSpPr>
          <p:cNvPr id="3" name="Content Placeholder 2"/>
          <p:cNvSpPr>
            <a:spLocks noGrp="1"/>
          </p:cNvSpPr>
          <p:nvPr>
            <p:ph idx="1"/>
          </p:nvPr>
        </p:nvSpPr>
        <p:spPr>
          <a:xfrm>
            <a:off x="779463" y="1524000"/>
            <a:ext cx="7583487" cy="4513263"/>
          </a:xfrm>
        </p:spPr>
        <p:txBody>
          <a:bodyPr/>
          <a:lstStyle/>
          <a:p>
            <a:r>
              <a:rPr lang="en-US" sz="1100" dirty="0" smtClean="0"/>
              <a:t>Technology developed by 3am Labs in Budapest, Hungary in 2003</a:t>
            </a:r>
          </a:p>
          <a:p>
            <a:r>
              <a:rPr lang="en-US" sz="1100" dirty="0" smtClean="0"/>
              <a:t>In 2006, 3am Labs changed its name to LogMeIn</a:t>
            </a:r>
          </a:p>
          <a:p>
            <a:r>
              <a:rPr lang="en-US" sz="1100" dirty="0" smtClean="0"/>
              <a:t>LogMeIn world headquarters is located in Boston, Massachusetts</a:t>
            </a:r>
          </a:p>
          <a:p>
            <a:r>
              <a:rPr lang="en-US" sz="1100" dirty="0" smtClean="0"/>
              <a:t>LogMeIn also has headquarters in Amsterdam, the Netherlands, and Sydney, Australia as well as development centers in Budapest and Hungary</a:t>
            </a:r>
          </a:p>
          <a:p>
            <a:r>
              <a:rPr lang="en-US" sz="1100" dirty="0" smtClean="0"/>
              <a:t>LogMeIn customers include:</a:t>
            </a:r>
          </a:p>
          <a:p>
            <a:pPr lvl="1"/>
            <a:r>
              <a:rPr lang="en-US" sz="900" dirty="0" smtClean="0"/>
              <a:t>large corporations</a:t>
            </a:r>
          </a:p>
          <a:p>
            <a:pPr lvl="1"/>
            <a:r>
              <a:rPr lang="en-US" sz="900" dirty="0" smtClean="0"/>
              <a:t>small to medium sized businesses</a:t>
            </a:r>
          </a:p>
          <a:p>
            <a:pPr lvl="1"/>
            <a:r>
              <a:rPr lang="en-US" sz="900" dirty="0" smtClean="0"/>
              <a:t>internal and outsourced IT service providers</a:t>
            </a:r>
          </a:p>
          <a:p>
            <a:pPr lvl="1"/>
            <a:r>
              <a:rPr lang="en-US" sz="900" dirty="0" smtClean="0"/>
              <a:t>mobile professionals</a:t>
            </a:r>
          </a:p>
          <a:p>
            <a:pPr lvl="1"/>
            <a:r>
              <a:rPr lang="en-US" sz="900" dirty="0" smtClean="0"/>
              <a:t>individual PC users and technicians</a:t>
            </a:r>
          </a:p>
          <a:p>
            <a:r>
              <a:rPr lang="en-US" sz="1100" dirty="0" smtClean="0"/>
              <a:t>LogMeIn is partners with Intel</a:t>
            </a:r>
          </a:p>
          <a:p>
            <a:r>
              <a:rPr lang="en-US" sz="1100" dirty="0" smtClean="0"/>
              <a:t>Company Highlight:</a:t>
            </a:r>
          </a:p>
          <a:p>
            <a:pPr lvl="1">
              <a:buNone/>
            </a:pPr>
            <a:r>
              <a:rPr lang="en-US" sz="900" dirty="0" smtClean="0"/>
              <a:t> LogMeIn Pro now supports Macs!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References</a:t>
            </a:r>
            <a:endParaRPr lang="en-US" dirty="0"/>
          </a:p>
        </p:txBody>
      </p:sp>
      <p:sp>
        <p:nvSpPr>
          <p:cNvPr id="3" name="Content Placeholder 2"/>
          <p:cNvSpPr>
            <a:spLocks noGrp="1"/>
          </p:cNvSpPr>
          <p:nvPr>
            <p:ph idx="1"/>
          </p:nvPr>
        </p:nvSpPr>
        <p:spPr/>
        <p:txBody>
          <a:bodyPr/>
          <a:lstStyle/>
          <a:p>
            <a:r>
              <a:rPr lang="en-US" sz="1800" dirty="0" smtClean="0"/>
              <a:t>[1] "The LogMeIn and Intel® Partnership". LogMeIn. April 5, 2010   &lt;https://secure.logmein.com/US/about/intel_partnership.aspx&gt;</a:t>
            </a:r>
          </a:p>
          <a:p>
            <a:r>
              <a:rPr lang="en-US" sz="1800" dirty="0" smtClean="0"/>
              <a:t>[2] </a:t>
            </a:r>
            <a:r>
              <a:rPr lang="en-US" sz="1800" dirty="0" err="1" smtClean="0"/>
              <a:t>Tab_Tab</a:t>
            </a:r>
            <a:r>
              <a:rPr lang="en-US" sz="1800" dirty="0" smtClean="0"/>
              <a:t>, "LogMeIn Reviews". </a:t>
            </a:r>
            <a:r>
              <a:rPr lang="en-US" sz="1800" dirty="0" err="1" smtClean="0"/>
              <a:t>CNet</a:t>
            </a:r>
            <a:r>
              <a:rPr lang="en-US" sz="1800" dirty="0" smtClean="0"/>
              <a:t>. April 5, 2010 &lt;http://reviews.cnet.com/e-mail/logmein/4852-3536_7-31394067.html?tag=mncolBtm;rnav&gt;</a:t>
            </a:r>
          </a:p>
          <a:p>
            <a:pPr>
              <a:buNone/>
            </a:pPr>
            <a:endParaRPr lang="en-US" dirty="0"/>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OS Coverage</a:t>
            </a:r>
          </a:p>
        </p:txBody>
      </p:sp>
      <p:sp>
        <p:nvSpPr>
          <p:cNvPr id="3" name="Content Placeholder 2"/>
          <p:cNvSpPr>
            <a:spLocks noGrp="1"/>
          </p:cNvSpPr>
          <p:nvPr>
            <p:ph idx="1"/>
          </p:nvPr>
        </p:nvSpPr>
        <p:spPr/>
        <p:txBody>
          <a:bodyPr/>
          <a:lstStyle/>
          <a:p>
            <a:r>
              <a:rPr lang="en-US" sz="1100" b="1" dirty="0" smtClean="0"/>
              <a:t>The operating systems that are supported for LogMeIn Free and Pro2:</a:t>
            </a:r>
          </a:p>
          <a:p>
            <a:pPr lvl="1"/>
            <a:r>
              <a:rPr lang="en-US" sz="1100" dirty="0" smtClean="0"/>
              <a:t>Windows 7 (32-bit or 64-bit)</a:t>
            </a:r>
          </a:p>
          <a:p>
            <a:pPr lvl="1"/>
            <a:r>
              <a:rPr lang="en-US" sz="1100" dirty="0" smtClean="0"/>
              <a:t>Server 2008 (32-bit or 64-bit)</a:t>
            </a:r>
          </a:p>
          <a:p>
            <a:pPr lvl="1"/>
            <a:r>
              <a:rPr lang="en-US" sz="1100" dirty="0" smtClean="0"/>
              <a:t>Vista (32-bit or 64-bit)</a:t>
            </a:r>
          </a:p>
          <a:p>
            <a:pPr lvl="1"/>
            <a:r>
              <a:rPr lang="en-US" sz="1100" dirty="0" smtClean="0"/>
              <a:t>XP (32-bit or 64-bit)</a:t>
            </a:r>
          </a:p>
          <a:p>
            <a:pPr lvl="1"/>
            <a:r>
              <a:rPr lang="en-US" sz="1100" dirty="0" smtClean="0"/>
              <a:t>Server 2003 (32-bit or 64-bit)</a:t>
            </a:r>
          </a:p>
          <a:p>
            <a:pPr lvl="1"/>
            <a:r>
              <a:rPr lang="en-US" sz="1100" dirty="0" smtClean="0"/>
              <a:t>Windows 2000 or Server 2000 (32-bit)</a:t>
            </a:r>
          </a:p>
          <a:p>
            <a:pPr lvl="1"/>
            <a:r>
              <a:rPr lang="en-US" sz="1100" dirty="0" smtClean="0"/>
              <a:t>Mac OS X 10.4.6 or later </a:t>
            </a:r>
          </a:p>
          <a:p>
            <a:pPr lvl="1"/>
            <a:endParaRPr lang="en-US" sz="1100" dirty="0" smtClean="0"/>
          </a:p>
          <a:p>
            <a:r>
              <a:rPr lang="en-US" sz="1100" b="1" dirty="0" smtClean="0"/>
              <a:t>The operating systems that are supported for LogMeIn Backup:</a:t>
            </a:r>
          </a:p>
          <a:p>
            <a:pPr lvl="1"/>
            <a:r>
              <a:rPr lang="en-US" sz="1100" dirty="0" smtClean="0"/>
              <a:t>Windows 2000/Server 2000 (VSS not supported) </a:t>
            </a:r>
          </a:p>
          <a:p>
            <a:pPr lvl="1"/>
            <a:r>
              <a:rPr lang="en-US" sz="1100" dirty="0" smtClean="0"/>
              <a:t>XP 32 and 64 bit</a:t>
            </a:r>
          </a:p>
          <a:p>
            <a:pPr lvl="1"/>
            <a:r>
              <a:rPr lang="en-US" sz="1100" dirty="0" smtClean="0"/>
              <a:t>Server 2003 32 and 64 bit</a:t>
            </a:r>
          </a:p>
          <a:p>
            <a:pPr lvl="1"/>
            <a:r>
              <a:rPr lang="en-US" sz="1100" dirty="0" smtClean="0"/>
              <a:t>Vista 32 and 64 bit</a:t>
            </a:r>
          </a:p>
          <a:p>
            <a:pPr lvl="1"/>
            <a:r>
              <a:rPr lang="en-US" sz="1100" b="1" dirty="0" smtClean="0"/>
              <a:t>Please Note: On Windows 2000/Server 2000, Backup can’t backup open files because of limitations of the operating systems</a:t>
            </a:r>
          </a:p>
          <a:p>
            <a:pPr>
              <a:buNone/>
            </a:pPr>
            <a:r>
              <a:rPr lang="en-US" sz="1100" dirty="0" smtClean="0"/>
              <a:t> </a:t>
            </a:r>
            <a:endParaRPr lang="en-US" sz="1100" dirty="0"/>
          </a:p>
          <a:p>
            <a:endParaRPr lang="en-US" sz="1050"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OS Coverage (conti..)</a:t>
            </a:r>
            <a:endParaRPr lang="en-US" b="1" dirty="0"/>
          </a:p>
        </p:txBody>
      </p:sp>
      <p:sp>
        <p:nvSpPr>
          <p:cNvPr id="3" name="Content Placeholder 2"/>
          <p:cNvSpPr>
            <a:spLocks noGrp="1"/>
          </p:cNvSpPr>
          <p:nvPr>
            <p:ph idx="1"/>
          </p:nvPr>
        </p:nvSpPr>
        <p:spPr/>
        <p:txBody>
          <a:bodyPr/>
          <a:lstStyle/>
          <a:p>
            <a:r>
              <a:rPr lang="en-US" sz="1100" b="1" dirty="0" smtClean="0"/>
              <a:t>LogMeIn Central does not require any operating systems; however, these are its supported browsers:</a:t>
            </a:r>
          </a:p>
          <a:p>
            <a:pPr lvl="1"/>
            <a:r>
              <a:rPr lang="en-US" sz="1100" dirty="0" smtClean="0"/>
              <a:t>Internet Explorer 7 or above</a:t>
            </a:r>
          </a:p>
          <a:p>
            <a:pPr lvl="1"/>
            <a:r>
              <a:rPr lang="en-US" sz="1100" dirty="0" smtClean="0"/>
              <a:t>Firefox 3.0 or above</a:t>
            </a:r>
          </a:p>
          <a:p>
            <a:pPr lvl="1"/>
            <a:r>
              <a:rPr lang="en-US" sz="1100" dirty="0" smtClean="0"/>
              <a:t>Chrome 2.0 or above</a:t>
            </a:r>
          </a:p>
          <a:p>
            <a:pPr lvl="1"/>
            <a:r>
              <a:rPr lang="en-US" sz="1100" dirty="0" smtClean="0"/>
              <a:t>Safari 4.0 or above</a:t>
            </a:r>
          </a:p>
          <a:p>
            <a:pPr lvl="1"/>
            <a:r>
              <a:rPr lang="en-US" sz="1100" b="1" dirty="0" smtClean="0"/>
              <a:t>Please Note: Java must be enabled for LogMeIn Central to run</a:t>
            </a:r>
          </a:p>
          <a:p>
            <a:pPr lvl="1">
              <a:buNone/>
            </a:pPr>
            <a:endParaRPr lang="en-US" sz="1100" b="1" dirty="0" smtClean="0"/>
          </a:p>
          <a:p>
            <a:r>
              <a:rPr lang="en-US" sz="1100" b="1" dirty="0" smtClean="0"/>
              <a:t>The system requirements that are needed in order for LogMeIn Rescue to run:</a:t>
            </a:r>
          </a:p>
          <a:p>
            <a:pPr lvl="1"/>
            <a:r>
              <a:rPr lang="en-US" sz="1100" dirty="0" smtClean="0"/>
              <a:t>Windows 7, Vista, XP, Server 2003, Server 2008 (all including 64-bit); Windows 2000/Server 2000</a:t>
            </a:r>
          </a:p>
          <a:p>
            <a:pPr lvl="1"/>
            <a:r>
              <a:rPr lang="en-US" sz="1100" dirty="0" smtClean="0"/>
              <a:t>Compatible browser: </a:t>
            </a:r>
          </a:p>
          <a:p>
            <a:pPr lvl="2"/>
            <a:r>
              <a:rPr lang="en-US" sz="1100" dirty="0" smtClean="0"/>
              <a:t>Internet Explorer 5.5 or later, with support for 128-bit or 256-bit encryption</a:t>
            </a:r>
          </a:p>
          <a:p>
            <a:pPr lvl="2"/>
            <a:r>
              <a:rPr lang="en-US" sz="1100" dirty="0" smtClean="0"/>
              <a:t>Mozilla-based browsers that are compatible include Firefox 1.5 or later, and Mozilla 1.7 or late</a:t>
            </a:r>
          </a:p>
          <a:p>
            <a:pPr lvl="2"/>
            <a:r>
              <a:rPr lang="en-US" sz="1100" dirty="0" smtClean="0"/>
              <a:t>Broadband connectivity to the Internet</a:t>
            </a:r>
          </a:p>
          <a:p>
            <a:pPr lvl="2"/>
            <a:r>
              <a:rPr lang="en-US" sz="1100" dirty="0" smtClean="0"/>
              <a:t>Up to 20MB of memory + 20MB per RC session</a:t>
            </a:r>
          </a:p>
          <a:p>
            <a:pPr lvl="2"/>
            <a:r>
              <a:rPr lang="en-US" sz="1100" dirty="0" smtClean="0"/>
              <a:t>Up to 30MB of storage space + 20MB for all virtualization and mobile skins</a:t>
            </a:r>
          </a:p>
          <a:p>
            <a:endParaRPr lang="en-US" sz="1100"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Grouping Managed Devices</a:t>
            </a:r>
          </a:p>
        </p:txBody>
      </p:sp>
      <p:sp>
        <p:nvSpPr>
          <p:cNvPr id="3" name="Content Placeholder 2"/>
          <p:cNvSpPr>
            <a:spLocks noGrp="1"/>
          </p:cNvSpPr>
          <p:nvPr>
            <p:ph idx="1"/>
          </p:nvPr>
        </p:nvSpPr>
        <p:spPr/>
        <p:txBody>
          <a:bodyPr/>
          <a:lstStyle/>
          <a:p>
            <a:endParaRPr lang="en-US" dirty="0"/>
          </a:p>
          <a:p>
            <a:r>
              <a:rPr lang="en-US" sz="1400" dirty="0" smtClean="0"/>
              <a:t>LogMeIn Central allows an administrator to manage all of the computers under an account by allowing central management of all added computers. </a:t>
            </a:r>
          </a:p>
          <a:p>
            <a:r>
              <a:rPr lang="en-US" sz="1400" dirty="0" smtClean="0"/>
              <a:t>Using LogMeIn Central the administrator can create alert packages, reports, and groups.</a:t>
            </a:r>
          </a:p>
          <a:p>
            <a:r>
              <a:rPr lang="en-US" sz="1400" dirty="0" smtClean="0"/>
              <a:t>Agents can be distributed for download via “deployment links”</a:t>
            </a:r>
            <a:endParaRPr lang="en-US" dirty="0"/>
          </a:p>
          <a:p>
            <a:r>
              <a:rPr lang="en-US" sz="1400" dirty="0" smtClean="0"/>
              <a:t>LogMeIn Central also allows for creating a “Host Preference” package which set the settings for the agents that will be deployed</a:t>
            </a:r>
          </a:p>
          <a:p>
            <a:r>
              <a:rPr lang="en-US" sz="1400" dirty="0" smtClean="0"/>
              <a:t>The grouping tab does not include a “filter” view function like in Kaseya, however, it does have a handy search box which searches in real time (as letters are typed) for computers added to any groups</a:t>
            </a: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399" cy="1044575"/>
          </a:xfrm>
        </p:spPr>
        <p:txBody>
          <a:bodyPr/>
          <a:lstStyle/>
          <a:p>
            <a:r>
              <a:rPr lang="en-US" b="1" dirty="0" smtClean="0"/>
              <a:t>Grouping Managed Devices (conti..)</a:t>
            </a:r>
            <a:endParaRPr lang="en-US"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447800"/>
            <a:ext cx="7384497" cy="4589463"/>
          </a:xfrm>
          <a:prstGeom prst="rect">
            <a:avLst/>
          </a:prstGeom>
          <a:noFill/>
          <a:ln w="9525">
            <a:noFill/>
            <a:miter lim="800000"/>
            <a:headEnd/>
            <a:tailEnd/>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Functional Coverage</a:t>
            </a:r>
          </a:p>
        </p:txBody>
      </p:sp>
      <p:sp>
        <p:nvSpPr>
          <p:cNvPr id="3" name="Content Placeholder 2"/>
          <p:cNvSpPr>
            <a:spLocks noGrp="1"/>
          </p:cNvSpPr>
          <p:nvPr>
            <p:ph idx="1"/>
          </p:nvPr>
        </p:nvSpPr>
        <p:spPr>
          <a:xfrm>
            <a:off x="779463" y="1600200"/>
            <a:ext cx="7583487" cy="4437063"/>
          </a:xfrm>
        </p:spPr>
        <p:txBody>
          <a:bodyPr/>
          <a:lstStyle/>
          <a:p>
            <a:r>
              <a:rPr lang="en-US" sz="1400" dirty="0" smtClean="0"/>
              <a:t>LogMeIn covers the following functionalities:</a:t>
            </a:r>
          </a:p>
          <a:p>
            <a:pPr lvl="1"/>
            <a:r>
              <a:rPr lang="en-US" sz="1400" dirty="0" smtClean="0"/>
              <a:t>Agent and agent-less architecture </a:t>
            </a:r>
          </a:p>
          <a:p>
            <a:pPr lvl="1"/>
            <a:r>
              <a:rPr lang="en-US" sz="1400" dirty="0" smtClean="0"/>
              <a:t>Auditing and Asset Management </a:t>
            </a:r>
          </a:p>
          <a:p>
            <a:pPr lvl="1"/>
            <a:r>
              <a:rPr lang="en-US" sz="1400" dirty="0" smtClean="0"/>
              <a:t>Remote Control </a:t>
            </a:r>
          </a:p>
          <a:p>
            <a:pPr lvl="1"/>
            <a:r>
              <a:rPr lang="en-US" sz="1400" dirty="0" smtClean="0"/>
              <a:t>Monitoring </a:t>
            </a:r>
          </a:p>
          <a:p>
            <a:pPr lvl="1"/>
            <a:r>
              <a:rPr lang="en-US" sz="1400" dirty="0" smtClean="0"/>
              <a:t>Backup and Disaster Recovery </a:t>
            </a:r>
          </a:p>
          <a:p>
            <a:pPr lvl="1"/>
            <a:r>
              <a:rPr lang="en-US" sz="1400" dirty="0" smtClean="0"/>
              <a:t>User State Management </a:t>
            </a:r>
          </a:p>
          <a:p>
            <a:pPr lvl="1"/>
            <a:r>
              <a:rPr lang="en-US" sz="1400" dirty="0" smtClean="0"/>
              <a:t>Help Desk </a:t>
            </a:r>
          </a:p>
          <a:p>
            <a:pPr lvl="1"/>
            <a:r>
              <a:rPr lang="en-US" sz="1400" dirty="0" smtClean="0"/>
              <a:t>Reporting </a:t>
            </a:r>
          </a:p>
          <a:p>
            <a:pPr lvl="1"/>
            <a:r>
              <a:rPr lang="en-US" sz="1400" dirty="0" smtClean="0"/>
              <a:t>System</a:t>
            </a:r>
          </a:p>
          <a:p>
            <a:r>
              <a:rPr lang="en-US" sz="1600" dirty="0" smtClean="0"/>
              <a:t>Unlike Kaseya, LogMeIn does not have built-in:</a:t>
            </a:r>
          </a:p>
          <a:p>
            <a:pPr lvl="1"/>
            <a:r>
              <a:rPr lang="en-US" sz="1400" dirty="0" smtClean="0"/>
              <a:t>Patch Management</a:t>
            </a:r>
          </a:p>
          <a:p>
            <a:pPr lvl="1"/>
            <a:r>
              <a:rPr lang="en-US" sz="1400" dirty="0" smtClean="0"/>
              <a:t>Endpoint Security</a:t>
            </a:r>
          </a:p>
          <a:p>
            <a:endParaRPr lang="en-US" dirty="0"/>
          </a:p>
        </p:txBody>
      </p:sp>
    </p:spTree>
  </p:cSld>
  <p:clrMapOvr>
    <a:masterClrMapping/>
  </p:clrMapOvr>
  <p:transition>
    <p:dissolve/>
  </p:transition>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871</TotalTime>
  <Words>3007</Words>
  <Application>Microsoft Office PowerPoint</Application>
  <PresentationFormat>On-screen Show (4:3)</PresentationFormat>
  <Paragraphs>399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Revolution</vt:lpstr>
      <vt:lpstr>A Feature-Based Analysis &amp; Comparison of IT Automation Tools:  Comparing Kaseya to LogMeIn</vt:lpstr>
      <vt:lpstr>Agenda</vt:lpstr>
      <vt:lpstr>Overview</vt:lpstr>
      <vt:lpstr>Background</vt:lpstr>
      <vt:lpstr>OS Coverage</vt:lpstr>
      <vt:lpstr>OS Coverage (conti..)</vt:lpstr>
      <vt:lpstr>Grouping Managed Devices</vt:lpstr>
      <vt:lpstr>Grouping Managed Devices (conti..)</vt:lpstr>
      <vt:lpstr>Functional Coverage</vt:lpstr>
      <vt:lpstr>1.1 Architecture</vt:lpstr>
      <vt:lpstr>1.2 Auditing &amp; Asset Management</vt:lpstr>
      <vt:lpstr>1.2 Auditing &amp; Asset Management (conti..)</vt:lpstr>
      <vt:lpstr>1.2 Auditing &amp; Asset Management (conti..)</vt:lpstr>
      <vt:lpstr>1.3 Remote Control </vt:lpstr>
      <vt:lpstr>1.3 Remote Control (conti..)</vt:lpstr>
      <vt:lpstr>1.4 Automation</vt:lpstr>
      <vt:lpstr>1.5 Monitoring</vt:lpstr>
      <vt:lpstr>1.5 Monitoring (conti..)</vt:lpstr>
      <vt:lpstr>1.6 Patch Management</vt:lpstr>
      <vt:lpstr>1.7 Backup &amp; Disaster Recovery </vt:lpstr>
      <vt:lpstr>1.7 Backup &amp; Disaster Recovery (conti..)</vt:lpstr>
      <vt:lpstr>1.8 Endpoint Security</vt:lpstr>
      <vt:lpstr>1.10 Help Desk </vt:lpstr>
      <vt:lpstr>1.10 Help Desk (conti..)</vt:lpstr>
      <vt:lpstr>1.11 Reporting</vt:lpstr>
      <vt:lpstr>1.11 Reporting (conti..)</vt:lpstr>
      <vt:lpstr>1.12 System/User/Admin Management</vt:lpstr>
      <vt:lpstr>1.12 System/User/Admin Management (conti..)</vt:lpstr>
      <vt:lpstr>1.13 Usability</vt:lpstr>
      <vt:lpstr>1.14 Reliability</vt:lpstr>
      <vt:lpstr>1.15 Performance </vt:lpstr>
      <vt:lpstr>1.16 Supportability </vt:lpstr>
      <vt:lpstr>Agenda</vt:lpstr>
      <vt:lpstr>2. Comparison and Discussion </vt:lpstr>
      <vt:lpstr>2.1 Evaluating and Discussing</vt:lpstr>
      <vt:lpstr>2.1 Evaluating and Discussing (conti..)</vt:lpstr>
      <vt:lpstr>2.2 Rating Results Explanation/Discussion</vt:lpstr>
      <vt:lpstr>2.2 Rating Results Explanation/Discussion (conti..)</vt:lpstr>
      <vt:lpstr>4. Acknowledgements</vt:lpstr>
      <vt:lpstr>5. 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Feature-Based Analysis &amp; Comparison of IT Automation Tools: Comparing Kaseya to Log Me In  Developed By: Christine Marie Rodriguez Richard Calvo  Advisor: Dr. S. Masoud Sadjadi School of Computing and Information Sciences Florida International University</dc:title>
  <dc:creator>Christie Marie</dc:creator>
  <cp:lastModifiedBy>Christie Marie</cp:lastModifiedBy>
  <cp:revision>138</cp:revision>
  <dcterms:created xsi:type="dcterms:W3CDTF">2010-04-01T14:56:23Z</dcterms:created>
  <dcterms:modified xsi:type="dcterms:W3CDTF">2010-04-17T01:10:16Z</dcterms:modified>
</cp:coreProperties>
</file>