
<file path=[Content_Types].xml><?xml version="1.0" encoding="utf-8"?>
<Types xmlns="http://schemas.openxmlformats.org/package/2006/content-types">
  <Override PartName="/ppt/slideLayouts/slideLayout8.xml" ContentType="application/vnd.openxmlformats-officedocument.presentationml.slideLayout+xml"/>
  <Default Extension="gif" ContentType="image/gif"/>
  <Override PartName="/ppt/slides/slide22.xml" ContentType="application/vnd.openxmlformats-officedocument.presentationml.slide+xml"/>
  <Override PartName="/ppt/slides/slide28.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slideLayouts/slideLayout14.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56" r:id="rId1"/>
  </p:sldMasterIdLst>
  <p:sldIdLst>
    <p:sldId id="256" r:id="rId2"/>
    <p:sldId id="292" r:id="rId3"/>
    <p:sldId id="293" r:id="rId4"/>
    <p:sldId id="258" r:id="rId5"/>
    <p:sldId id="294" r:id="rId6"/>
    <p:sldId id="295" r:id="rId7"/>
    <p:sldId id="338" r:id="rId8"/>
    <p:sldId id="296" r:id="rId9"/>
    <p:sldId id="341" r:id="rId10"/>
    <p:sldId id="298" r:id="rId11"/>
    <p:sldId id="327" r:id="rId12"/>
    <p:sldId id="326" r:id="rId13"/>
    <p:sldId id="325" r:id="rId14"/>
    <p:sldId id="324" r:id="rId15"/>
    <p:sldId id="299" r:id="rId16"/>
    <p:sldId id="342" r:id="rId17"/>
    <p:sldId id="328" r:id="rId18"/>
    <p:sldId id="329" r:id="rId19"/>
    <p:sldId id="330" r:id="rId20"/>
    <p:sldId id="343" r:id="rId21"/>
    <p:sldId id="331" r:id="rId22"/>
    <p:sldId id="305" r:id="rId23"/>
    <p:sldId id="308" r:id="rId24"/>
    <p:sldId id="332" r:id="rId25"/>
    <p:sldId id="309" r:id="rId26"/>
    <p:sldId id="333" r:id="rId27"/>
    <p:sldId id="310" r:id="rId28"/>
    <p:sldId id="334" r:id="rId29"/>
    <p:sldId id="311" r:id="rId30"/>
    <p:sldId id="313" r:id="rId31"/>
    <p:sldId id="315" r:id="rId32"/>
    <p:sldId id="318" r:id="rId33"/>
    <p:sldId id="319" r:id="rId34"/>
    <p:sldId id="320" r:id="rId35"/>
    <p:sldId id="321" r:id="rId36"/>
    <p:sldId id="335" r:id="rId37"/>
    <p:sldId id="336" r:id="rId38"/>
    <p:sldId id="322" r:id="rId39"/>
    <p:sldId id="323" r:id="rId40"/>
    <p:sldId id="33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42" autoAdjust="0"/>
    <p:restoredTop sz="94667" autoAdjust="0"/>
  </p:normalViewPr>
  <p:slideViewPr>
    <p:cSldViewPr>
      <p:cViewPr varScale="1">
        <p:scale>
          <a:sx n="103" d="100"/>
          <a:sy n="103" d="100"/>
        </p:scale>
        <p:origin x="-5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slide" Target="slides/slide38.xml"/><Relationship Id="rId40" Type="http://schemas.openxmlformats.org/officeDocument/2006/relationships/slide" Target="slides/slide39.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presProps" Target="pres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theme" Target="theme/theme1.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printerSettings" Target="printerSettings/printerSettings1.bin"/><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viewProps" Target="viewProps.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3"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3"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4/25/10</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4/25/10</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4/25/10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4/25/10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4/25/10</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4/25/10</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4/25/10</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4/25/10</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4/25/10</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 y="1447800"/>
            <a:ext cx="7981951" cy="1470025"/>
          </a:xfrm>
        </p:spPr>
        <p:txBody>
          <a:bodyPr/>
          <a:lstStyle/>
          <a:p>
            <a:r>
              <a:rPr lang="en-US" dirty="0"/>
              <a:t>A Feature-Based Analysis &amp; Comparison of IT Automation Tools: </a:t>
            </a:r>
            <a:br>
              <a:rPr lang="en-US" dirty="0"/>
            </a:br>
            <a:r>
              <a:rPr lang="en-US" dirty="0"/>
              <a:t>Comparing </a:t>
            </a:r>
            <a:r>
              <a:rPr lang="en-US" dirty="0" err="1"/>
              <a:t>Kaseya</a:t>
            </a:r>
            <a:r>
              <a:rPr lang="en-US" dirty="0"/>
              <a:t> to </a:t>
            </a:r>
            <a:r>
              <a:rPr lang="en-US" dirty="0" err="1" smtClean="0"/>
              <a:t>ManageEngine’s</a:t>
            </a:r>
            <a:r>
              <a:rPr lang="en-US" dirty="0" smtClean="0"/>
              <a:t> </a:t>
            </a:r>
            <a:r>
              <a:rPr lang="en-US" dirty="0" err="1" smtClean="0"/>
              <a:t>Msp</a:t>
            </a:r>
            <a:r>
              <a:rPr lang="en-US" dirty="0" smtClean="0"/>
              <a:t> Center Plus</a:t>
            </a:r>
            <a:endParaRPr lang="en-US" dirty="0"/>
          </a:p>
        </p:txBody>
      </p:sp>
      <p:sp>
        <p:nvSpPr>
          <p:cNvPr id="6" name="Subtitle 5"/>
          <p:cNvSpPr>
            <a:spLocks noGrp="1"/>
          </p:cNvSpPr>
          <p:nvPr>
            <p:ph type="subTitle" idx="1"/>
          </p:nvPr>
        </p:nvSpPr>
        <p:spPr>
          <a:xfrm>
            <a:off x="381000" y="2895600"/>
            <a:ext cx="7981951" cy="2823882"/>
          </a:xfrm>
        </p:spPr>
        <p:txBody>
          <a:bodyPr>
            <a:normAutofit lnSpcReduction="10000"/>
          </a:bodyPr>
          <a:lstStyle/>
          <a:p>
            <a:endParaRPr lang="en-US" dirty="0"/>
          </a:p>
          <a:p>
            <a:r>
              <a:rPr lang="en-US" dirty="0"/>
              <a:t>Developed By: </a:t>
            </a:r>
            <a:r>
              <a:rPr lang="en-US" dirty="0" smtClean="0"/>
              <a:t>&lt;Christopher Fine&gt; </a:t>
            </a:r>
            <a:r>
              <a:rPr lang="en-US" dirty="0"/>
              <a:t>&amp; </a:t>
            </a:r>
            <a:r>
              <a:rPr lang="en-US" dirty="0" smtClean="0"/>
              <a:t>&lt;Charles Martinez&gt; </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a:t>sadjadi@cs.fiu.edu </a:t>
            </a:r>
          </a:p>
          <a:p>
            <a:r>
              <a:rPr lang="en-US" dirty="0"/>
              <a:t>http://www.cs.fiu.edu/~sadjadi/ </a:t>
            </a:r>
          </a:p>
          <a:p>
            <a:r>
              <a:rPr lang="en-US" dirty="0"/>
              <a:t>(305)348-1835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 Auditing &amp; Asset management</a:t>
            </a:r>
            <a:endParaRPr lang="en-US" dirty="0"/>
          </a:p>
        </p:txBody>
      </p:sp>
      <p:sp>
        <p:nvSpPr>
          <p:cNvPr id="3" name="Content Placeholder 2"/>
          <p:cNvSpPr>
            <a:spLocks noGrp="1"/>
          </p:cNvSpPr>
          <p:nvPr>
            <p:ph idx="1"/>
          </p:nvPr>
        </p:nvSpPr>
        <p:spPr>
          <a:xfrm>
            <a:off x="779463" y="1828800"/>
            <a:ext cx="7583487" cy="4648200"/>
          </a:xfrm>
        </p:spPr>
        <p:txBody>
          <a:bodyPr/>
          <a:lstStyle/>
          <a:p>
            <a:pPr lvl="0">
              <a:buNone/>
            </a:pPr>
            <a:r>
              <a:rPr lang="en-US" dirty="0" smtClean="0"/>
              <a:t>With MSP center plus you can monitor how many different kinds of operating systems you have and now many machines are in each type.</a:t>
            </a:r>
          </a:p>
          <a:p>
            <a:pPr lvl="0">
              <a:buNone/>
            </a:pPr>
            <a:endParaRPr lang="en-US" dirty="0" smtClean="0"/>
          </a:p>
        </p:txBody>
      </p:sp>
      <p:pic>
        <p:nvPicPr>
          <p:cNvPr id="4" name="Picture 3" descr="asset-management-computers-by-operatingsystem.gif"/>
          <p:cNvPicPr>
            <a:picLocks noChangeAspect="1"/>
          </p:cNvPicPr>
          <p:nvPr/>
        </p:nvPicPr>
        <p:blipFill>
          <a:blip r:embed="rId2" cstate="print"/>
          <a:stretch>
            <a:fillRect/>
          </a:stretch>
        </p:blipFill>
        <p:spPr>
          <a:xfrm>
            <a:off x="2286000" y="2895600"/>
            <a:ext cx="4456726" cy="3109913"/>
          </a:xfrm>
          <a:prstGeom prst="rect">
            <a:avLst/>
          </a:prstGeom>
        </p:spPr>
      </p:pic>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1.2 Auditing &amp; Asset management (Cont.)</a:t>
            </a:r>
            <a:endParaRPr lang="en-US" dirty="0"/>
          </a:p>
        </p:txBody>
      </p:sp>
      <p:sp>
        <p:nvSpPr>
          <p:cNvPr id="3" name="Content Placeholder 2"/>
          <p:cNvSpPr>
            <a:spLocks noGrp="1"/>
          </p:cNvSpPr>
          <p:nvPr>
            <p:ph idx="1"/>
          </p:nvPr>
        </p:nvSpPr>
        <p:spPr/>
        <p:txBody>
          <a:bodyPr/>
          <a:lstStyle/>
          <a:p>
            <a:pPr lvl="0"/>
            <a:r>
              <a:rPr lang="en-US" dirty="0" smtClean="0"/>
              <a:t>You can monitor how much ram there is on each machine.</a:t>
            </a:r>
          </a:p>
          <a:p>
            <a:endParaRPr lang="en-US" dirty="0"/>
          </a:p>
        </p:txBody>
      </p:sp>
      <p:pic>
        <p:nvPicPr>
          <p:cNvPr id="4" name="Picture 3" descr="asset-management-computers-by-memory.gif"/>
          <p:cNvPicPr>
            <a:picLocks noChangeAspect="1"/>
          </p:cNvPicPr>
          <p:nvPr/>
        </p:nvPicPr>
        <p:blipFill>
          <a:blip r:embed="rId2" cstate="print"/>
          <a:stretch>
            <a:fillRect/>
          </a:stretch>
        </p:blipFill>
        <p:spPr>
          <a:xfrm>
            <a:off x="2209800" y="2514599"/>
            <a:ext cx="4648200" cy="3505339"/>
          </a:xfrm>
          <a:prstGeom prst="rect">
            <a:avLst/>
          </a:prstGeom>
        </p:spPr>
      </p:pic>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1.2 Auditing &amp; Asset management (Cont.)</a:t>
            </a:r>
            <a:endParaRPr lang="en-US" dirty="0"/>
          </a:p>
        </p:txBody>
      </p:sp>
      <p:sp>
        <p:nvSpPr>
          <p:cNvPr id="3" name="Content Placeholder 2"/>
          <p:cNvSpPr>
            <a:spLocks noGrp="1"/>
          </p:cNvSpPr>
          <p:nvPr>
            <p:ph idx="1"/>
          </p:nvPr>
        </p:nvSpPr>
        <p:spPr/>
        <p:txBody>
          <a:bodyPr/>
          <a:lstStyle/>
          <a:p>
            <a:pPr lvl="0"/>
            <a:r>
              <a:rPr lang="en-US" dirty="0" smtClean="0"/>
              <a:t>Different Hardware vendors </a:t>
            </a:r>
          </a:p>
          <a:p>
            <a:endParaRPr lang="en-US" dirty="0"/>
          </a:p>
        </p:txBody>
      </p:sp>
      <p:pic>
        <p:nvPicPr>
          <p:cNvPr id="4" name="Picture 3" descr="asset-management-hardware-manufacturers.gif"/>
          <p:cNvPicPr>
            <a:picLocks noChangeAspect="1"/>
          </p:cNvPicPr>
          <p:nvPr/>
        </p:nvPicPr>
        <p:blipFill>
          <a:blip r:embed="rId2" cstate="print"/>
          <a:stretch>
            <a:fillRect/>
          </a:stretch>
        </p:blipFill>
        <p:spPr>
          <a:xfrm>
            <a:off x="2438400" y="2286000"/>
            <a:ext cx="3890646" cy="3433763"/>
          </a:xfrm>
          <a:prstGeom prst="rect">
            <a:avLst/>
          </a:prstGeom>
        </p:spPr>
      </p:pic>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1.2 Auditing &amp; Asset management (Cont.)</a:t>
            </a:r>
            <a:endParaRPr lang="en-US" dirty="0"/>
          </a:p>
        </p:txBody>
      </p:sp>
      <p:sp>
        <p:nvSpPr>
          <p:cNvPr id="3" name="Content Placeholder 2"/>
          <p:cNvSpPr>
            <a:spLocks noGrp="1"/>
          </p:cNvSpPr>
          <p:nvPr>
            <p:ph idx="1"/>
          </p:nvPr>
        </p:nvSpPr>
        <p:spPr/>
        <p:txBody>
          <a:bodyPr/>
          <a:lstStyle/>
          <a:p>
            <a:pPr lvl="0"/>
            <a:r>
              <a:rPr lang="en-US" dirty="0" smtClean="0"/>
              <a:t>Different hardware types.</a:t>
            </a:r>
          </a:p>
          <a:p>
            <a:pPr lvl="0"/>
            <a:endParaRPr lang="en-US" dirty="0" smtClean="0"/>
          </a:p>
          <a:p>
            <a:endParaRPr lang="en-US" dirty="0"/>
          </a:p>
        </p:txBody>
      </p:sp>
      <p:pic>
        <p:nvPicPr>
          <p:cNvPr id="4" name="Picture 3" descr="asset-management-hardware-types.gif"/>
          <p:cNvPicPr>
            <a:picLocks noChangeAspect="1"/>
          </p:cNvPicPr>
          <p:nvPr/>
        </p:nvPicPr>
        <p:blipFill>
          <a:blip r:embed="rId2" cstate="print"/>
          <a:stretch>
            <a:fillRect/>
          </a:stretch>
        </p:blipFill>
        <p:spPr>
          <a:xfrm>
            <a:off x="2209800" y="2286000"/>
            <a:ext cx="4495800" cy="3679132"/>
          </a:xfrm>
          <a:prstGeom prst="rect">
            <a:avLst/>
          </a:prstGeom>
        </p:spPr>
      </p:pic>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1.2 Auditing &amp; Asset management (Cont.)</a:t>
            </a:r>
            <a:endParaRPr lang="en-US" dirty="0"/>
          </a:p>
        </p:txBody>
      </p:sp>
      <p:sp>
        <p:nvSpPr>
          <p:cNvPr id="3" name="Content Placeholder 2"/>
          <p:cNvSpPr>
            <a:spLocks noGrp="1"/>
          </p:cNvSpPr>
          <p:nvPr>
            <p:ph idx="1"/>
          </p:nvPr>
        </p:nvSpPr>
        <p:spPr/>
        <p:txBody>
          <a:bodyPr/>
          <a:lstStyle/>
          <a:p>
            <a:pPr lvl="0">
              <a:buNone/>
            </a:pPr>
            <a:r>
              <a:rPr lang="en-US" dirty="0" smtClean="0"/>
              <a:t>Even see a report to see how old the computers are.</a:t>
            </a:r>
          </a:p>
          <a:p>
            <a:pPr lvl="0">
              <a:buNone/>
            </a:pPr>
            <a:endParaRPr lang="en-US" dirty="0" smtClean="0"/>
          </a:p>
        </p:txBody>
      </p:sp>
      <p:pic>
        <p:nvPicPr>
          <p:cNvPr id="4" name="Picture 3" descr="asset-management-computers-by-yearofinstallation.gif"/>
          <p:cNvPicPr>
            <a:picLocks noChangeAspect="1"/>
          </p:cNvPicPr>
          <p:nvPr/>
        </p:nvPicPr>
        <p:blipFill>
          <a:blip r:embed="rId2" cstate="print"/>
          <a:stretch>
            <a:fillRect/>
          </a:stretch>
        </p:blipFill>
        <p:spPr>
          <a:xfrm>
            <a:off x="2057400" y="2362200"/>
            <a:ext cx="4424363" cy="3271593"/>
          </a:xfrm>
          <a:prstGeom prst="rect">
            <a:avLst/>
          </a:prstGeom>
        </p:spPr>
      </p:pic>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Remote Control </a:t>
            </a:r>
            <a:endParaRPr lang="en-US" dirty="0"/>
          </a:p>
        </p:txBody>
      </p:sp>
      <p:sp>
        <p:nvSpPr>
          <p:cNvPr id="3" name="Content Placeholder 2"/>
          <p:cNvSpPr>
            <a:spLocks noGrp="1"/>
          </p:cNvSpPr>
          <p:nvPr>
            <p:ph idx="1"/>
          </p:nvPr>
        </p:nvSpPr>
        <p:spPr/>
        <p:txBody>
          <a:bodyPr/>
          <a:lstStyle/>
          <a:p>
            <a:r>
              <a:rPr lang="en-US" dirty="0" smtClean="0"/>
              <a:t>Remote control feature is web-based.</a:t>
            </a:r>
          </a:p>
          <a:p>
            <a:r>
              <a:rPr lang="en-US" dirty="0" smtClean="0"/>
              <a:t>Allows sending of CTRL + ALT + DEL &amp; ALT + TAB commands.</a:t>
            </a:r>
          </a:p>
          <a:p>
            <a:r>
              <a:rPr lang="en-US" dirty="0" smtClean="0"/>
              <a:t>Gives the user the ability to black out a users screen.</a:t>
            </a:r>
          </a:p>
          <a:p>
            <a:r>
              <a:rPr lang="en-US" dirty="0" smtClean="0"/>
              <a:t>Window will pop up to ask end user for permission to ensure privacy.</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Remote Control </a:t>
            </a:r>
            <a:r>
              <a:rPr lang="en-US" b="1" dirty="0" smtClean="0"/>
              <a:t>(Cont.)</a:t>
            </a:r>
            <a:endParaRPr lang="en-US" dirty="0"/>
          </a:p>
        </p:txBody>
      </p:sp>
      <p:pic>
        <p:nvPicPr>
          <p:cNvPr id="4" name="Content Placeholder 3" descr="romote.gif"/>
          <p:cNvPicPr>
            <a:picLocks noGrp="1" noChangeAspect="1"/>
          </p:cNvPicPr>
          <p:nvPr>
            <p:ph idx="1"/>
          </p:nvPr>
        </p:nvPicPr>
        <p:blipFill>
          <a:blip r:embed="rId2" cstate="print"/>
          <a:stretch>
            <a:fillRect/>
          </a:stretch>
        </p:blipFill>
        <p:spPr>
          <a:xfrm>
            <a:off x="1905000" y="2971800"/>
            <a:ext cx="4772025" cy="2276475"/>
          </a:xfrm>
        </p:spPr>
      </p:pic>
      <p:sp>
        <p:nvSpPr>
          <p:cNvPr id="5" name="Rectangle 4"/>
          <p:cNvSpPr/>
          <p:nvPr/>
        </p:nvSpPr>
        <p:spPr>
          <a:xfrm>
            <a:off x="1981200" y="1752600"/>
            <a:ext cx="4572000" cy="1200329"/>
          </a:xfrm>
          <a:prstGeom prst="rect">
            <a:avLst/>
          </a:prstGeom>
        </p:spPr>
        <p:txBody>
          <a:bodyPr>
            <a:spAutoFit/>
          </a:bodyPr>
          <a:lstStyle/>
          <a:p>
            <a:pPr>
              <a:buFont typeface="Arial" pitchFamily="34" charset="0"/>
              <a:buChar char="•"/>
            </a:pPr>
            <a:r>
              <a:rPr lang="en-US" dirty="0" smtClean="0"/>
              <a:t> Record is automatically kept of who initiated, when the remote connection was established, and how long the session lasted .</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1.4 Automation</a:t>
            </a:r>
            <a:endParaRPr lang="en-US" dirty="0"/>
          </a:p>
        </p:txBody>
      </p:sp>
      <p:sp>
        <p:nvSpPr>
          <p:cNvPr id="3" name="Content Placeholder 2"/>
          <p:cNvSpPr>
            <a:spLocks noGrp="1"/>
          </p:cNvSpPr>
          <p:nvPr>
            <p:ph idx="1"/>
          </p:nvPr>
        </p:nvSpPr>
        <p:spPr>
          <a:xfrm>
            <a:off x="762000" y="1828800"/>
            <a:ext cx="7583487" cy="4208463"/>
          </a:xfrm>
        </p:spPr>
        <p:txBody>
          <a:bodyPr/>
          <a:lstStyle/>
          <a:p>
            <a:r>
              <a:rPr lang="en-US" dirty="0" smtClean="0"/>
              <a:t>Provides a use of scripting</a:t>
            </a:r>
          </a:p>
          <a:p>
            <a:r>
              <a:rPr lang="en-US" dirty="0" smtClean="0"/>
              <a:t>Scripts can be written in either Visual Basic, Jscript, Perl or Python.</a:t>
            </a:r>
          </a:p>
          <a:p>
            <a:r>
              <a:rPr lang="en-US" dirty="0" smtClean="0"/>
              <a:t>Scripts are executed during certain events:</a:t>
            </a:r>
          </a:p>
          <a:p>
            <a:pPr lvl="1"/>
            <a:r>
              <a:rPr lang="en-US" dirty="0" smtClean="0"/>
              <a:t>Log on</a:t>
            </a:r>
          </a:p>
          <a:p>
            <a:pPr lvl="1"/>
            <a:r>
              <a:rPr lang="en-US" dirty="0" smtClean="0"/>
              <a:t>Log off</a:t>
            </a:r>
          </a:p>
          <a:p>
            <a:pPr lvl="1"/>
            <a:r>
              <a:rPr lang="en-US" dirty="0" smtClean="0"/>
              <a:t>Start up</a:t>
            </a:r>
          </a:p>
          <a:p>
            <a:pPr lvl="1"/>
            <a:r>
              <a:rPr lang="en-US" dirty="0" smtClean="0"/>
              <a:t>Shut down</a:t>
            </a:r>
          </a:p>
          <a:p>
            <a:pPr lvl="1"/>
            <a:endParaRPr lang="en-US" dirty="0" smtClean="0"/>
          </a:p>
          <a:p>
            <a:pPr>
              <a:buNone/>
            </a:pP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Monitoring</a:t>
            </a:r>
            <a:endParaRPr lang="en-US" dirty="0"/>
          </a:p>
        </p:txBody>
      </p:sp>
      <p:sp>
        <p:nvSpPr>
          <p:cNvPr id="3" name="Content Placeholder 2"/>
          <p:cNvSpPr>
            <a:spLocks noGrp="1"/>
          </p:cNvSpPr>
          <p:nvPr>
            <p:ph idx="1"/>
          </p:nvPr>
        </p:nvSpPr>
        <p:spPr/>
        <p:txBody>
          <a:bodyPr/>
          <a:lstStyle/>
          <a:p>
            <a:pPr lvl="0"/>
            <a:r>
              <a:rPr lang="en-US" dirty="0" smtClean="0"/>
              <a:t>MSP center plus has default monitoring templates</a:t>
            </a:r>
          </a:p>
          <a:p>
            <a:pPr lvl="0"/>
            <a:r>
              <a:rPr lang="en-US" dirty="0" smtClean="0"/>
              <a:t>Templates can monitor machines within specified intervals.</a:t>
            </a:r>
          </a:p>
          <a:p>
            <a:pPr lvl="0"/>
            <a:r>
              <a:rPr lang="en-US" dirty="0" smtClean="0"/>
              <a:t>Allows alarms to go off if a device goes down or has reached a certain threshold</a:t>
            </a:r>
          </a:p>
          <a:p>
            <a:pPr lvl="0"/>
            <a:r>
              <a:rPr lang="en-US" dirty="0" smtClean="0"/>
              <a:t>Set SNMP traps</a:t>
            </a:r>
          </a:p>
          <a:p>
            <a:pPr lvl="0"/>
            <a:r>
              <a:rPr lang="en-US" dirty="0" smtClean="0"/>
              <a:t>Use Windows event logs</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1.6 Patch Management</a:t>
            </a:r>
            <a:endParaRPr lang="en-US" dirty="0"/>
          </a:p>
        </p:txBody>
      </p:sp>
      <p:sp>
        <p:nvSpPr>
          <p:cNvPr id="3" name="Content Placeholder 2"/>
          <p:cNvSpPr>
            <a:spLocks noGrp="1"/>
          </p:cNvSpPr>
          <p:nvPr>
            <p:ph idx="1"/>
          </p:nvPr>
        </p:nvSpPr>
        <p:spPr/>
        <p:txBody>
          <a:bodyPr/>
          <a:lstStyle/>
          <a:p>
            <a:pPr lvl="0"/>
            <a:r>
              <a:rPr lang="en-US" dirty="0" smtClean="0"/>
              <a:t>Manually install each patch or automate the process.</a:t>
            </a:r>
          </a:p>
          <a:p>
            <a:pPr lvl="0"/>
            <a:r>
              <a:rPr lang="en-US" dirty="0" smtClean="0"/>
              <a:t>Display which patches are missing, installed, and total patches.</a:t>
            </a:r>
          </a:p>
          <a:p>
            <a:pPr lvl="0"/>
            <a:r>
              <a:rPr lang="en-US" dirty="0" smtClean="0"/>
              <a:t>Patches originate from Microsoft.</a:t>
            </a:r>
          </a:p>
          <a:p>
            <a:pPr lvl="0"/>
            <a:r>
              <a:rPr lang="en-US" dirty="0" smtClean="0"/>
              <a:t>Schedule patch scans.</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solidFill>
                  <a:srgbClr val="FF0000"/>
                </a:solidFill>
              </a:rPr>
              <a:t>Introduction</a:t>
            </a:r>
          </a:p>
          <a:p>
            <a:r>
              <a:rPr lang="en-US" dirty="0"/>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1.6 Patch </a:t>
            </a:r>
            <a:r>
              <a:rPr lang="en-US" b="1" dirty="0" smtClean="0"/>
              <a:t>Management (Cont.)</a:t>
            </a:r>
            <a:endParaRPr lang="en-US" dirty="0"/>
          </a:p>
        </p:txBody>
      </p:sp>
      <p:pic>
        <p:nvPicPr>
          <p:cNvPr id="4" name="Content Placeholder 3" descr="patch.gif"/>
          <p:cNvPicPr>
            <a:picLocks noGrp="1" noChangeAspect="1"/>
          </p:cNvPicPr>
          <p:nvPr>
            <p:ph idx="1"/>
          </p:nvPr>
        </p:nvPicPr>
        <p:blipFill>
          <a:blip r:embed="rId2" cstate="print"/>
          <a:stretch>
            <a:fillRect/>
          </a:stretch>
        </p:blipFill>
        <p:spPr>
          <a:xfrm>
            <a:off x="1570831" y="2228056"/>
            <a:ext cx="6000750" cy="3409950"/>
          </a:xfrm>
        </p:spPr>
      </p:pic>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1.7 Backup &amp; Disaster Recovery </a:t>
            </a:r>
            <a:endParaRPr lang="en-US" dirty="0"/>
          </a:p>
        </p:txBody>
      </p:sp>
      <p:sp>
        <p:nvSpPr>
          <p:cNvPr id="3" name="Content Placeholder 2"/>
          <p:cNvSpPr>
            <a:spLocks noGrp="1"/>
          </p:cNvSpPr>
          <p:nvPr>
            <p:ph idx="1"/>
          </p:nvPr>
        </p:nvSpPr>
        <p:spPr/>
        <p:txBody>
          <a:bodyPr/>
          <a:lstStyle/>
          <a:p>
            <a:r>
              <a:rPr lang="en-US" dirty="0" smtClean="0"/>
              <a:t>MSP Center Plus currently does not have a back up and disaster recovery function. </a:t>
            </a:r>
          </a:p>
          <a:p>
            <a:r>
              <a:rPr lang="en-US" dirty="0" smtClean="0"/>
              <a:t>Can back up </a:t>
            </a:r>
            <a:r>
              <a:rPr lang="en-US" dirty="0" err="1" smtClean="0"/>
              <a:t>Msp</a:t>
            </a:r>
            <a:r>
              <a:rPr lang="en-US" dirty="0" smtClean="0"/>
              <a:t> Center Plus itself (not machines).</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 Endpoint Security</a:t>
            </a:r>
            <a:endParaRPr lang="en-US" dirty="0"/>
          </a:p>
        </p:txBody>
      </p:sp>
      <p:sp>
        <p:nvSpPr>
          <p:cNvPr id="3" name="Content Placeholder 2"/>
          <p:cNvSpPr>
            <a:spLocks noGrp="1"/>
          </p:cNvSpPr>
          <p:nvPr>
            <p:ph idx="1"/>
          </p:nvPr>
        </p:nvSpPr>
        <p:spPr/>
        <p:txBody>
          <a:bodyPr/>
          <a:lstStyle/>
          <a:p>
            <a:r>
              <a:rPr lang="en-US" dirty="0" smtClean="0"/>
              <a:t>Event logs can be configured to trigger an alarm.</a:t>
            </a:r>
          </a:p>
          <a:p>
            <a:r>
              <a:rPr lang="en-US" dirty="0" smtClean="0"/>
              <a:t>Security policies can allow or restrict access on a desktop.</a:t>
            </a:r>
          </a:p>
          <a:p>
            <a:r>
              <a:rPr lang="en-US" dirty="0" smtClean="0"/>
              <a:t>Firewalls can be configured to open and close ports as needed.</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 </a:t>
            </a:r>
            <a:r>
              <a:rPr lang="en-US" b="1" dirty="0"/>
              <a:t>Reporting</a:t>
            </a:r>
            <a:endParaRPr lang="en-US" dirty="0"/>
          </a:p>
        </p:txBody>
      </p:sp>
      <p:sp>
        <p:nvSpPr>
          <p:cNvPr id="3" name="Content Placeholder 2"/>
          <p:cNvSpPr>
            <a:spLocks noGrp="1"/>
          </p:cNvSpPr>
          <p:nvPr>
            <p:ph idx="1"/>
          </p:nvPr>
        </p:nvSpPr>
        <p:spPr/>
        <p:txBody>
          <a:bodyPr/>
          <a:lstStyle/>
          <a:p>
            <a:r>
              <a:rPr lang="en-US" dirty="0" smtClean="0"/>
              <a:t>Can be made into PDF, XLS, or CSV format.</a:t>
            </a:r>
          </a:p>
          <a:p>
            <a:r>
              <a:rPr lang="en-US" dirty="0" smtClean="0"/>
              <a:t>Predefined report categories include:</a:t>
            </a:r>
          </a:p>
          <a:p>
            <a:pPr lvl="1"/>
            <a:r>
              <a:rPr lang="en-US" dirty="0" smtClean="0"/>
              <a:t>Account reports</a:t>
            </a:r>
          </a:p>
          <a:p>
            <a:pPr lvl="1"/>
            <a:r>
              <a:rPr lang="en-US" dirty="0" smtClean="0"/>
              <a:t>Reports by all requests</a:t>
            </a:r>
          </a:p>
          <a:p>
            <a:pPr lvl="1"/>
            <a:r>
              <a:rPr lang="en-US" dirty="0" smtClean="0"/>
              <a:t>Reports by completed requests</a:t>
            </a:r>
          </a:p>
          <a:p>
            <a:pPr lvl="1"/>
            <a:r>
              <a:rPr lang="en-US" dirty="0" smtClean="0"/>
              <a:t>Reports by overdue requests</a:t>
            </a:r>
          </a:p>
          <a:p>
            <a:pPr lvl="1"/>
            <a:r>
              <a:rPr lang="en-US" dirty="0" smtClean="0"/>
              <a:t>Reports by pending requests</a:t>
            </a:r>
          </a:p>
          <a:p>
            <a:pPr lvl="1"/>
            <a:r>
              <a:rPr lang="en-US" dirty="0" smtClean="0"/>
              <a:t>Summary reports</a:t>
            </a:r>
          </a:p>
          <a:p>
            <a:pPr lvl="1"/>
            <a:r>
              <a:rPr lang="en-US" dirty="0" smtClean="0"/>
              <a:t>Survey reports</a:t>
            </a:r>
          </a:p>
          <a:p>
            <a:pPr lvl="1"/>
            <a:r>
              <a:rPr lang="en-US" dirty="0" smtClean="0"/>
              <a:t>Time spent reports</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 Reporting (Cont.)</a:t>
            </a:r>
            <a:endParaRPr lang="en-US" dirty="0"/>
          </a:p>
        </p:txBody>
      </p:sp>
      <p:sp>
        <p:nvSpPr>
          <p:cNvPr id="3" name="Content Placeholder 2"/>
          <p:cNvSpPr>
            <a:spLocks noGrp="1"/>
          </p:cNvSpPr>
          <p:nvPr>
            <p:ph idx="1"/>
          </p:nvPr>
        </p:nvSpPr>
        <p:spPr/>
        <p:txBody>
          <a:bodyPr/>
          <a:lstStyle/>
          <a:p>
            <a:r>
              <a:rPr lang="en-US" dirty="0" smtClean="0"/>
              <a:t>Customized reports can be generated.</a:t>
            </a:r>
          </a:p>
          <a:p>
            <a:r>
              <a:rPr lang="en-US" dirty="0" smtClean="0"/>
              <a:t>Query reports can be generated to collect data from the database.</a:t>
            </a:r>
          </a:p>
          <a:p>
            <a:r>
              <a:rPr lang="en-US" dirty="0" smtClean="0"/>
              <a:t>Scheduling a report to run a particular time is also possible.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1.10 </a:t>
            </a:r>
            <a:r>
              <a:rPr lang="en-US" b="1" dirty="0"/>
              <a:t>System/User/Admin Management</a:t>
            </a:r>
            <a:endParaRPr lang="en-US" dirty="0"/>
          </a:p>
        </p:txBody>
      </p:sp>
      <p:sp>
        <p:nvSpPr>
          <p:cNvPr id="3" name="Content Placeholder 2"/>
          <p:cNvSpPr>
            <a:spLocks noGrp="1"/>
          </p:cNvSpPr>
          <p:nvPr>
            <p:ph idx="1"/>
          </p:nvPr>
        </p:nvSpPr>
        <p:spPr/>
        <p:txBody>
          <a:bodyPr/>
          <a:lstStyle/>
          <a:p>
            <a:pPr lvl="0"/>
            <a:r>
              <a:rPr lang="en-US" sz="2000" dirty="0" smtClean="0"/>
              <a:t>Allows you to specify the following settings for admin:</a:t>
            </a:r>
          </a:p>
          <a:p>
            <a:pPr lvl="1"/>
            <a:r>
              <a:rPr lang="en-US" sz="1800" dirty="0" smtClean="0"/>
              <a:t>Global</a:t>
            </a:r>
          </a:p>
          <a:p>
            <a:pPr lvl="1"/>
            <a:r>
              <a:rPr lang="en-US" sz="1800" dirty="0" smtClean="0"/>
              <a:t>Patch</a:t>
            </a:r>
          </a:p>
          <a:p>
            <a:pPr lvl="1"/>
            <a:r>
              <a:rPr lang="en-US" sz="1800" dirty="0" smtClean="0"/>
              <a:t>Inventory</a:t>
            </a:r>
          </a:p>
          <a:p>
            <a:pPr lvl="1"/>
            <a:r>
              <a:rPr lang="en-US" sz="1800" dirty="0" smtClean="0"/>
              <a:t>Repository</a:t>
            </a:r>
          </a:p>
          <a:p>
            <a:pPr lvl="1"/>
            <a:r>
              <a:rPr lang="en-US" sz="1800" dirty="0" smtClean="0"/>
              <a:t>Tools</a:t>
            </a:r>
          </a:p>
          <a:p>
            <a:pPr lvl="1">
              <a:buNone/>
            </a:pPr>
            <a:endParaRPr lang="en-US" sz="1800"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1.10 System/User/Admin Management (Cont.)</a:t>
            </a:r>
            <a:endParaRPr lang="en-US" dirty="0"/>
          </a:p>
        </p:txBody>
      </p:sp>
      <p:sp>
        <p:nvSpPr>
          <p:cNvPr id="3" name="Content Placeholder 2"/>
          <p:cNvSpPr>
            <a:spLocks noGrp="1"/>
          </p:cNvSpPr>
          <p:nvPr>
            <p:ph idx="1"/>
          </p:nvPr>
        </p:nvSpPr>
        <p:spPr/>
        <p:txBody>
          <a:bodyPr/>
          <a:lstStyle/>
          <a:p>
            <a:r>
              <a:rPr lang="en-US" sz="2000" dirty="0" smtClean="0"/>
              <a:t>Allows you to specify the following settings for users:</a:t>
            </a:r>
          </a:p>
          <a:p>
            <a:pPr lvl="1"/>
            <a:r>
              <a:rPr lang="en-US" dirty="0" smtClean="0"/>
              <a:t>Roles</a:t>
            </a:r>
          </a:p>
          <a:p>
            <a:pPr lvl="1"/>
            <a:r>
              <a:rPr lang="en-US" dirty="0" smtClean="0"/>
              <a:t>Contact additional fields</a:t>
            </a:r>
          </a:p>
          <a:p>
            <a:pPr lvl="1"/>
            <a:r>
              <a:rPr lang="en-US" dirty="0" smtClean="0"/>
              <a:t>Support rep additional fields</a:t>
            </a:r>
          </a:p>
          <a:p>
            <a:pPr lvl="1"/>
            <a:r>
              <a:rPr lang="en-US" dirty="0" smtClean="0"/>
              <a:t>Support rep</a:t>
            </a:r>
          </a:p>
          <a:p>
            <a:pPr lvl="1"/>
            <a:r>
              <a:rPr lang="en-US" dirty="0" smtClean="0"/>
              <a:t>Account additional field</a:t>
            </a:r>
          </a:p>
          <a:p>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1.11 Usability/Performance</a:t>
            </a:r>
            <a:endParaRPr lang="en-US" dirty="0"/>
          </a:p>
        </p:txBody>
      </p:sp>
      <p:sp>
        <p:nvSpPr>
          <p:cNvPr id="3" name="Content Placeholder 2"/>
          <p:cNvSpPr>
            <a:spLocks noGrp="1"/>
          </p:cNvSpPr>
          <p:nvPr>
            <p:ph idx="1"/>
          </p:nvPr>
        </p:nvSpPr>
        <p:spPr/>
        <p:txBody>
          <a:bodyPr/>
          <a:lstStyle/>
          <a:p>
            <a:r>
              <a:rPr lang="en-US" dirty="0" smtClean="0"/>
              <a:t>May be necessary to use more than one </a:t>
            </a:r>
            <a:r>
              <a:rPr lang="en-US" dirty="0" err="1" smtClean="0"/>
              <a:t>ManageEngine</a:t>
            </a:r>
            <a:r>
              <a:rPr lang="en-US" dirty="0" smtClean="0"/>
              <a:t> product.</a:t>
            </a:r>
          </a:p>
          <a:p>
            <a:r>
              <a:rPr lang="en-US" dirty="0" smtClean="0"/>
              <a:t>Can be integrated with other </a:t>
            </a:r>
            <a:r>
              <a:rPr lang="en-US" dirty="0" err="1" smtClean="0"/>
              <a:t>ManageEngine</a:t>
            </a:r>
            <a:r>
              <a:rPr lang="en-US" dirty="0" smtClean="0"/>
              <a:t> products.</a:t>
            </a:r>
          </a:p>
          <a:p>
            <a:r>
              <a:rPr lang="en-US" dirty="0" smtClean="0"/>
              <a:t>Web-based</a:t>
            </a:r>
          </a:p>
          <a:p>
            <a:r>
              <a:rPr lang="en-US" dirty="0" smtClean="0"/>
              <a:t>After installation a guide is displayed informing the user of each step necessary to make the product work.</a:t>
            </a:r>
          </a:p>
          <a:p>
            <a:r>
              <a:rPr lang="en-US" dirty="0" smtClean="0"/>
              <a:t>Most steps have a link which when clicked will give more in depth information on how to complete the particular step.</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1.11 Usability/Performance (Cont.)</a:t>
            </a:r>
            <a:endParaRPr lang="en-US" dirty="0"/>
          </a:p>
        </p:txBody>
      </p:sp>
      <p:sp>
        <p:nvSpPr>
          <p:cNvPr id="3" name="Content Placeholder 2"/>
          <p:cNvSpPr>
            <a:spLocks noGrp="1"/>
          </p:cNvSpPr>
          <p:nvPr>
            <p:ph idx="1"/>
          </p:nvPr>
        </p:nvSpPr>
        <p:spPr/>
        <p:txBody>
          <a:bodyPr/>
          <a:lstStyle/>
          <a:p>
            <a:pPr lvl="0"/>
            <a:r>
              <a:rPr lang="en-US" dirty="0" smtClean="0"/>
              <a:t>System is responsive.</a:t>
            </a:r>
          </a:p>
          <a:p>
            <a:pPr lvl="0"/>
            <a:r>
              <a:rPr lang="en-US" sz="2400" dirty="0" smtClean="0"/>
              <a:t>The system performs at an acceptable rate.</a:t>
            </a:r>
            <a:endParaRPr lang="en-US" sz="2400"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1.12 </a:t>
            </a:r>
            <a:r>
              <a:rPr lang="en-US" b="1" dirty="0"/>
              <a:t>Reliability</a:t>
            </a:r>
            <a:endParaRPr lang="en-US" dirty="0"/>
          </a:p>
        </p:txBody>
      </p:sp>
      <p:sp>
        <p:nvSpPr>
          <p:cNvPr id="3" name="Content Placeholder 2"/>
          <p:cNvSpPr>
            <a:spLocks noGrp="1"/>
          </p:cNvSpPr>
          <p:nvPr>
            <p:ph idx="1"/>
          </p:nvPr>
        </p:nvSpPr>
        <p:spPr/>
        <p:txBody>
          <a:bodyPr/>
          <a:lstStyle/>
          <a:p>
            <a:r>
              <a:rPr lang="en-US" dirty="0" smtClean="0"/>
              <a:t>Did not experience the system going offline.</a:t>
            </a:r>
          </a:p>
          <a:p>
            <a:r>
              <a:rPr lang="en-US" dirty="0" smtClean="0"/>
              <a:t>Users in the forum did not indicate any sizeable problem with the system going down.</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a:t>
            </a:r>
            <a:endParaRPr lang="en-US" dirty="0"/>
          </a:p>
        </p:txBody>
      </p:sp>
      <p:sp>
        <p:nvSpPr>
          <p:cNvPr id="3" name="Content Placeholder 2"/>
          <p:cNvSpPr>
            <a:spLocks noGrp="1"/>
          </p:cNvSpPr>
          <p:nvPr>
            <p:ph idx="1"/>
          </p:nvPr>
        </p:nvSpPr>
        <p:spPr/>
        <p:txBody>
          <a:bodyPr/>
          <a:lstStyle/>
          <a:p>
            <a:pPr>
              <a:buNone/>
            </a:pPr>
            <a:r>
              <a:rPr lang="en-US" dirty="0" err="1" smtClean="0"/>
              <a:t>ManageEngine</a:t>
            </a:r>
            <a:r>
              <a:rPr lang="en-US" dirty="0" smtClean="0"/>
              <a:t> offers MSP Center Plus to automate regular daily tasks such as….</a:t>
            </a:r>
          </a:p>
          <a:p>
            <a:r>
              <a:rPr lang="en-US" dirty="0" smtClean="0"/>
              <a:t>Device Monitoring</a:t>
            </a:r>
          </a:p>
          <a:p>
            <a:r>
              <a:rPr lang="en-US" dirty="0" smtClean="0"/>
              <a:t>Patch Management</a:t>
            </a:r>
          </a:p>
          <a:p>
            <a:r>
              <a:rPr lang="en-US" dirty="0" smtClean="0"/>
              <a:t>Desktop Management</a:t>
            </a:r>
          </a:p>
          <a:p>
            <a:r>
              <a:rPr lang="en-US" dirty="0" smtClean="0"/>
              <a:t>Reporting</a:t>
            </a:r>
          </a:p>
          <a:p>
            <a:r>
              <a:rPr lang="en-US" dirty="0" smtClean="0"/>
              <a:t>Remote Control</a:t>
            </a:r>
          </a:p>
          <a:p>
            <a:r>
              <a:rPr lang="en-US" dirty="0" smtClean="0"/>
              <a:t>Auditing</a:t>
            </a:r>
          </a:p>
          <a:p>
            <a:endParaRPr lang="en-US"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1.13 </a:t>
            </a:r>
            <a:r>
              <a:rPr lang="en-US" b="1" dirty="0"/>
              <a:t>Supportability </a:t>
            </a:r>
            <a:endParaRPr lang="en-US" dirty="0"/>
          </a:p>
        </p:txBody>
      </p:sp>
      <p:sp>
        <p:nvSpPr>
          <p:cNvPr id="3" name="Content Placeholder 2"/>
          <p:cNvSpPr>
            <a:spLocks noGrp="1"/>
          </p:cNvSpPr>
          <p:nvPr>
            <p:ph idx="1"/>
          </p:nvPr>
        </p:nvSpPr>
        <p:spPr/>
        <p:txBody>
          <a:bodyPr/>
          <a:lstStyle/>
          <a:p>
            <a:r>
              <a:rPr lang="en-US" dirty="0" smtClean="0"/>
              <a:t>A help desk feature is included in this product.</a:t>
            </a:r>
            <a:endParaRPr lang="en-US" dirty="0"/>
          </a:p>
          <a:p>
            <a:r>
              <a:rPr lang="en-US" dirty="0" smtClean="0"/>
              <a:t>Support was provided by the </a:t>
            </a:r>
            <a:r>
              <a:rPr lang="en-US" dirty="0" err="1" smtClean="0"/>
              <a:t>ManageEngine</a:t>
            </a:r>
            <a:r>
              <a:rPr lang="en-US" dirty="0" smtClean="0"/>
              <a:t> support team.</a:t>
            </a:r>
          </a:p>
          <a:p>
            <a:r>
              <a:rPr lang="en-US" dirty="0" smtClean="0"/>
              <a:t>Support was given through email within 24 hours.</a:t>
            </a:r>
          </a:p>
          <a:p>
            <a:r>
              <a:rPr lang="en-US" dirty="0" smtClean="0"/>
              <a:t>Live demos are available through the site.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t>Introduction</a:t>
            </a:r>
          </a:p>
          <a:p>
            <a:r>
              <a:rPr lang="en-US" dirty="0">
                <a:solidFill>
                  <a:srgbClr val="FF0000"/>
                </a:solidFill>
              </a:rPr>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Comparison and Discussion</a:t>
            </a:r>
            <a:r>
              <a:rPr lang="en-US" b="1" i="1" dirty="0"/>
              <a:t> </a:t>
            </a:r>
            <a:endParaRPr lang="en-US" dirty="0"/>
          </a:p>
        </p:txBody>
      </p:sp>
      <p:sp>
        <p:nvSpPr>
          <p:cNvPr id="3" name="Content Placeholder 2"/>
          <p:cNvSpPr>
            <a:spLocks noGrp="1"/>
          </p:cNvSpPr>
          <p:nvPr>
            <p:ph idx="1"/>
          </p:nvPr>
        </p:nvSpPr>
        <p:spPr/>
        <p:txBody>
          <a:bodyPr/>
          <a:lstStyle/>
          <a:p>
            <a:r>
              <a:rPr lang="en-US" dirty="0" err="1" smtClean="0"/>
              <a:t>Kaseya</a:t>
            </a:r>
            <a:r>
              <a:rPr lang="en-US" dirty="0" smtClean="0"/>
              <a:t> is a more powerful and comprehensive tool.</a:t>
            </a:r>
          </a:p>
          <a:p>
            <a:r>
              <a:rPr lang="en-US" dirty="0" err="1" smtClean="0"/>
              <a:t>ManageEngine</a:t>
            </a:r>
            <a:r>
              <a:rPr lang="en-US" dirty="0" smtClean="0"/>
              <a:t> does not have as many features as </a:t>
            </a:r>
            <a:r>
              <a:rPr lang="en-US" dirty="0" err="1" smtClean="0"/>
              <a:t>Kaseya</a:t>
            </a:r>
            <a:r>
              <a:rPr lang="en-US" dirty="0" smtClean="0"/>
              <a:t> all in one product (Ex: back up of a machine).</a:t>
            </a:r>
          </a:p>
          <a:p>
            <a:r>
              <a:rPr lang="en-US" dirty="0" err="1" smtClean="0"/>
              <a:t>Kaseya</a:t>
            </a:r>
            <a:r>
              <a:rPr lang="en-US" dirty="0" smtClean="0"/>
              <a:t> is easier to get up and running.</a:t>
            </a:r>
          </a:p>
          <a:p>
            <a:r>
              <a:rPr lang="en-US" dirty="0" smtClean="0"/>
              <a:t>We give </a:t>
            </a:r>
            <a:r>
              <a:rPr lang="en-US" dirty="0" err="1" smtClean="0"/>
              <a:t>Msp</a:t>
            </a:r>
            <a:r>
              <a:rPr lang="en-US" dirty="0" smtClean="0"/>
              <a:t> Center Plus a rating of 3 out of 5.</a:t>
            </a:r>
          </a:p>
          <a:p>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2.1 Evaluating and Discussing</a:t>
            </a:r>
            <a:endParaRPr lang="en-US" dirty="0"/>
          </a:p>
        </p:txBody>
      </p:sp>
      <p:graphicFrame>
        <p:nvGraphicFramePr>
          <p:cNvPr id="4" name="Table 3"/>
          <p:cNvGraphicFramePr>
            <a:graphicFrameLocks noGrp="1"/>
          </p:cNvGraphicFramePr>
          <p:nvPr/>
        </p:nvGraphicFramePr>
        <p:xfrm>
          <a:off x="990600" y="1600200"/>
          <a:ext cx="7162800" cy="4311396"/>
        </p:xfrm>
        <a:graphic>
          <a:graphicData uri="http://schemas.openxmlformats.org/drawingml/2006/table">
            <a:tbl>
              <a:tblPr/>
              <a:tblGrid>
                <a:gridCol w="340437"/>
                <a:gridCol w="1716963"/>
                <a:gridCol w="5105400"/>
              </a:tblGrid>
              <a:tr h="254000">
                <a:tc>
                  <a:txBody>
                    <a:bodyPr/>
                    <a:lstStyle/>
                    <a:p>
                      <a:pPr marL="0" marR="0" algn="ctr">
                        <a:lnSpc>
                          <a:spcPct val="115000"/>
                        </a:lnSpc>
                        <a:spcBef>
                          <a:spcPts val="0"/>
                        </a:spcBef>
                        <a:spcAft>
                          <a:spcPts val="0"/>
                        </a:spcAft>
                      </a:pPr>
                      <a:r>
                        <a:rPr lang="en-US" sz="900" dirty="0">
                          <a:latin typeface="Times New Roman"/>
                          <a:ea typeface="Calibri"/>
                          <a:cs typeface="Times New Roman"/>
                        </a:rPr>
                        <a:t>1</a:t>
                      </a:r>
                      <a:endParaRPr lang="en-US" sz="1000" dirty="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Architecture</a:t>
                      </a:r>
                      <a:endParaRPr lang="en-US" sz="1000" dirty="0">
                        <a:latin typeface="Calibri"/>
                        <a:ea typeface="Calibri"/>
                        <a:cs typeface="Times New Roman"/>
                      </a:endParaRPr>
                    </a:p>
                    <a:p>
                      <a:pPr marL="0" marR="0">
                        <a:lnSpc>
                          <a:spcPct val="115000"/>
                        </a:lnSpc>
                        <a:spcBef>
                          <a:spcPts val="0"/>
                        </a:spcBef>
                        <a:spcAft>
                          <a:spcPts val="0"/>
                        </a:spcAft>
                      </a:pPr>
                      <a:r>
                        <a:rPr lang="en-US" sz="900" b="1" dirty="0">
                          <a:latin typeface="Times New Roman"/>
                          <a:ea typeface="Calibri"/>
                          <a:cs typeface="Times New Roman"/>
                        </a:rPr>
                        <a:t>Rating: </a:t>
                      </a:r>
                      <a:r>
                        <a:rPr lang="en-US" sz="900" b="1" dirty="0" smtClean="0">
                          <a:latin typeface="Times New Roman"/>
                          <a:ea typeface="Calibri"/>
                          <a:cs typeface="Times New Roman"/>
                        </a:rPr>
                        <a:t>3</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err="1" smtClean="0">
                          <a:solidFill>
                            <a:schemeClr val="tx1"/>
                          </a:solidFill>
                          <a:latin typeface="Times New Roman" pitchFamily="18" charset="0"/>
                          <a:ea typeface="+mn-ea"/>
                          <a:cs typeface="Times New Roman" pitchFamily="18" charset="0"/>
                        </a:rPr>
                        <a:t>Msp</a:t>
                      </a:r>
                      <a:r>
                        <a:rPr lang="en-US" sz="1050" i="1" kern="1200" dirty="0" smtClean="0">
                          <a:solidFill>
                            <a:schemeClr val="tx1"/>
                          </a:solidFill>
                          <a:latin typeface="Times New Roman" pitchFamily="18" charset="0"/>
                          <a:ea typeface="+mn-ea"/>
                          <a:cs typeface="Times New Roman" pitchFamily="18" charset="0"/>
                        </a:rPr>
                        <a:t> Center Plus uses probes and agents while </a:t>
                      </a:r>
                      <a:r>
                        <a:rPr lang="en-US" sz="1050" i="1" kern="1200" dirty="0" err="1" smtClean="0">
                          <a:solidFill>
                            <a:schemeClr val="tx1"/>
                          </a:solidFill>
                          <a:latin typeface="Times New Roman" pitchFamily="18" charset="0"/>
                          <a:ea typeface="+mn-ea"/>
                          <a:cs typeface="Times New Roman" pitchFamily="18" charset="0"/>
                        </a:rPr>
                        <a:t>Kaseya</a:t>
                      </a:r>
                      <a:r>
                        <a:rPr lang="en-US" sz="1050" i="1" kern="1200" dirty="0" smtClean="0">
                          <a:solidFill>
                            <a:schemeClr val="tx1"/>
                          </a:solidFill>
                          <a:latin typeface="Times New Roman" pitchFamily="18" charset="0"/>
                          <a:ea typeface="+mn-ea"/>
                          <a:cs typeface="Times New Roman" pitchFamily="18" charset="0"/>
                        </a:rPr>
                        <a:t> uses only agents. </a:t>
                      </a:r>
                      <a:r>
                        <a:rPr lang="en-US" sz="1050" i="1" kern="1200" dirty="0" err="1" smtClean="0">
                          <a:solidFill>
                            <a:schemeClr val="tx1"/>
                          </a:solidFill>
                          <a:latin typeface="Times New Roman" pitchFamily="18" charset="0"/>
                          <a:ea typeface="+mn-ea"/>
                          <a:cs typeface="Times New Roman" pitchFamily="18" charset="0"/>
                        </a:rPr>
                        <a:t>Kaseya</a:t>
                      </a:r>
                      <a:r>
                        <a:rPr lang="en-US" sz="1050" i="1" kern="1200" dirty="0" smtClean="0">
                          <a:solidFill>
                            <a:schemeClr val="tx1"/>
                          </a:solidFill>
                          <a:latin typeface="Times New Roman" pitchFamily="18" charset="0"/>
                          <a:ea typeface="+mn-ea"/>
                          <a:cs typeface="Times New Roman" pitchFamily="18" charset="0"/>
                        </a:rPr>
                        <a:t> as a result is simpler. </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2</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Audit &amp; Asset Mgt</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smtClean="0">
                          <a:solidFill>
                            <a:schemeClr val="tx1"/>
                          </a:solidFill>
                          <a:latin typeface="Times New Roman" pitchFamily="18" charset="0"/>
                          <a:ea typeface="+mn-ea"/>
                          <a:cs typeface="Times New Roman" pitchFamily="18" charset="0"/>
                        </a:rPr>
                        <a:t>Both products are close in capability. </a:t>
                      </a:r>
                      <a:r>
                        <a:rPr lang="en-US" sz="1050" i="1" kern="1200" dirty="0" err="1" smtClean="0">
                          <a:solidFill>
                            <a:schemeClr val="tx1"/>
                          </a:solidFill>
                          <a:latin typeface="Times New Roman" pitchFamily="18" charset="0"/>
                          <a:ea typeface="+mn-ea"/>
                          <a:cs typeface="Times New Roman" pitchFamily="18" charset="0"/>
                        </a:rPr>
                        <a:t>Kaseya</a:t>
                      </a:r>
                      <a:r>
                        <a:rPr lang="en-US" sz="1050" i="1" kern="1200" dirty="0" smtClean="0">
                          <a:solidFill>
                            <a:schemeClr val="tx1"/>
                          </a:solidFill>
                          <a:latin typeface="Times New Roman" pitchFamily="18" charset="0"/>
                          <a:ea typeface="+mn-ea"/>
                          <a:cs typeface="Times New Roman" pitchFamily="18" charset="0"/>
                        </a:rPr>
                        <a:t> is slightly</a:t>
                      </a:r>
                      <a:r>
                        <a:rPr lang="en-US" sz="1050" i="1" kern="1200" dirty="0" smtClean="0">
                          <a:solidFill>
                            <a:schemeClr val="tx1"/>
                          </a:solidFill>
                          <a:latin typeface="Times New Roman" pitchFamily="18" charset="0"/>
                          <a:ea typeface="+mn-ea"/>
                          <a:cs typeface="Times New Roman" pitchFamily="18" charset="0"/>
                        </a:rPr>
                        <a:t> more</a:t>
                      </a:r>
                      <a:r>
                        <a:rPr lang="en-US" sz="1050" i="1" kern="1200" baseline="0" dirty="0" smtClean="0">
                          <a:solidFill>
                            <a:schemeClr val="tx1"/>
                          </a:solidFill>
                          <a:latin typeface="Times New Roman" pitchFamily="18" charset="0"/>
                          <a:ea typeface="+mn-ea"/>
                          <a:cs typeface="Times New Roman" pitchFamily="18" charset="0"/>
                        </a:rPr>
                        <a:t> robust in this area</a:t>
                      </a:r>
                      <a:r>
                        <a:rPr lang="en-US" sz="1050" i="1" kern="1200" dirty="0" smtClean="0">
                          <a:solidFill>
                            <a:schemeClr val="tx1"/>
                          </a:solidFill>
                          <a:latin typeface="Times New Roman" pitchFamily="18" charset="0"/>
                          <a:ea typeface="+mn-ea"/>
                          <a:cs typeface="Times New Roman" pitchFamily="18" charset="0"/>
                        </a:rPr>
                        <a:t>.</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3</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Remote Control</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3</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err="1" smtClean="0">
                          <a:solidFill>
                            <a:schemeClr val="tx1"/>
                          </a:solidFill>
                          <a:latin typeface="Times New Roman" pitchFamily="18" charset="0"/>
                          <a:ea typeface="+mn-ea"/>
                          <a:cs typeface="Times New Roman" pitchFamily="18" charset="0"/>
                        </a:rPr>
                        <a:t>Kaseya</a:t>
                      </a:r>
                      <a:r>
                        <a:rPr lang="en-US" sz="1050" i="1" kern="1200" dirty="0" smtClean="0">
                          <a:solidFill>
                            <a:schemeClr val="tx1"/>
                          </a:solidFill>
                          <a:latin typeface="Times New Roman" pitchFamily="18" charset="0"/>
                          <a:ea typeface="+mn-ea"/>
                          <a:cs typeface="Times New Roman" pitchFamily="18" charset="0"/>
                        </a:rPr>
                        <a:t> is</a:t>
                      </a:r>
                      <a:r>
                        <a:rPr lang="en-US" sz="1050" i="1" kern="1200" dirty="0" smtClean="0">
                          <a:solidFill>
                            <a:schemeClr val="tx1"/>
                          </a:solidFill>
                          <a:latin typeface="Times New Roman" pitchFamily="18" charset="0"/>
                          <a:ea typeface="+mn-ea"/>
                          <a:cs typeface="Times New Roman" pitchFamily="18" charset="0"/>
                        </a:rPr>
                        <a:t> better </a:t>
                      </a:r>
                      <a:r>
                        <a:rPr lang="en-US" sz="1050" i="1" kern="1200" dirty="0" smtClean="0">
                          <a:solidFill>
                            <a:schemeClr val="tx1"/>
                          </a:solidFill>
                          <a:latin typeface="Times New Roman" pitchFamily="18" charset="0"/>
                          <a:ea typeface="+mn-ea"/>
                          <a:cs typeface="Times New Roman" pitchFamily="18" charset="0"/>
                        </a:rPr>
                        <a:t>in this area because of it’s many features and has less restrictions .</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4</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Automation</a:t>
                      </a:r>
                      <a:endParaRPr lang="en-US" sz="1000" dirty="0">
                        <a:latin typeface="Calibri"/>
                        <a:ea typeface="Calibri"/>
                        <a:cs typeface="Times New Roman"/>
                      </a:endParaRPr>
                    </a:p>
                    <a:p>
                      <a:pPr marL="0" marR="0">
                        <a:lnSpc>
                          <a:spcPct val="115000"/>
                        </a:lnSpc>
                        <a:spcBef>
                          <a:spcPts val="0"/>
                        </a:spcBef>
                        <a:spcAft>
                          <a:spcPts val="0"/>
                        </a:spcAft>
                      </a:pP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smtClean="0">
                          <a:solidFill>
                            <a:schemeClr val="tx1"/>
                          </a:solidFill>
                          <a:latin typeface="Times New Roman" pitchFamily="18" charset="0"/>
                          <a:ea typeface="+mn-ea"/>
                          <a:cs typeface="Times New Roman" pitchFamily="18" charset="0"/>
                        </a:rPr>
                        <a:t>Both products allow </a:t>
                      </a:r>
                      <a:r>
                        <a:rPr lang="en-US" sz="1050" i="1" kern="1200" dirty="0" smtClean="0">
                          <a:solidFill>
                            <a:schemeClr val="tx1"/>
                          </a:solidFill>
                          <a:latin typeface="Times New Roman" pitchFamily="18" charset="0"/>
                          <a:ea typeface="+mn-ea"/>
                          <a:cs typeface="Times New Roman" pitchFamily="18" charset="0"/>
                        </a:rPr>
                        <a:t>scripting.</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5</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Monitoring</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smtClean="0">
                          <a:solidFill>
                            <a:schemeClr val="tx1"/>
                          </a:solidFill>
                          <a:latin typeface="Times New Roman" pitchFamily="18" charset="0"/>
                          <a:ea typeface="+mn-ea"/>
                          <a:cs typeface="Times New Roman" pitchFamily="18" charset="0"/>
                        </a:rPr>
                        <a:t>Both products are even. Both give you the ability to set thresholds, set alarms, etc.</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6</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Patch Mgt</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err="1" smtClean="0">
                          <a:solidFill>
                            <a:schemeClr val="tx1"/>
                          </a:solidFill>
                          <a:latin typeface="Times New Roman" pitchFamily="18" charset="0"/>
                          <a:ea typeface="+mn-ea"/>
                          <a:cs typeface="Times New Roman" pitchFamily="18" charset="0"/>
                        </a:rPr>
                        <a:t>Msp</a:t>
                      </a:r>
                      <a:r>
                        <a:rPr lang="en-US" sz="1050" i="1" kern="1200" dirty="0" smtClean="0">
                          <a:solidFill>
                            <a:schemeClr val="tx1"/>
                          </a:solidFill>
                          <a:latin typeface="Times New Roman" pitchFamily="18" charset="0"/>
                          <a:ea typeface="+mn-ea"/>
                          <a:cs typeface="Times New Roman" pitchFamily="18" charset="0"/>
                        </a:rPr>
                        <a:t> Center Plus is more user friendly.</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7</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Backup &amp; Disaster Recovery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1</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err="1" smtClean="0">
                          <a:solidFill>
                            <a:schemeClr val="tx1"/>
                          </a:solidFill>
                          <a:latin typeface="Times New Roman" pitchFamily="18" charset="0"/>
                          <a:ea typeface="+mn-ea"/>
                          <a:cs typeface="Times New Roman" pitchFamily="18" charset="0"/>
                        </a:rPr>
                        <a:t>Kaseya</a:t>
                      </a:r>
                      <a:r>
                        <a:rPr lang="en-US" sz="1050" i="1" kern="1200" dirty="0" smtClean="0">
                          <a:solidFill>
                            <a:schemeClr val="tx1"/>
                          </a:solidFill>
                          <a:latin typeface="Times New Roman" pitchFamily="18" charset="0"/>
                          <a:ea typeface="+mn-ea"/>
                          <a:cs typeface="Times New Roman" pitchFamily="18" charset="0"/>
                        </a:rPr>
                        <a:t> is better because it’s function backs up machines while </a:t>
                      </a:r>
                      <a:r>
                        <a:rPr lang="en-US" sz="1050" i="1" kern="1200" dirty="0" err="1" smtClean="0">
                          <a:solidFill>
                            <a:schemeClr val="tx1"/>
                          </a:solidFill>
                          <a:latin typeface="Times New Roman" pitchFamily="18" charset="0"/>
                          <a:ea typeface="+mn-ea"/>
                          <a:cs typeface="Times New Roman" pitchFamily="18" charset="0"/>
                        </a:rPr>
                        <a:t>Msp</a:t>
                      </a:r>
                      <a:r>
                        <a:rPr lang="en-US" sz="1050" i="1" kern="1200" dirty="0" smtClean="0">
                          <a:solidFill>
                            <a:schemeClr val="tx1"/>
                          </a:solidFill>
                          <a:latin typeface="Times New Roman" pitchFamily="18" charset="0"/>
                          <a:ea typeface="+mn-ea"/>
                          <a:cs typeface="Times New Roman" pitchFamily="18" charset="0"/>
                        </a:rPr>
                        <a:t> Center Plus backs itself (</a:t>
                      </a:r>
                      <a:r>
                        <a:rPr lang="en-US" sz="1050" i="1" kern="1200" dirty="0" err="1" smtClean="0">
                          <a:solidFill>
                            <a:schemeClr val="tx1"/>
                          </a:solidFill>
                          <a:latin typeface="Times New Roman" pitchFamily="18" charset="0"/>
                          <a:ea typeface="+mn-ea"/>
                          <a:cs typeface="Times New Roman" pitchFamily="18" charset="0"/>
                        </a:rPr>
                        <a:t>Msp</a:t>
                      </a:r>
                      <a:r>
                        <a:rPr lang="en-US" sz="1050" i="1" kern="1200" dirty="0" smtClean="0">
                          <a:solidFill>
                            <a:schemeClr val="tx1"/>
                          </a:solidFill>
                          <a:latin typeface="Times New Roman" pitchFamily="18" charset="0"/>
                          <a:ea typeface="+mn-ea"/>
                          <a:cs typeface="Times New Roman" pitchFamily="18" charset="0"/>
                        </a:rPr>
                        <a:t> Center Plus configuration).</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a:latin typeface="Times New Roman"/>
                          <a:ea typeface="Calibri"/>
                          <a:cs typeface="Times New Roman"/>
                        </a:rPr>
                        <a:t>8</a:t>
                      </a:r>
                      <a:endParaRPr lang="en-US" sz="100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Endpoint Security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3</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err="1" smtClean="0">
                          <a:solidFill>
                            <a:schemeClr val="tx1"/>
                          </a:solidFill>
                          <a:latin typeface="Times New Roman" pitchFamily="18" charset="0"/>
                          <a:ea typeface="+mn-ea"/>
                          <a:cs typeface="Times New Roman" pitchFamily="18" charset="0"/>
                        </a:rPr>
                        <a:t>Kaseya</a:t>
                      </a:r>
                      <a:r>
                        <a:rPr lang="en-US" sz="1050" i="1" kern="1200" dirty="0" smtClean="0">
                          <a:solidFill>
                            <a:schemeClr val="tx1"/>
                          </a:solidFill>
                          <a:latin typeface="Times New Roman" pitchFamily="18" charset="0"/>
                          <a:ea typeface="+mn-ea"/>
                          <a:cs typeface="Times New Roman" pitchFamily="18" charset="0"/>
                        </a:rPr>
                        <a:t> is more powerful because it includes AVG to scan for viruses.</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dirty="0" smtClean="0">
                          <a:latin typeface="Times New Roman"/>
                          <a:ea typeface="Calibri"/>
                          <a:cs typeface="Times New Roman"/>
                        </a:rPr>
                        <a:t>9</a:t>
                      </a:r>
                      <a:endParaRPr lang="en-US" sz="1000" dirty="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Reporting</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err="1" smtClean="0">
                          <a:solidFill>
                            <a:schemeClr val="tx1"/>
                          </a:solidFill>
                          <a:latin typeface="Times New Roman" pitchFamily="18" charset="0"/>
                          <a:ea typeface="+mn-ea"/>
                          <a:cs typeface="Times New Roman" pitchFamily="18" charset="0"/>
                        </a:rPr>
                        <a:t>Msp</a:t>
                      </a:r>
                      <a:r>
                        <a:rPr lang="en-US" sz="1050" i="1" kern="1200" dirty="0" smtClean="0">
                          <a:solidFill>
                            <a:schemeClr val="tx1"/>
                          </a:solidFill>
                          <a:latin typeface="Times New Roman" pitchFamily="18" charset="0"/>
                          <a:ea typeface="+mn-ea"/>
                          <a:cs typeface="Times New Roman" pitchFamily="18" charset="0"/>
                        </a:rPr>
                        <a:t> Center Plus has one additional feature which is query reporting. </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dirty="0" smtClean="0">
                          <a:latin typeface="Times New Roman"/>
                          <a:ea typeface="Calibri"/>
                          <a:cs typeface="Times New Roman"/>
                        </a:rPr>
                        <a:t>10</a:t>
                      </a:r>
                      <a:endParaRPr lang="en-US" sz="1000" dirty="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Times New Roman"/>
                          <a:ea typeface="Calibri"/>
                          <a:cs typeface="Times New Roman"/>
                        </a:rPr>
                        <a:t>System/User/Admin Management</a:t>
                      </a:r>
                      <a:r>
                        <a:rPr lang="en-US" sz="900" dirty="0">
                          <a:latin typeface="Times New Roman"/>
                          <a:ea typeface="Calibri"/>
                          <a:cs typeface="Times New Roman"/>
                        </a:rPr>
                        <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smtClean="0">
                          <a:solidFill>
                            <a:schemeClr val="tx1"/>
                          </a:solidFill>
                          <a:latin typeface="Times New Roman" pitchFamily="18" charset="0"/>
                          <a:ea typeface="+mn-ea"/>
                          <a:cs typeface="Times New Roman" pitchFamily="18" charset="0"/>
                        </a:rPr>
                        <a:t>Both products are even.</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dirty="0" smtClean="0">
                          <a:latin typeface="Times New Roman"/>
                          <a:ea typeface="Calibri"/>
                          <a:cs typeface="Times New Roman"/>
                        </a:rPr>
                        <a:t>11</a:t>
                      </a:r>
                      <a:endParaRPr lang="en-US" sz="1000" dirty="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Times New Roman"/>
                          <a:ea typeface="Calibri"/>
                          <a:cs typeface="Times New Roman"/>
                        </a:rPr>
                        <a:t>Usability/Performance</a:t>
                      </a:r>
                      <a:r>
                        <a:rPr lang="en-US" sz="900" dirty="0">
                          <a:latin typeface="Times New Roman"/>
                          <a:ea typeface="Calibri"/>
                          <a:cs typeface="Times New Roman"/>
                        </a:rPr>
                        <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3</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err="1" smtClean="0">
                          <a:solidFill>
                            <a:schemeClr val="tx1"/>
                          </a:solidFill>
                          <a:latin typeface="Times New Roman" pitchFamily="18" charset="0"/>
                          <a:ea typeface="+mn-ea"/>
                          <a:cs typeface="Times New Roman" pitchFamily="18" charset="0"/>
                        </a:rPr>
                        <a:t>ManageEngine</a:t>
                      </a:r>
                      <a:r>
                        <a:rPr lang="en-US" sz="1050" i="1" kern="1200" dirty="0" smtClean="0">
                          <a:solidFill>
                            <a:schemeClr val="tx1"/>
                          </a:solidFill>
                          <a:latin typeface="Times New Roman" pitchFamily="18" charset="0"/>
                          <a:ea typeface="+mn-ea"/>
                          <a:cs typeface="Times New Roman" pitchFamily="18" charset="0"/>
                        </a:rPr>
                        <a:t> is comprised of many products. No one products contains all the functions of </a:t>
                      </a:r>
                      <a:r>
                        <a:rPr lang="en-US" sz="1050" i="1" kern="1200" dirty="0" err="1" smtClean="0">
                          <a:solidFill>
                            <a:schemeClr val="tx1"/>
                          </a:solidFill>
                          <a:latin typeface="Times New Roman" pitchFamily="18" charset="0"/>
                          <a:ea typeface="+mn-ea"/>
                          <a:cs typeface="Times New Roman" pitchFamily="18" charset="0"/>
                        </a:rPr>
                        <a:t>Kaseya</a:t>
                      </a:r>
                      <a:r>
                        <a:rPr lang="en-US" sz="1050" i="1" kern="1200" dirty="0" smtClean="0">
                          <a:solidFill>
                            <a:schemeClr val="tx1"/>
                          </a:solidFill>
                          <a:latin typeface="Times New Roman" pitchFamily="18" charset="0"/>
                          <a:ea typeface="+mn-ea"/>
                          <a:cs typeface="Times New Roman" pitchFamily="18" charset="0"/>
                        </a:rPr>
                        <a:t>. Both products perform efficiently.</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dirty="0" smtClean="0">
                          <a:latin typeface="Times New Roman"/>
                          <a:ea typeface="Calibri"/>
                          <a:cs typeface="Times New Roman"/>
                        </a:rPr>
                        <a:t>12</a:t>
                      </a:r>
                      <a:endParaRPr lang="en-US" sz="1000" dirty="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Reliability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4</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smtClean="0">
                          <a:solidFill>
                            <a:schemeClr val="tx1"/>
                          </a:solidFill>
                          <a:latin typeface="Times New Roman" pitchFamily="18" charset="0"/>
                          <a:ea typeface="+mn-ea"/>
                          <a:cs typeface="Times New Roman" pitchFamily="18" charset="0"/>
                        </a:rPr>
                        <a:t>Both products are reliable.</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dirty="0" smtClean="0">
                          <a:latin typeface="Times New Roman"/>
                          <a:ea typeface="Calibri"/>
                          <a:cs typeface="Times New Roman"/>
                        </a:rPr>
                        <a:t>13</a:t>
                      </a:r>
                      <a:endParaRPr lang="en-US" sz="1000" dirty="0">
                        <a:latin typeface="Calibri"/>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Times New Roman"/>
                          <a:ea typeface="Calibri"/>
                          <a:cs typeface="Times New Roman"/>
                        </a:rPr>
                        <a:t>Supportability</a:t>
                      </a:r>
                      <a:br>
                        <a:rPr lang="en-US" sz="900" dirty="0">
                          <a:latin typeface="Times New Roman"/>
                          <a:ea typeface="Calibri"/>
                          <a:cs typeface="Times New Roman"/>
                        </a:rPr>
                      </a:br>
                      <a:r>
                        <a:rPr lang="en-US" sz="900" b="1" dirty="0">
                          <a:latin typeface="Times New Roman"/>
                          <a:ea typeface="Calibri"/>
                          <a:cs typeface="Times New Roman"/>
                        </a:rPr>
                        <a:t>Rating: </a:t>
                      </a:r>
                      <a:r>
                        <a:rPr lang="en-US" sz="900" b="1" dirty="0" smtClean="0">
                          <a:latin typeface="Times New Roman"/>
                          <a:ea typeface="Calibri"/>
                          <a:cs typeface="Times New Roman"/>
                        </a:rPr>
                        <a:t>5</a:t>
                      </a:r>
                      <a:endParaRPr lang="en-US" sz="1000" dirty="0">
                        <a:latin typeface="Calibri"/>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i="1" kern="1200" dirty="0" err="1" smtClean="0">
                          <a:solidFill>
                            <a:schemeClr val="tx1"/>
                          </a:solidFill>
                          <a:latin typeface="Times New Roman" pitchFamily="18" charset="0"/>
                          <a:ea typeface="+mn-ea"/>
                          <a:cs typeface="Times New Roman" pitchFamily="18" charset="0"/>
                        </a:rPr>
                        <a:t>Msp</a:t>
                      </a:r>
                      <a:r>
                        <a:rPr lang="en-US" sz="1050" i="1" kern="1200" dirty="0" smtClean="0">
                          <a:solidFill>
                            <a:schemeClr val="tx1"/>
                          </a:solidFill>
                          <a:latin typeface="Times New Roman" pitchFamily="18" charset="0"/>
                          <a:ea typeface="+mn-ea"/>
                          <a:cs typeface="Times New Roman" pitchFamily="18" charset="0"/>
                        </a:rPr>
                        <a:t> Center Plus offers forums, live demos, responds quickly. Is overall excellent in this regard.</a:t>
                      </a:r>
                      <a:endParaRPr lang="en-US" sz="105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2.2 Rating Results Explanation/Discussion</a:t>
            </a:r>
            <a:endParaRPr lang="en-US" dirty="0"/>
          </a:p>
        </p:txBody>
      </p:sp>
      <p:graphicFrame>
        <p:nvGraphicFramePr>
          <p:cNvPr id="3" name="Table 2"/>
          <p:cNvGraphicFramePr>
            <a:graphicFrameLocks noGrp="1"/>
          </p:cNvGraphicFramePr>
          <p:nvPr/>
        </p:nvGraphicFramePr>
        <p:xfrm>
          <a:off x="914398" y="1600200"/>
          <a:ext cx="7543802" cy="3750564"/>
        </p:xfrm>
        <a:graphic>
          <a:graphicData uri="http://schemas.openxmlformats.org/drawingml/2006/table">
            <a:tbl>
              <a:tblPr/>
              <a:tblGrid>
                <a:gridCol w="629524"/>
                <a:gridCol w="2494676"/>
                <a:gridCol w="2133600"/>
                <a:gridCol w="2286002"/>
              </a:tblGrid>
              <a:tr h="0">
                <a:tc>
                  <a:txBody>
                    <a:bodyPr/>
                    <a:lstStyle/>
                    <a:p>
                      <a:pPr marL="0" marR="0" algn="ctr">
                        <a:lnSpc>
                          <a:spcPct val="115000"/>
                        </a:lnSpc>
                        <a:spcBef>
                          <a:spcPts val="0"/>
                        </a:spcBef>
                        <a:spcAft>
                          <a:spcPts val="0"/>
                        </a:spcAft>
                      </a:pPr>
                      <a:endParaRPr lang="en-US" sz="14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a:latin typeface="Times New Roman"/>
                          <a:ea typeface="Calibri"/>
                          <a:cs typeface="Times New Roman"/>
                        </a:rPr>
                        <a:t>Kaseya</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err="1" smtClean="0">
                          <a:latin typeface="Times New Roman"/>
                          <a:ea typeface="Calibri"/>
                          <a:cs typeface="Times New Roman"/>
                        </a:rPr>
                        <a:t>ManageEngine</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Architecture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Audit &amp; Asset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Remote Control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Automation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Monitoring</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Patch Mgt</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Backup &amp; Disaster Recovery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a:latin typeface="Times New Roman"/>
                          <a:ea typeface="Calibri"/>
                          <a:cs typeface="Times New Roman"/>
                        </a:rPr>
                        <a:t>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Endpoint Security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9</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Reporting</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Times New Roman"/>
                          <a:ea typeface="Calibri"/>
                          <a:cs typeface="Times New Roman"/>
                        </a:rPr>
                        <a:t>System/Users/Admin </a:t>
                      </a:r>
                      <a:r>
                        <a:rPr lang="en-US" sz="1400" dirty="0" err="1" smtClean="0">
                          <a:latin typeface="Times New Roman"/>
                          <a:ea typeface="Calibri"/>
                          <a:cs typeface="Times New Roman"/>
                        </a:rPr>
                        <a:t>Mgmnt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Times New Roman"/>
                          <a:ea typeface="Calibri"/>
                          <a:cs typeface="Times New Roman"/>
                        </a:rPr>
                        <a:t>Usability/Performance</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12</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Reliability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13</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Supportability</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Calibri"/>
                          <a:cs typeface="Times New Roman"/>
                        </a:rPr>
                        <a:t>Total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latin typeface="Calibri"/>
                          <a:ea typeface="Calibri"/>
                          <a:cs typeface="Times New Roman"/>
                        </a:rPr>
                        <a:t>58</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latin typeface="Calibri"/>
                          <a:ea typeface="Calibri"/>
                          <a:cs typeface="Times New Roman"/>
                        </a:rPr>
                        <a:t>50</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p:txBody>
          <a:bodyPr/>
          <a:lstStyle/>
          <a:p>
            <a:r>
              <a:rPr lang="en-US" dirty="0" smtClean="0"/>
              <a:t>MSP - Managed Service Provider.  Allows remote managing of computers. </a:t>
            </a:r>
            <a:r>
              <a:rPr lang="en-US" b="1" dirty="0" smtClean="0"/>
              <a:t> </a:t>
            </a:r>
            <a:endParaRPr lang="en-US" dirty="0" smtClean="0"/>
          </a:p>
          <a:p>
            <a:r>
              <a:rPr lang="en-US" dirty="0" smtClean="0"/>
              <a:t>SNMP – Simple management protocol. “A UDP-based network protocol”. Is used most commonly for network management systems for the purpose of monitoring devices connected to a network for situations in which an administrator attention might be required.  </a:t>
            </a:r>
          </a:p>
          <a:p>
            <a:endParaRPr lang="en-US"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a:t>
            </a:r>
            <a:r>
              <a:rPr lang="en-US" b="1" dirty="0" smtClean="0"/>
              <a:t>Glossary (Cont.)</a:t>
            </a:r>
            <a:r>
              <a:rPr lang="en-US" dirty="0" smtClean="0"/>
              <a:t> </a:t>
            </a:r>
            <a:endParaRPr lang="en-US" dirty="0"/>
          </a:p>
        </p:txBody>
      </p:sp>
      <p:sp>
        <p:nvSpPr>
          <p:cNvPr id="3" name="Content Placeholder 2"/>
          <p:cNvSpPr>
            <a:spLocks noGrp="1"/>
          </p:cNvSpPr>
          <p:nvPr>
            <p:ph idx="1"/>
          </p:nvPr>
        </p:nvSpPr>
        <p:spPr/>
        <p:txBody>
          <a:bodyPr/>
          <a:lstStyle/>
          <a:p>
            <a:r>
              <a:rPr lang="en-US" dirty="0" smtClean="0"/>
              <a:t>API – Application protocol interface. Enables interaction to take place with a different software</a:t>
            </a:r>
            <a:r>
              <a:rPr lang="en-US" dirty="0" smtClean="0"/>
              <a:t>.</a:t>
            </a:r>
          </a:p>
          <a:p>
            <a:r>
              <a:rPr lang="en-US" dirty="0" smtClean="0"/>
              <a:t>Command Line Interface (CLI) - Allows you to enter commands through a command prompt to use the computer.</a:t>
            </a:r>
          </a:p>
          <a:p>
            <a:pPr>
              <a:buNone/>
            </a:pPr>
            <a:endParaRPr lang="en-US" dirty="0" smtClean="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a:t>
            </a:r>
            <a:r>
              <a:rPr lang="en-US" b="1" dirty="0" smtClean="0"/>
              <a:t>Glossary (Cont.)</a:t>
            </a:r>
            <a:r>
              <a:rPr lang="en-US" dirty="0" smtClean="0"/>
              <a:t> </a:t>
            </a:r>
            <a:endParaRPr lang="en-US" dirty="0"/>
          </a:p>
        </p:txBody>
      </p:sp>
      <p:sp>
        <p:nvSpPr>
          <p:cNvPr id="3" name="Content Placeholder 2"/>
          <p:cNvSpPr>
            <a:spLocks noGrp="1"/>
          </p:cNvSpPr>
          <p:nvPr>
            <p:ph idx="1"/>
          </p:nvPr>
        </p:nvSpPr>
        <p:spPr/>
        <p:txBody>
          <a:bodyPr/>
          <a:lstStyle/>
          <a:p>
            <a:r>
              <a:rPr lang="en-US" dirty="0" smtClean="0"/>
              <a:t>Unreliable </a:t>
            </a:r>
            <a:r>
              <a:rPr lang="en-US" dirty="0" smtClean="0"/>
              <a:t>Datagram Protocol (UDP) – Transfer protocol which allows packets to be dropped. </a:t>
            </a:r>
          </a:p>
          <a:p>
            <a:r>
              <a:rPr lang="en-US" dirty="0" smtClean="0"/>
              <a:t>Transmission Control Protocol (TCP) – Transfer protocol which determines which packets have been dropped and makes sure they are retransmitted. </a:t>
            </a:r>
            <a:r>
              <a:rPr lang="en-US" dirty="0" err="1" smtClean="0"/>
              <a:t>Tcp</a:t>
            </a:r>
            <a:r>
              <a:rPr lang="en-US" dirty="0" smtClean="0"/>
              <a:t> is a reliable transfer protocol.</a:t>
            </a:r>
            <a:endParaRPr lang="en-US" dirty="0"/>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Acknowledgements</a:t>
            </a:r>
            <a:endParaRPr lang="en-US" dirty="0"/>
          </a:p>
        </p:txBody>
      </p:sp>
      <p:sp>
        <p:nvSpPr>
          <p:cNvPr id="3" name="Content Placeholder 2"/>
          <p:cNvSpPr>
            <a:spLocks noGrp="1"/>
          </p:cNvSpPr>
          <p:nvPr>
            <p:ph idx="1"/>
          </p:nvPr>
        </p:nvSpPr>
        <p:spPr/>
        <p:txBody>
          <a:bodyPr/>
          <a:lstStyle/>
          <a:p>
            <a:r>
              <a:rPr lang="en-US" i="1" dirty="0" smtClean="0"/>
              <a:t>We would like to thank </a:t>
            </a:r>
            <a:r>
              <a:rPr lang="en-US" i="1" dirty="0" err="1" smtClean="0"/>
              <a:t>Zoho</a:t>
            </a:r>
            <a:r>
              <a:rPr lang="en-US" i="1" dirty="0" smtClean="0"/>
              <a:t> Corp. for providing free use of their product to us.</a:t>
            </a:r>
            <a:endParaRPr lang="en-US" dirty="0" smtClean="0"/>
          </a:p>
          <a:p>
            <a:r>
              <a:rPr lang="en-US" i="1" dirty="0" smtClean="0"/>
              <a:t>We would also like to thank the following people for assisting us with our report:</a:t>
            </a:r>
            <a:endParaRPr lang="en-US" dirty="0" smtClean="0"/>
          </a:p>
          <a:p>
            <a:r>
              <a:rPr lang="en-US" i="1" dirty="0" smtClean="0"/>
              <a:t>Rob Marshall : </a:t>
            </a:r>
            <a:r>
              <a:rPr lang="en-US" i="1" dirty="0" err="1" smtClean="0"/>
              <a:t>Zoho</a:t>
            </a:r>
            <a:r>
              <a:rPr lang="en-US" i="1" dirty="0" smtClean="0"/>
              <a:t> Corp, (925) – 965 – 6921</a:t>
            </a:r>
            <a:endParaRPr lang="en-US" dirty="0" smtClean="0"/>
          </a:p>
          <a:p>
            <a:r>
              <a:rPr lang="en-US" i="1" dirty="0" err="1" smtClean="0"/>
              <a:t>ManageEngine</a:t>
            </a:r>
            <a:r>
              <a:rPr lang="en-US" i="1" dirty="0" smtClean="0"/>
              <a:t> support team, support@mspcenterplus.com</a:t>
            </a:r>
            <a:endParaRPr lang="en-US" dirty="0" smtClean="0"/>
          </a:p>
          <a:p>
            <a:r>
              <a:rPr lang="en-US" i="1" dirty="0" err="1" smtClean="0"/>
              <a:t>Masoud</a:t>
            </a:r>
            <a:r>
              <a:rPr lang="en-US" i="1" dirty="0" smtClean="0"/>
              <a:t> </a:t>
            </a:r>
            <a:r>
              <a:rPr lang="en-US" i="1" dirty="0" err="1" smtClean="0"/>
              <a:t>Sadjadi</a:t>
            </a:r>
            <a:r>
              <a:rPr lang="en-US" i="1" dirty="0" smtClean="0"/>
              <a:t>: Florida International University, 305-348-1835</a:t>
            </a:r>
            <a:endParaRPr lang="en-US"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References</a:t>
            </a:r>
            <a:endParaRPr lang="en-US" dirty="0"/>
          </a:p>
        </p:txBody>
      </p:sp>
      <p:sp>
        <p:nvSpPr>
          <p:cNvPr id="3" name="Content Placeholder 2"/>
          <p:cNvSpPr>
            <a:spLocks noGrp="1"/>
          </p:cNvSpPr>
          <p:nvPr>
            <p:ph idx="1"/>
          </p:nvPr>
        </p:nvSpPr>
        <p:spPr/>
        <p:txBody>
          <a:bodyPr/>
          <a:lstStyle/>
          <a:p>
            <a:r>
              <a:rPr lang="en-US" dirty="0" smtClean="0"/>
              <a:t>"Simple Network Management Protocol." Web. &lt;http://en.wikipedia.org/wiki/Simple_Network_Management_Protocol&gt;.</a:t>
            </a:r>
            <a:r>
              <a:rPr lang="en-US" i="1" dirty="0" smtClean="0"/>
              <a:t> </a:t>
            </a:r>
            <a:endParaRPr lang="en-US" dirty="0" smtClean="0"/>
          </a:p>
          <a:p>
            <a:r>
              <a:rPr lang="en-US" dirty="0" smtClean="0"/>
              <a:t>"Windows Management Instrumentation." 2010. Web. &lt;http://msdn.microsoft.com/en-us/library/aa394582%28VS.85%29.aspx&gt;.</a:t>
            </a:r>
          </a:p>
          <a:p>
            <a:r>
              <a:rPr lang="en-US" i="1" dirty="0" smtClean="0"/>
              <a:t> </a:t>
            </a:r>
            <a:r>
              <a:rPr lang="en-US" dirty="0" smtClean="0"/>
              <a:t>"MSP Center Plus - Help Document." 2010. Web. &lt;http://help.mspcenterplus.com/&gt;.</a:t>
            </a:r>
          </a:p>
          <a:p>
            <a:pPr>
              <a:buNone/>
            </a:pPr>
            <a:endParaRPr lang="en-US" dirty="0"/>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endParaRPr lang="en-US" dirty="0"/>
          </a:p>
        </p:txBody>
      </p:sp>
      <p:sp>
        <p:nvSpPr>
          <p:cNvPr id="3" name="Content Placeholder 2"/>
          <p:cNvSpPr>
            <a:spLocks noGrp="1"/>
          </p:cNvSpPr>
          <p:nvPr>
            <p:ph idx="1"/>
          </p:nvPr>
        </p:nvSpPr>
        <p:spPr/>
        <p:txBody>
          <a:bodyPr/>
          <a:lstStyle/>
          <a:p>
            <a:pPr>
              <a:buNone/>
            </a:pPr>
            <a:r>
              <a:rPr lang="en-US" dirty="0" smtClean="0"/>
              <a:t>ZOHO Corp. is the parent company of </a:t>
            </a:r>
            <a:r>
              <a:rPr lang="en-US" dirty="0" err="1" smtClean="0"/>
              <a:t>ManageEngine</a:t>
            </a:r>
            <a:r>
              <a:rPr lang="en-US" dirty="0" smtClean="0"/>
              <a:t>, </a:t>
            </a:r>
            <a:r>
              <a:rPr lang="en-US" dirty="0" err="1" smtClean="0"/>
              <a:t>ManageEngine</a:t>
            </a:r>
            <a:r>
              <a:rPr lang="en-US" dirty="0" smtClean="0"/>
              <a:t> is the IT software division of ZOHO Corp. The corporation did not come about until around 1996 by creating SNMP API’s and network management platforms. Then in early 2000’s ZOHO Corp. branched out into the IT management business by creating </a:t>
            </a:r>
            <a:r>
              <a:rPr lang="en-US" dirty="0" err="1" smtClean="0"/>
              <a:t>ManageEngine</a:t>
            </a:r>
            <a:r>
              <a:rPr lang="en-US" dirty="0" smtClean="0"/>
              <a:t>. </a:t>
            </a:r>
            <a:r>
              <a:rPr lang="en-US" dirty="0" err="1" smtClean="0"/>
              <a:t>ManageEngine</a:t>
            </a:r>
            <a:r>
              <a:rPr lang="en-US" dirty="0" smtClean="0"/>
              <a:t> currently supports over 40,000 clients around the world they also provide over 20 products to oversee many crucial areas of IT management.</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a:t>
            </a:r>
            <a:r>
              <a:rPr lang="en-US" b="1" dirty="0" smtClean="0"/>
              <a:t>References (Cont.)</a:t>
            </a:r>
            <a:endParaRPr lang="en-US" dirty="0"/>
          </a:p>
        </p:txBody>
      </p:sp>
      <p:sp>
        <p:nvSpPr>
          <p:cNvPr id="3" name="Content Placeholder 2"/>
          <p:cNvSpPr>
            <a:spLocks noGrp="1"/>
          </p:cNvSpPr>
          <p:nvPr>
            <p:ph idx="1"/>
          </p:nvPr>
        </p:nvSpPr>
        <p:spPr/>
        <p:txBody>
          <a:bodyPr/>
          <a:lstStyle/>
          <a:p>
            <a:r>
              <a:rPr lang="en-US" dirty="0" smtClean="0"/>
              <a:t>"Command-line interface." 2010. Web. &lt;http://en.wikipedia.org/wiki/Command-line_interface&gt;.</a:t>
            </a:r>
          </a:p>
          <a:p>
            <a:r>
              <a:rPr lang="en-US" dirty="0" smtClean="0"/>
              <a:t>Mitchell, Bradley. "UDP." About.com, 2010. Web. &lt;http://compnetworking.about.com/od/networkprotocolsip/g/udp-user-datagram-protocol.htm&gt;.</a:t>
            </a:r>
          </a:p>
          <a:p>
            <a:r>
              <a:rPr lang="en-US" i="1" dirty="0" smtClean="0"/>
              <a:t> </a:t>
            </a:r>
            <a:r>
              <a:rPr lang="en-US" dirty="0" smtClean="0"/>
              <a:t>“TCP Protocol Overview” 2010. Web. &lt;http://www.lincoln.edu/math/rmyrick/ComputerNetworks/InetReference/83.htm&gt;.</a:t>
            </a:r>
          </a:p>
          <a:p>
            <a:endParaRPr lang="en-US" dirty="0" smtClean="0"/>
          </a:p>
          <a:p>
            <a:pPr>
              <a:buNone/>
            </a:pPr>
            <a:endParaRPr lang="en-US" dirty="0"/>
          </a:p>
          <a:p>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583487" cy="1066800"/>
          </a:xfrm>
        </p:spPr>
        <p:txBody>
          <a:bodyPr/>
          <a:lstStyle/>
          <a:p>
            <a:r>
              <a:rPr lang="en-US" dirty="0"/>
              <a:t>OS Coverage</a:t>
            </a:r>
          </a:p>
        </p:txBody>
      </p:sp>
      <p:sp>
        <p:nvSpPr>
          <p:cNvPr id="3" name="Content Placeholder 2"/>
          <p:cNvSpPr>
            <a:spLocks noGrp="1"/>
          </p:cNvSpPr>
          <p:nvPr>
            <p:ph idx="1"/>
          </p:nvPr>
        </p:nvSpPr>
        <p:spPr>
          <a:xfrm>
            <a:off x="838200" y="762000"/>
            <a:ext cx="7583487" cy="5943600"/>
          </a:xfrm>
        </p:spPr>
        <p:txBody>
          <a:bodyPr/>
          <a:lstStyle/>
          <a:p>
            <a:pPr algn="ctr">
              <a:buNone/>
            </a:pPr>
            <a:r>
              <a:rPr lang="en-US" dirty="0" smtClean="0"/>
              <a:t>MSP Center Plus </a:t>
            </a:r>
          </a:p>
          <a:p>
            <a:pPr marL="457200" indent="-457200">
              <a:buNone/>
            </a:pPr>
            <a:r>
              <a:rPr lang="en-US" dirty="0" smtClean="0"/>
              <a:t>Server</a:t>
            </a:r>
          </a:p>
          <a:p>
            <a:pPr marL="457200" indent="-457200"/>
            <a:r>
              <a:rPr lang="en-US" dirty="0" smtClean="0"/>
              <a:t>Windows Server 2003 Standard Edition/Enterprise Edition</a:t>
            </a:r>
          </a:p>
          <a:p>
            <a:pPr marL="457200" indent="-457200"/>
            <a:r>
              <a:rPr lang="en-US" dirty="0" smtClean="0"/>
              <a:t>Windows Server 2008</a:t>
            </a:r>
          </a:p>
          <a:p>
            <a:pPr marL="457200" indent="-457200">
              <a:buNone/>
            </a:pPr>
            <a:r>
              <a:rPr lang="en-US" dirty="0" smtClean="0"/>
              <a:t>Probe Server</a:t>
            </a:r>
          </a:p>
          <a:p>
            <a:pPr marL="457200" indent="-457200"/>
            <a:r>
              <a:rPr lang="en-US" dirty="0" smtClean="0"/>
              <a:t>Windows Server 2003 Standard Edition/Enterprise Edition</a:t>
            </a:r>
          </a:p>
          <a:p>
            <a:pPr marL="457200" indent="-457200"/>
            <a:r>
              <a:rPr lang="en-US" dirty="0" smtClean="0"/>
              <a:t>Windows Server 2008</a:t>
            </a:r>
          </a:p>
          <a:p>
            <a:pPr marL="457200" indent="-457200"/>
            <a:r>
              <a:rPr lang="en-US" dirty="0" smtClean="0"/>
              <a:t>Windows XP Professional</a:t>
            </a:r>
          </a:p>
          <a:p>
            <a:pPr marL="457200" indent="-457200"/>
            <a:r>
              <a:rPr lang="en-US" dirty="0" smtClean="0"/>
              <a:t>Windows Vista</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Grouping Managed Devices</a:t>
            </a:r>
          </a:p>
        </p:txBody>
      </p:sp>
      <p:sp>
        <p:nvSpPr>
          <p:cNvPr id="3" name="Content Placeholder 2"/>
          <p:cNvSpPr>
            <a:spLocks noGrp="1"/>
          </p:cNvSpPr>
          <p:nvPr>
            <p:ph idx="1"/>
          </p:nvPr>
        </p:nvSpPr>
        <p:spPr>
          <a:xfrm>
            <a:off x="762000" y="1752600"/>
            <a:ext cx="7583487" cy="4495800"/>
          </a:xfrm>
        </p:spPr>
        <p:txBody>
          <a:bodyPr/>
          <a:lstStyle/>
          <a:p>
            <a:pPr>
              <a:buNone/>
            </a:pPr>
            <a:r>
              <a:rPr lang="en-US" dirty="0" smtClean="0"/>
              <a:t>Before grouping devices first you have to discover them. Once discovered MSP Center Plus groups them into network devices (servers, switches etc..) you can also create your own device type. You’re able to monitor routers, firewalls, printers, desktops, URL’s, UPS, Wireless, and Domain Controllers.</a:t>
            </a:r>
          </a:p>
          <a:p>
            <a:pPr>
              <a:buNone/>
            </a:pPr>
            <a:r>
              <a:rPr lang="en-US" dirty="0" smtClean="0"/>
              <a:t>These devices can be grouped based on customer, category, and locality.</a:t>
            </a:r>
          </a:p>
          <a:p>
            <a:pPr>
              <a:buNone/>
            </a:pP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Coverage</a:t>
            </a:r>
          </a:p>
        </p:txBody>
      </p:sp>
      <p:sp>
        <p:nvSpPr>
          <p:cNvPr id="3" name="Content Placeholder 2"/>
          <p:cNvSpPr>
            <a:spLocks noGrp="1"/>
          </p:cNvSpPr>
          <p:nvPr>
            <p:ph idx="1"/>
          </p:nvPr>
        </p:nvSpPr>
        <p:spPr/>
        <p:txBody>
          <a:bodyPr/>
          <a:lstStyle/>
          <a:p>
            <a:r>
              <a:rPr lang="en-US" dirty="0" smtClean="0"/>
              <a:t>Agent and probe architecture, auditing, asset management, monitoring, patch management, remote control, help desk, and reporting.</a:t>
            </a:r>
          </a:p>
          <a:p>
            <a:r>
              <a:rPr lang="en-US" dirty="0" smtClean="0"/>
              <a:t>Is not able to back up end systems.</a:t>
            </a:r>
          </a:p>
          <a:p>
            <a:r>
              <a:rPr lang="en-US" dirty="0" smtClean="0"/>
              <a:t>Can be integrated with other </a:t>
            </a:r>
            <a:r>
              <a:rPr lang="en-US" dirty="0" err="1" smtClean="0"/>
              <a:t>ManageEngine</a:t>
            </a:r>
            <a:r>
              <a:rPr lang="en-US" dirty="0" smtClean="0"/>
              <a:t> products such as </a:t>
            </a:r>
            <a:r>
              <a:rPr lang="en-US" dirty="0" err="1" smtClean="0"/>
              <a:t>NewFlow</a:t>
            </a:r>
            <a:r>
              <a:rPr lang="en-US" dirty="0" smtClean="0"/>
              <a:t> Analyzer.</a:t>
            </a:r>
            <a:endParaRPr lang="en-US" dirty="0"/>
          </a:p>
          <a:p>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583487" cy="1044575"/>
          </a:xfrm>
        </p:spPr>
        <p:txBody>
          <a:bodyPr/>
          <a:lstStyle/>
          <a:p>
            <a:r>
              <a:rPr lang="en-US" dirty="0" smtClean="0"/>
              <a:t>1.1 Architecture</a:t>
            </a:r>
            <a:endParaRPr lang="en-US" dirty="0"/>
          </a:p>
        </p:txBody>
      </p:sp>
      <p:sp>
        <p:nvSpPr>
          <p:cNvPr id="3" name="Content Placeholder 2"/>
          <p:cNvSpPr>
            <a:spLocks noGrp="1"/>
          </p:cNvSpPr>
          <p:nvPr>
            <p:ph idx="1"/>
          </p:nvPr>
        </p:nvSpPr>
        <p:spPr>
          <a:xfrm>
            <a:off x="762000" y="1143000"/>
            <a:ext cx="7583487" cy="4208463"/>
          </a:xfrm>
        </p:spPr>
        <p:txBody>
          <a:bodyPr/>
          <a:lstStyle/>
          <a:p>
            <a:pPr>
              <a:buNone/>
            </a:pPr>
            <a:r>
              <a:rPr lang="en-US" dirty="0" smtClean="0"/>
              <a:t>Both </a:t>
            </a:r>
            <a:r>
              <a:rPr lang="en-US" dirty="0" err="1" smtClean="0"/>
              <a:t>Msp</a:t>
            </a:r>
            <a:r>
              <a:rPr lang="en-US" dirty="0" smtClean="0"/>
              <a:t> Center Plus and </a:t>
            </a:r>
            <a:r>
              <a:rPr lang="en-US" dirty="0" err="1" smtClean="0"/>
              <a:t>kaseya</a:t>
            </a:r>
            <a:r>
              <a:rPr lang="en-US" dirty="0" smtClean="0"/>
              <a:t> use an agent based architecture.</a:t>
            </a:r>
          </a:p>
          <a:p>
            <a:pPr lvl="1"/>
            <a:r>
              <a:rPr lang="en-US" dirty="0" smtClean="0"/>
              <a:t>Agents- software installed in each and every end system.</a:t>
            </a:r>
          </a:p>
          <a:p>
            <a:endParaRPr lang="en-US" dirty="0"/>
          </a:p>
        </p:txBody>
      </p:sp>
      <p:pic>
        <p:nvPicPr>
          <p:cNvPr id="4" name="Picture 3" descr="agent.gif"/>
          <p:cNvPicPr>
            <a:picLocks noChangeAspect="1"/>
          </p:cNvPicPr>
          <p:nvPr/>
        </p:nvPicPr>
        <p:blipFill>
          <a:blip r:embed="rId2" cstate="print"/>
          <a:stretch>
            <a:fillRect/>
          </a:stretch>
        </p:blipFill>
        <p:spPr>
          <a:xfrm>
            <a:off x="1905000" y="2362200"/>
            <a:ext cx="4648200" cy="3760129"/>
          </a:xfrm>
          <a:prstGeom prst="rect">
            <a:avLst/>
          </a:prstGeom>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Architecture</a:t>
            </a:r>
            <a:endParaRPr lang="en-US" dirty="0"/>
          </a:p>
        </p:txBody>
      </p:sp>
      <p:sp>
        <p:nvSpPr>
          <p:cNvPr id="3" name="Content Placeholder 2"/>
          <p:cNvSpPr>
            <a:spLocks noGrp="1"/>
          </p:cNvSpPr>
          <p:nvPr>
            <p:ph idx="1"/>
          </p:nvPr>
        </p:nvSpPr>
        <p:spPr/>
        <p:txBody>
          <a:bodyPr/>
          <a:lstStyle/>
          <a:p>
            <a:pPr>
              <a:buNone/>
            </a:pPr>
            <a:r>
              <a:rPr lang="en-US" dirty="0" err="1" smtClean="0"/>
              <a:t>Msp</a:t>
            </a:r>
            <a:r>
              <a:rPr lang="en-US" dirty="0" smtClean="0"/>
              <a:t> Center Plus also has a probe based architecture.</a:t>
            </a:r>
          </a:p>
          <a:p>
            <a:pPr lvl="1"/>
            <a:r>
              <a:rPr lang="en-US" dirty="0" smtClean="0"/>
              <a:t>Probe- software installed in a single machine to monitor all the other machines.</a:t>
            </a:r>
          </a:p>
          <a:p>
            <a:pPr lvl="1"/>
            <a:endParaRPr lang="en-US" dirty="0" smtClean="0"/>
          </a:p>
          <a:p>
            <a:endParaRPr lang="en-US" dirty="0"/>
          </a:p>
        </p:txBody>
      </p:sp>
      <p:pic>
        <p:nvPicPr>
          <p:cNvPr id="4" name="Picture 3" descr="probe.gif"/>
          <p:cNvPicPr>
            <a:picLocks noChangeAspect="1"/>
          </p:cNvPicPr>
          <p:nvPr/>
        </p:nvPicPr>
        <p:blipFill>
          <a:blip r:embed="rId2" cstate="print"/>
          <a:stretch>
            <a:fillRect/>
          </a:stretch>
        </p:blipFill>
        <p:spPr>
          <a:xfrm>
            <a:off x="1981200" y="2895600"/>
            <a:ext cx="4191000" cy="3239146"/>
          </a:xfrm>
          <a:prstGeom prst="rect">
            <a:avLst/>
          </a:prstGeom>
        </p:spPr>
      </p:pic>
    </p:spTree>
  </p:cSld>
  <p:clrMapOvr>
    <a:masterClrMapping/>
  </p:clrMapOvr>
  <p:transition>
    <p:dissolve/>
  </p:transition>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1262</TotalTime>
  <Words>1915</Words>
  <Application>Microsoft Macintosh PowerPoint</Application>
  <PresentationFormat>On-screen Show (4:3)</PresentationFormat>
  <Paragraphs>271</Paragraphs>
  <Slides>40</Slides>
  <Notes>0</Notes>
  <HiddenSlides>0</HiddenSlides>
  <MMClips>0</MMClips>
  <ScaleCrop>false</ScaleCrop>
  <HeadingPairs>
    <vt:vector size="4" baseType="variant">
      <vt:variant>
        <vt:lpstr>Design Template</vt:lpstr>
      </vt:variant>
      <vt:variant>
        <vt:i4>1</vt:i4>
      </vt:variant>
      <vt:variant>
        <vt:lpstr>Slide Titles</vt:lpstr>
      </vt:variant>
      <vt:variant>
        <vt:i4>40</vt:i4>
      </vt:variant>
    </vt:vector>
  </HeadingPairs>
  <TitlesOfParts>
    <vt:vector size="41" baseType="lpstr">
      <vt:lpstr>Revolution</vt:lpstr>
      <vt:lpstr>A Feature-Based Analysis &amp; Comparison of IT Automation Tools:  Comparing Kaseya to ManageEngine’s Msp Center Plus</vt:lpstr>
      <vt:lpstr>Agenda</vt:lpstr>
      <vt:lpstr>Overview</vt:lpstr>
      <vt:lpstr>Background</vt:lpstr>
      <vt:lpstr>OS Coverage</vt:lpstr>
      <vt:lpstr>Grouping Managed Devices</vt:lpstr>
      <vt:lpstr>Functional Coverage</vt:lpstr>
      <vt:lpstr>1.1 Architecture</vt:lpstr>
      <vt:lpstr>1.1 Architecture</vt:lpstr>
      <vt:lpstr>1.2 Auditing &amp; Asset management</vt:lpstr>
      <vt:lpstr>1.2 Auditing &amp; Asset management (Cont.)</vt:lpstr>
      <vt:lpstr>1.2 Auditing &amp; Asset management (Cont.)</vt:lpstr>
      <vt:lpstr>1.2 Auditing &amp; Asset management (Cont.)</vt:lpstr>
      <vt:lpstr>1.2 Auditing &amp; Asset management (Cont.)</vt:lpstr>
      <vt:lpstr>1.3 Remote Control </vt:lpstr>
      <vt:lpstr>1.3 Remote Control (Cont.)</vt:lpstr>
      <vt:lpstr>1.4 Automation</vt:lpstr>
      <vt:lpstr>1.5 Monitoring</vt:lpstr>
      <vt:lpstr>1.6 Patch Management</vt:lpstr>
      <vt:lpstr>1.6 Patch Management (Cont.)</vt:lpstr>
      <vt:lpstr>1.7 Backup &amp; Disaster Recovery </vt:lpstr>
      <vt:lpstr>1.8 Endpoint Security</vt:lpstr>
      <vt:lpstr>1.9 Reporting</vt:lpstr>
      <vt:lpstr>1.9 Reporting (Cont.)</vt:lpstr>
      <vt:lpstr>1.10 System/User/Admin Management</vt:lpstr>
      <vt:lpstr>1.10 System/User/Admin Management (Cont.)</vt:lpstr>
      <vt:lpstr>1.11 Usability/Performance</vt:lpstr>
      <vt:lpstr>1.11 Usability/Performance (Cont.)</vt:lpstr>
      <vt:lpstr>1.12 Reliability</vt:lpstr>
      <vt:lpstr>1.13 Supportability </vt:lpstr>
      <vt:lpstr>Agenda</vt:lpstr>
      <vt:lpstr>2. Comparison and Discussion </vt:lpstr>
      <vt:lpstr>2.1 Evaluating and Discussing</vt:lpstr>
      <vt:lpstr>2.2 Rating Results Explanation/Discussion</vt:lpstr>
      <vt:lpstr>3. Glossary </vt:lpstr>
      <vt:lpstr>3. Glossary (Cont.) </vt:lpstr>
      <vt:lpstr>3. Glossary (Cont.) </vt:lpstr>
      <vt:lpstr>4. Acknowledgements</vt:lpstr>
      <vt:lpstr>5. References</vt:lpstr>
      <vt:lpstr>5. References (Cont.)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christopher fine</cp:lastModifiedBy>
  <cp:revision>160</cp:revision>
  <dcterms:created xsi:type="dcterms:W3CDTF">2010-04-25T04:55:02Z</dcterms:created>
  <dcterms:modified xsi:type="dcterms:W3CDTF">2010-04-25T04:57:41Z</dcterms:modified>
</cp:coreProperties>
</file>