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sldIdLst>
    <p:sldId id="256" r:id="rId2"/>
    <p:sldId id="292" r:id="rId3"/>
    <p:sldId id="293" r:id="rId4"/>
    <p:sldId id="258" r:id="rId5"/>
    <p:sldId id="294" r:id="rId6"/>
    <p:sldId id="295" r:id="rId7"/>
    <p:sldId id="296" r:id="rId8"/>
    <p:sldId id="297" r:id="rId9"/>
    <p:sldId id="298" r:id="rId10"/>
    <p:sldId id="299" r:id="rId11"/>
    <p:sldId id="300" r:id="rId12"/>
    <p:sldId id="301" r:id="rId13"/>
    <p:sldId id="302" r:id="rId14"/>
    <p:sldId id="324" r:id="rId15"/>
    <p:sldId id="303" r:id="rId16"/>
    <p:sldId id="305" r:id="rId17"/>
    <p:sldId id="306" r:id="rId18"/>
    <p:sldId id="307" r:id="rId19"/>
    <p:sldId id="308" r:id="rId20"/>
    <p:sldId id="309" r:id="rId21"/>
    <p:sldId id="310" r:id="rId22"/>
    <p:sldId id="311" r:id="rId23"/>
    <p:sldId id="312" r:id="rId24"/>
    <p:sldId id="313" r:id="rId25"/>
    <p:sldId id="315" r:id="rId26"/>
    <p:sldId id="318" r:id="rId27"/>
    <p:sldId id="319" r:id="rId28"/>
    <p:sldId id="320" r:id="rId29"/>
    <p:sldId id="321" r:id="rId30"/>
    <p:sldId id="322" r:id="rId3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91" autoAdjust="0"/>
    <p:restoredTop sz="94667" autoAdjust="0"/>
  </p:normalViewPr>
  <p:slideViewPr>
    <p:cSldViewPr>
      <p:cViewPr varScale="1">
        <p:scale>
          <a:sx n="73" d="100"/>
          <a:sy n="73" d="100"/>
        </p:scale>
        <p:origin x="-1074"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9" descr="Overlay-TitleSlide.png"/>
          <p:cNvPicPr>
            <a:picLocks noChangeAspect="1"/>
          </p:cNvPicPr>
          <p:nvPr/>
        </p:nvPicPr>
        <p:blipFill>
          <a:blip r:embed="rId2" cstate="print"/>
          <a:srcRect/>
          <a:stretch>
            <a:fillRect/>
          </a:stretch>
        </p:blipFill>
        <p:spPr bwMode="auto">
          <a:xfrm>
            <a:off x="158750" y="187325"/>
            <a:ext cx="8826500" cy="6483350"/>
          </a:xfrm>
          <a:prstGeom prst="rect">
            <a:avLst/>
          </a:prstGeom>
          <a:noFill/>
          <a:ln w="9525">
            <a:noFill/>
            <a:miter lim="800000"/>
            <a:headEnd/>
            <a:tailEnd/>
          </a:ln>
        </p:spPr>
      </p:pic>
      <p:sp>
        <p:nvSpPr>
          <p:cNvPr id="2" name="Title 1"/>
          <p:cNvSpPr>
            <a:spLocks noGrp="1"/>
          </p:cNvSpPr>
          <p:nvPr>
            <p:ph type="ctrTitle"/>
          </p:nvPr>
        </p:nvSpPr>
        <p:spPr>
          <a:xfrm>
            <a:off x="1600200" y="2492375"/>
            <a:ext cx="6762749" cy="1470025"/>
          </a:xfrm>
        </p:spPr>
        <p:txBody>
          <a:bodyPr/>
          <a:lstStyle>
            <a:lvl1pPr algn="r">
              <a:defRPr sz="3800">
                <a:solidFill>
                  <a:srgbClr val="001D4D"/>
                </a:solidFill>
              </a:defRPr>
            </a:lvl1pPr>
          </a:lstStyle>
          <a:p>
            <a:r>
              <a:rPr lang="en-US" smtClean="0"/>
              <a:t>Click to edit Master title style</a:t>
            </a:r>
            <a:endParaRPr/>
          </a:p>
        </p:txBody>
      </p:sp>
      <p:sp>
        <p:nvSpPr>
          <p:cNvPr id="3" name="Subtitle 2"/>
          <p:cNvSpPr>
            <a:spLocks noGrp="1"/>
          </p:cNvSpPr>
          <p:nvPr>
            <p:ph type="subTitle" idx="1"/>
          </p:nvPr>
        </p:nvSpPr>
        <p:spPr>
          <a:xfrm>
            <a:off x="1600201" y="3966882"/>
            <a:ext cx="6762749" cy="1752600"/>
          </a:xfrm>
        </p:spPr>
        <p:txBody>
          <a:bodyPr>
            <a:normAutofit/>
          </a:bodyPr>
          <a:lstStyle>
            <a:lvl1pPr marL="0" indent="0" algn="r">
              <a:spcBef>
                <a:spcPts val="600"/>
              </a:spcBef>
              <a:buNone/>
              <a:defRPr sz="1800">
                <a:solidFill>
                  <a:srgbClr val="B27A00"/>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5" name="Slide Number Placeholder 5"/>
          <p:cNvSpPr>
            <a:spLocks noGrp="1"/>
          </p:cNvSpPr>
          <p:nvPr>
            <p:ph type="sldNum" sz="quarter" idx="10"/>
          </p:nvPr>
        </p:nvSpPr>
        <p:spPr/>
        <p:txBody>
          <a:bodyPr/>
          <a:lstStyle>
            <a:lvl1pPr>
              <a:defRPr/>
            </a:lvl1pPr>
          </a:lstStyle>
          <a:p>
            <a:fld id="{D5F250B0-811F-4EF2-82B2-5D244F68488A}" type="slidenum">
              <a:rPr lang="en-US" smtClean="0"/>
              <a:pPr/>
              <a:t>‹#›</a:t>
            </a:fld>
            <a:endParaRPr lang="en-US"/>
          </a:p>
        </p:txBody>
      </p:sp>
      <p:sp>
        <p:nvSpPr>
          <p:cNvPr id="6" name="Date Placeholder 3"/>
          <p:cNvSpPr>
            <a:spLocks noGrp="1"/>
          </p:cNvSpPr>
          <p:nvPr>
            <p:ph type="dt" sz="half" idx="11"/>
          </p:nvPr>
        </p:nvSpPr>
        <p:spPr/>
        <p:txBody>
          <a:bodyPr/>
          <a:lstStyle>
            <a:lvl1pPr>
              <a:defRPr/>
            </a:lvl1pPr>
          </a:lstStyle>
          <a:p>
            <a:fld id="{F6ABBBA3-A0AB-4E87-9927-F957013F38C4}" type="datetimeFigureOut">
              <a:rPr lang="en-US" smtClean="0"/>
              <a:pPr/>
              <a:t>4/26/2010</a:t>
            </a:fld>
            <a:endParaRPr lang="en-US"/>
          </a:p>
        </p:txBody>
      </p:sp>
      <p:sp>
        <p:nvSpPr>
          <p:cNvPr id="7" name="Footer Placeholder 4"/>
          <p:cNvSpPr>
            <a:spLocks noGrp="1"/>
          </p:cNvSpPr>
          <p:nvPr>
            <p:ph type="ftr" sz="quarter" idx="12"/>
          </p:nvPr>
        </p:nvSpPr>
        <p:spPr/>
        <p:txBody>
          <a:bodyPr/>
          <a:lstStyle>
            <a:lvl1pPr>
              <a:defRPr/>
            </a:lvl1pPr>
          </a:lstStyle>
          <a:p>
            <a:endParaRPr lang="en-US"/>
          </a:p>
        </p:txBody>
      </p:sp>
    </p:spTree>
  </p:cSld>
  <p:clrMapOvr>
    <a:masterClrMapping/>
  </p:clrMapOvr>
  <p:transition>
    <p:fad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2" name="Picture 9" descr="Overlay-ContentSlides.png"/>
          <p:cNvPicPr>
            <a:picLocks noChangeAspect="1"/>
          </p:cNvPicPr>
          <p:nvPr/>
        </p:nvPicPr>
        <p:blipFill>
          <a:blip r:embed="rId2" cstate="print"/>
          <a:srcRect/>
          <a:stretch>
            <a:fillRect/>
          </a:stretch>
        </p:blipFill>
        <p:spPr bwMode="auto">
          <a:xfrm>
            <a:off x="150813" y="187325"/>
            <a:ext cx="8828087" cy="6481763"/>
          </a:xfrm>
          <a:prstGeom prst="rect">
            <a:avLst/>
          </a:prstGeom>
          <a:noFill/>
          <a:ln w="9525">
            <a:noFill/>
            <a:miter lim="800000"/>
            <a:headEnd/>
            <a:tailEnd/>
          </a:ln>
        </p:spPr>
      </p:pic>
      <p:sp>
        <p:nvSpPr>
          <p:cNvPr id="3" name="Date Placeholder 1"/>
          <p:cNvSpPr>
            <a:spLocks noGrp="1"/>
          </p:cNvSpPr>
          <p:nvPr>
            <p:ph type="dt" sz="half" idx="10"/>
          </p:nvPr>
        </p:nvSpPr>
        <p:spPr/>
        <p:txBody>
          <a:bodyPr/>
          <a:lstStyle>
            <a:lvl1pPr>
              <a:defRPr/>
            </a:lvl1pPr>
          </a:lstStyle>
          <a:p>
            <a:fld id="{F6ABBBA3-A0AB-4E87-9927-F957013F38C4}" type="datetimeFigureOut">
              <a:rPr lang="en-US" smtClean="0"/>
              <a:pPr/>
              <a:t>4/26/2010</a:t>
            </a:fld>
            <a:endParaRPr lang="en-US"/>
          </a:p>
        </p:txBody>
      </p:sp>
      <p:sp>
        <p:nvSpPr>
          <p:cNvPr id="4" name="Footer Placeholder 2"/>
          <p:cNvSpPr>
            <a:spLocks noGrp="1"/>
          </p:cNvSpPr>
          <p:nvPr>
            <p:ph type="ftr" sz="quarter" idx="11"/>
          </p:nvPr>
        </p:nvSpPr>
        <p:spPr/>
        <p:txBody>
          <a:bodyPr/>
          <a:lstStyle>
            <a:lvl1pPr>
              <a:defRPr/>
            </a:lvl1pPr>
          </a:lstStyle>
          <a:p>
            <a:endParaRPr lang="en-US"/>
          </a:p>
        </p:txBody>
      </p:sp>
      <p:sp>
        <p:nvSpPr>
          <p:cNvPr id="5" name="Slide Number Placeholder 3"/>
          <p:cNvSpPr>
            <a:spLocks noGrp="1"/>
          </p:cNvSpPr>
          <p:nvPr>
            <p:ph type="sldNum" sz="quarter" idx="12"/>
          </p:nvPr>
        </p:nvSpPr>
        <p:spPr/>
        <p:txBody>
          <a:bodyPr/>
          <a:lstStyle>
            <a:lvl1pPr>
              <a:defRPr/>
            </a:lvl1pPr>
          </a:lstStyle>
          <a:p>
            <a:fld id="{D5F250B0-811F-4EF2-82B2-5D244F68488A}" type="slidenum">
              <a:rPr lang="en-US" smtClean="0"/>
              <a:pPr/>
              <a:t>‹#›</a:t>
            </a:fld>
            <a:endParaRPr lang="en-US"/>
          </a:p>
        </p:txBody>
      </p:sp>
    </p:spTree>
  </p:cSld>
  <p:clrMapOvr>
    <a:masterClrMapping/>
  </p:clrMapOvr>
  <p:transition>
    <p:fade/>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5" name="Picture 9" descr="Overlay-ContentCaption.png"/>
          <p:cNvPicPr>
            <a:picLocks noChangeAspect="1"/>
          </p:cNvPicPr>
          <p:nvPr/>
        </p:nvPicPr>
        <p:blipFill>
          <a:blip r:embed="rId2" cstate="print"/>
          <a:srcRect/>
          <a:stretch>
            <a:fillRect/>
          </a:stretch>
        </p:blipFill>
        <p:spPr bwMode="auto">
          <a:xfrm>
            <a:off x="158750" y="187325"/>
            <a:ext cx="8826500" cy="6483350"/>
          </a:xfrm>
          <a:prstGeom prst="rect">
            <a:avLst/>
          </a:prstGeom>
          <a:noFill/>
          <a:ln w="9525">
            <a:noFill/>
            <a:miter lim="800000"/>
            <a:headEnd/>
            <a:tailEnd/>
          </a:ln>
        </p:spPr>
      </p:pic>
      <p:sp>
        <p:nvSpPr>
          <p:cNvPr id="2" name="Title 1"/>
          <p:cNvSpPr>
            <a:spLocks noGrp="1"/>
          </p:cNvSpPr>
          <p:nvPr>
            <p:ph type="title"/>
          </p:nvPr>
        </p:nvSpPr>
        <p:spPr>
          <a:xfrm>
            <a:off x="779464" y="590550"/>
            <a:ext cx="3657600" cy="1162050"/>
          </a:xfrm>
        </p:spPr>
        <p:txBody>
          <a:bodyPr/>
          <a:lstStyle>
            <a:lvl1pPr algn="ctr">
              <a:defRPr sz="3600" b="0"/>
            </a:lvl1pPr>
          </a:lstStyle>
          <a:p>
            <a:r>
              <a:rPr lang="en-US" smtClean="0"/>
              <a:t>Click to edit Master title style</a:t>
            </a:r>
            <a:endParaRPr/>
          </a:p>
        </p:txBody>
      </p:sp>
      <p:sp>
        <p:nvSpPr>
          <p:cNvPr id="3" name="Content Placeholder 2"/>
          <p:cNvSpPr>
            <a:spLocks noGrp="1"/>
          </p:cNvSpPr>
          <p:nvPr>
            <p:ph idx="1"/>
          </p:nvPr>
        </p:nvSpPr>
        <p:spPr>
          <a:xfrm>
            <a:off x="4693023" y="739588"/>
            <a:ext cx="3657600" cy="5308787"/>
          </a:xfrm>
        </p:spPr>
        <p:txBody>
          <a:bodyPr>
            <a:normAutofit/>
          </a:bodyPr>
          <a:lstStyle>
            <a:lvl1pPr>
              <a:defRPr sz="2000"/>
            </a:lvl1pPr>
            <a:lvl2pPr>
              <a:defRPr sz="18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Text Placeholder 3"/>
          <p:cNvSpPr>
            <a:spLocks noGrp="1"/>
          </p:cNvSpPr>
          <p:nvPr>
            <p:ph type="body" sz="half" idx="2"/>
          </p:nvPr>
        </p:nvSpPr>
        <p:spPr>
          <a:xfrm>
            <a:off x="779464" y="1816100"/>
            <a:ext cx="3657600" cy="38227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Date Placeholder 4"/>
          <p:cNvSpPr>
            <a:spLocks noGrp="1"/>
          </p:cNvSpPr>
          <p:nvPr>
            <p:ph type="dt" sz="half" idx="10"/>
          </p:nvPr>
        </p:nvSpPr>
        <p:spPr/>
        <p:txBody>
          <a:bodyPr/>
          <a:lstStyle>
            <a:lvl1pPr>
              <a:defRPr/>
            </a:lvl1pPr>
          </a:lstStyle>
          <a:p>
            <a:fld id="{F6ABBBA3-A0AB-4E87-9927-F957013F38C4}" type="datetimeFigureOut">
              <a:rPr lang="en-US" smtClean="0"/>
              <a:pPr/>
              <a:t>4/26/2010</a:t>
            </a:fld>
            <a:endParaRPr lang="en-US"/>
          </a:p>
        </p:txBody>
      </p:sp>
      <p:sp>
        <p:nvSpPr>
          <p:cNvPr id="7" name="Footer Placeholder 5"/>
          <p:cNvSpPr>
            <a:spLocks noGrp="1"/>
          </p:cNvSpPr>
          <p:nvPr>
            <p:ph type="ftr" sz="quarter" idx="11"/>
          </p:nvPr>
        </p:nvSpPr>
        <p:spPr/>
        <p:txBody>
          <a:bodyPr/>
          <a:lstStyle>
            <a:lvl1pPr>
              <a:defRPr/>
            </a:lvl1pPr>
          </a:lstStyle>
          <a:p>
            <a:endParaRPr lang="en-US"/>
          </a:p>
        </p:txBody>
      </p:sp>
      <p:sp>
        <p:nvSpPr>
          <p:cNvPr id="8" name="Slide Number Placeholder 6"/>
          <p:cNvSpPr>
            <a:spLocks noGrp="1"/>
          </p:cNvSpPr>
          <p:nvPr>
            <p:ph type="sldNum" sz="quarter" idx="12"/>
          </p:nvPr>
        </p:nvSpPr>
        <p:spPr/>
        <p:txBody>
          <a:bodyPr/>
          <a:lstStyle>
            <a:lvl1pPr>
              <a:defRPr/>
            </a:lvl1pPr>
          </a:lstStyle>
          <a:p>
            <a:fld id="{D5F250B0-811F-4EF2-82B2-5D244F68488A}" type="slidenum">
              <a:rPr lang="en-US" smtClean="0"/>
              <a:pPr/>
              <a:t>‹#›</a:t>
            </a:fld>
            <a:endParaRPr lang="en-US"/>
          </a:p>
        </p:txBody>
      </p:sp>
    </p:spTree>
  </p:cSld>
  <p:clrMapOvr>
    <a:masterClrMapping/>
  </p:clrMapOvr>
  <p:transition>
    <p:fade/>
  </p:transition>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5" name="Picture 9" descr="Overlay-PictureCaption.png"/>
          <p:cNvPicPr>
            <a:picLocks noChangeAspect="1"/>
          </p:cNvPicPr>
          <p:nvPr/>
        </p:nvPicPr>
        <p:blipFill>
          <a:blip r:embed="rId2" cstate="print"/>
          <a:srcRect/>
          <a:stretch>
            <a:fillRect/>
          </a:stretch>
        </p:blipFill>
        <p:spPr bwMode="auto">
          <a:xfrm>
            <a:off x="449263" y="187325"/>
            <a:ext cx="8535987" cy="6483350"/>
          </a:xfrm>
          <a:prstGeom prst="rect">
            <a:avLst/>
          </a:prstGeom>
          <a:noFill/>
          <a:ln w="9525">
            <a:noFill/>
            <a:miter lim="800000"/>
            <a:headEnd/>
            <a:tailEnd/>
          </a:ln>
        </p:spPr>
      </p:pic>
      <p:sp>
        <p:nvSpPr>
          <p:cNvPr id="2" name="Title 1"/>
          <p:cNvSpPr>
            <a:spLocks noGrp="1"/>
          </p:cNvSpPr>
          <p:nvPr>
            <p:ph type="title"/>
          </p:nvPr>
        </p:nvSpPr>
        <p:spPr>
          <a:xfrm>
            <a:off x="3886200" y="533400"/>
            <a:ext cx="4476750" cy="1252538"/>
          </a:xfrm>
        </p:spPr>
        <p:txBody>
          <a:bodyPr/>
          <a:lstStyle>
            <a:lvl1pPr algn="l">
              <a:defRPr sz="3600" b="0"/>
            </a:lvl1pPr>
          </a:lstStyle>
          <a:p>
            <a:r>
              <a:rPr lang="en-US" smtClean="0"/>
              <a:t>Click to edit Master title style</a:t>
            </a:r>
            <a:endParaRPr/>
          </a:p>
        </p:txBody>
      </p:sp>
      <p:sp>
        <p:nvSpPr>
          <p:cNvPr id="4" name="Text Placeholder 3"/>
          <p:cNvSpPr>
            <a:spLocks noGrp="1"/>
          </p:cNvSpPr>
          <p:nvPr>
            <p:ph type="body" sz="half" idx="2"/>
          </p:nvPr>
        </p:nvSpPr>
        <p:spPr>
          <a:xfrm>
            <a:off x="3886124" y="1828800"/>
            <a:ext cx="4474539" cy="3810000"/>
          </a:xfrm>
        </p:spPr>
        <p:txBody>
          <a:bodyP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Picture Placeholder 2"/>
          <p:cNvSpPr>
            <a:spLocks noGrp="1"/>
          </p:cNvSpPr>
          <p:nvPr>
            <p:ph type="pic" idx="1"/>
          </p:nvPr>
        </p:nvSpPr>
        <p:spPr>
          <a:xfrm flipH="1">
            <a:off x="188253" y="179292"/>
            <a:ext cx="3281087" cy="6483096"/>
          </a:xfrm>
          <a:prstGeom prst="round1Rect">
            <a:avLst>
              <a:gd name="adj" fmla="val 17325"/>
            </a:avLst>
          </a:prstGeom>
          <a:blipFill dpi="0" rotWithShape="0">
            <a:blip r:embed="rId3" cstate="print"/>
            <a:srcRect/>
            <a:stretch>
              <a:fillRect/>
            </a:stretch>
          </a:blipFill>
          <a:ln w="28575">
            <a:solidFill>
              <a:schemeClr val="bg1"/>
            </a:solidFill>
          </a:ln>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noProof="0"/>
          </a:p>
        </p:txBody>
      </p:sp>
      <p:sp>
        <p:nvSpPr>
          <p:cNvPr id="6" name="Date Placeholder 4"/>
          <p:cNvSpPr>
            <a:spLocks noGrp="1"/>
          </p:cNvSpPr>
          <p:nvPr>
            <p:ph type="dt" sz="half" idx="10"/>
          </p:nvPr>
        </p:nvSpPr>
        <p:spPr>
          <a:xfrm>
            <a:off x="3886200" y="6288088"/>
            <a:ext cx="1887538" cy="365125"/>
          </a:xfrm>
        </p:spPr>
        <p:txBody>
          <a:bodyPr/>
          <a:lstStyle>
            <a:lvl1pPr>
              <a:defRPr/>
            </a:lvl1pPr>
          </a:lstStyle>
          <a:p>
            <a:fld id="{F6ABBBA3-A0AB-4E87-9927-F957013F38C4}" type="datetimeFigureOut">
              <a:rPr lang="en-US" smtClean="0"/>
              <a:pPr/>
              <a:t>4/26/2010</a:t>
            </a:fld>
            <a:endParaRPr lang="en-US"/>
          </a:p>
        </p:txBody>
      </p:sp>
      <p:sp>
        <p:nvSpPr>
          <p:cNvPr id="7" name="Footer Placeholder 5"/>
          <p:cNvSpPr>
            <a:spLocks noGrp="1"/>
          </p:cNvSpPr>
          <p:nvPr>
            <p:ph type="ftr" sz="quarter" idx="11"/>
          </p:nvPr>
        </p:nvSpPr>
        <p:spPr>
          <a:xfrm>
            <a:off x="5867400" y="6288088"/>
            <a:ext cx="2676525" cy="365125"/>
          </a:xfrm>
        </p:spPr>
        <p:txBody>
          <a:bodyPr/>
          <a:lstStyle>
            <a:lvl1pPr>
              <a:defRPr/>
            </a:lvl1pPr>
          </a:lstStyle>
          <a:p>
            <a:endParaRPr lang="en-US"/>
          </a:p>
        </p:txBody>
      </p:sp>
      <p:sp>
        <p:nvSpPr>
          <p:cNvPr id="8" name="Slide Number Placeholder 6"/>
          <p:cNvSpPr>
            <a:spLocks noGrp="1"/>
          </p:cNvSpPr>
          <p:nvPr>
            <p:ph type="sldNum" sz="quarter" idx="12"/>
          </p:nvPr>
        </p:nvSpPr>
        <p:spPr/>
        <p:txBody>
          <a:bodyPr/>
          <a:lstStyle>
            <a:lvl1pPr>
              <a:defRPr/>
            </a:lvl1pPr>
          </a:lstStyle>
          <a:p>
            <a:fld id="{D5F250B0-811F-4EF2-82B2-5D244F68488A}" type="slidenum">
              <a:rPr lang="en-US" smtClean="0"/>
              <a:pPr/>
              <a:t>‹#›</a:t>
            </a:fld>
            <a:endParaRPr lang="en-US"/>
          </a:p>
        </p:txBody>
      </p:sp>
    </p:spTree>
  </p:cSld>
  <p:clrMapOvr>
    <a:masterClrMapping/>
  </p:clrMapOvr>
  <p:transition>
    <p:fade/>
  </p:transition>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Picture with Caption, Alt.">
    <p:spTree>
      <p:nvGrpSpPr>
        <p:cNvPr id="1" name=""/>
        <p:cNvGrpSpPr/>
        <p:nvPr/>
      </p:nvGrpSpPr>
      <p:grpSpPr>
        <a:xfrm>
          <a:off x="0" y="0"/>
          <a:ext cx="0" cy="0"/>
          <a:chOff x="0" y="0"/>
          <a:chExt cx="0" cy="0"/>
        </a:xfrm>
      </p:grpSpPr>
      <p:pic>
        <p:nvPicPr>
          <p:cNvPr id="5" name="Picture 9" descr="Overlay-PictureCaption-Extras.png"/>
          <p:cNvPicPr>
            <a:picLocks noChangeAspect="1"/>
          </p:cNvPicPr>
          <p:nvPr/>
        </p:nvPicPr>
        <p:blipFill>
          <a:blip r:embed="rId2" cstate="print"/>
          <a:srcRect/>
          <a:stretch>
            <a:fillRect/>
          </a:stretch>
        </p:blipFill>
        <p:spPr bwMode="auto">
          <a:xfrm>
            <a:off x="158750" y="187325"/>
            <a:ext cx="8826500" cy="6483350"/>
          </a:xfrm>
          <a:prstGeom prst="rect">
            <a:avLst/>
          </a:prstGeom>
          <a:noFill/>
          <a:ln w="9525">
            <a:noFill/>
            <a:miter lim="800000"/>
            <a:headEnd/>
            <a:tailEnd/>
          </a:ln>
        </p:spPr>
      </p:pic>
      <p:sp>
        <p:nvSpPr>
          <p:cNvPr id="2" name="Title 1"/>
          <p:cNvSpPr>
            <a:spLocks noGrp="1"/>
          </p:cNvSpPr>
          <p:nvPr>
            <p:ph type="title"/>
          </p:nvPr>
        </p:nvSpPr>
        <p:spPr>
          <a:xfrm>
            <a:off x="4710953" y="533400"/>
            <a:ext cx="3657600" cy="1252538"/>
          </a:xfrm>
        </p:spPr>
        <p:txBody>
          <a:bodyPr/>
          <a:lstStyle>
            <a:lvl1pPr algn="l">
              <a:defRPr sz="3600" b="0"/>
            </a:lvl1pPr>
          </a:lstStyle>
          <a:p>
            <a:r>
              <a:rPr lang="en-US" smtClean="0"/>
              <a:t>Click to edit Master title style</a:t>
            </a:r>
            <a:endParaRPr/>
          </a:p>
        </p:txBody>
      </p:sp>
      <p:sp>
        <p:nvSpPr>
          <p:cNvPr id="3" name="Picture Placeholder 2"/>
          <p:cNvSpPr>
            <a:spLocks noGrp="1"/>
          </p:cNvSpPr>
          <p:nvPr>
            <p:ph type="pic" idx="1"/>
          </p:nvPr>
        </p:nvSpPr>
        <p:spPr>
          <a:xfrm flipH="1">
            <a:off x="596153" y="1600199"/>
            <a:ext cx="3657600" cy="3657601"/>
          </a:xfrm>
          <a:prstGeom prst="ellipse">
            <a:avLst/>
          </a:prstGeom>
          <a:blipFill dpi="0" rotWithShape="0">
            <a:blip r:embed="rId3" cstate="print"/>
            <a:srcRect/>
            <a:stretch>
              <a:fillRect/>
            </a:stretch>
          </a:blipFill>
          <a:ln w="28575">
            <a:solidFill>
              <a:schemeClr val="bg1"/>
            </a:solidFill>
          </a:ln>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noProof="0"/>
          </a:p>
        </p:txBody>
      </p:sp>
      <p:sp>
        <p:nvSpPr>
          <p:cNvPr id="4" name="Text Placeholder 3"/>
          <p:cNvSpPr>
            <a:spLocks noGrp="1"/>
          </p:cNvSpPr>
          <p:nvPr>
            <p:ph type="body" sz="half" idx="2"/>
          </p:nvPr>
        </p:nvSpPr>
        <p:spPr>
          <a:xfrm>
            <a:off x="4710412" y="1828800"/>
            <a:ext cx="3657600" cy="3810000"/>
          </a:xfrm>
        </p:spPr>
        <p:txBody>
          <a:bodyP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Date Placeholder 4"/>
          <p:cNvSpPr>
            <a:spLocks noGrp="1"/>
          </p:cNvSpPr>
          <p:nvPr>
            <p:ph type="dt" sz="half" idx="10"/>
          </p:nvPr>
        </p:nvSpPr>
        <p:spPr>
          <a:xfrm>
            <a:off x="381000" y="6288088"/>
            <a:ext cx="1865313" cy="365125"/>
          </a:xfrm>
        </p:spPr>
        <p:txBody>
          <a:bodyPr/>
          <a:lstStyle>
            <a:lvl1pPr>
              <a:defRPr/>
            </a:lvl1pPr>
          </a:lstStyle>
          <a:p>
            <a:fld id="{F6ABBBA3-A0AB-4E87-9927-F957013F38C4}" type="datetimeFigureOut">
              <a:rPr lang="en-US" smtClean="0"/>
              <a:pPr/>
              <a:t>4/26/2010</a:t>
            </a:fld>
            <a:endParaRPr lang="en-US"/>
          </a:p>
        </p:txBody>
      </p:sp>
      <p:sp>
        <p:nvSpPr>
          <p:cNvPr id="7" name="Footer Placeholder 5"/>
          <p:cNvSpPr>
            <a:spLocks noGrp="1"/>
          </p:cNvSpPr>
          <p:nvPr>
            <p:ph type="ftr" sz="quarter" idx="11"/>
          </p:nvPr>
        </p:nvSpPr>
        <p:spPr>
          <a:xfrm>
            <a:off x="3325813" y="6288088"/>
            <a:ext cx="5218112" cy="365125"/>
          </a:xfrm>
        </p:spPr>
        <p:txBody>
          <a:bodyPr/>
          <a:lstStyle>
            <a:lvl1pPr>
              <a:defRPr/>
            </a:lvl1pPr>
          </a:lstStyle>
          <a:p>
            <a:endParaRPr lang="en-US"/>
          </a:p>
        </p:txBody>
      </p:sp>
      <p:sp>
        <p:nvSpPr>
          <p:cNvPr id="8" name="Slide Number Placeholder 6"/>
          <p:cNvSpPr>
            <a:spLocks noGrp="1"/>
          </p:cNvSpPr>
          <p:nvPr>
            <p:ph type="sldNum" sz="quarter" idx="12"/>
          </p:nvPr>
        </p:nvSpPr>
        <p:spPr/>
        <p:txBody>
          <a:bodyPr/>
          <a:lstStyle>
            <a:lvl1pPr>
              <a:defRPr/>
            </a:lvl1pPr>
          </a:lstStyle>
          <a:p>
            <a:fld id="{D5F250B0-811F-4EF2-82B2-5D244F68488A}" type="slidenum">
              <a:rPr lang="en-US" smtClean="0"/>
              <a:pPr/>
              <a:t>‹#›</a:t>
            </a:fld>
            <a:endParaRPr lang="en-US"/>
          </a:p>
        </p:txBody>
      </p:sp>
    </p:spTree>
  </p:cSld>
  <p:clrMapOvr>
    <a:masterClrMapping/>
  </p:clrMapOvr>
  <p:transition>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pic>
        <p:nvPicPr>
          <p:cNvPr id="5" name="Picture 9" descr="Overlay-PictureCaption-Extras.png"/>
          <p:cNvPicPr>
            <a:picLocks noChangeAspect="1"/>
          </p:cNvPicPr>
          <p:nvPr/>
        </p:nvPicPr>
        <p:blipFill>
          <a:blip r:embed="rId2" cstate="print"/>
          <a:srcRect/>
          <a:stretch>
            <a:fillRect/>
          </a:stretch>
        </p:blipFill>
        <p:spPr bwMode="auto">
          <a:xfrm>
            <a:off x="158750" y="187325"/>
            <a:ext cx="8826500" cy="6483350"/>
          </a:xfrm>
          <a:prstGeom prst="rect">
            <a:avLst/>
          </a:prstGeom>
          <a:noFill/>
          <a:ln w="9525">
            <a:noFill/>
            <a:miter lim="800000"/>
            <a:headEnd/>
            <a:tailEnd/>
          </a:ln>
        </p:spPr>
      </p:pic>
      <p:sp>
        <p:nvSpPr>
          <p:cNvPr id="2" name="Title 1"/>
          <p:cNvSpPr>
            <a:spLocks noGrp="1"/>
          </p:cNvSpPr>
          <p:nvPr>
            <p:ph type="title"/>
          </p:nvPr>
        </p:nvSpPr>
        <p:spPr>
          <a:xfrm>
            <a:off x="808038" y="3778624"/>
            <a:ext cx="7560515" cy="1102658"/>
          </a:xfrm>
        </p:spPr>
        <p:txBody>
          <a:bodyPr/>
          <a:lstStyle>
            <a:lvl1pPr algn="l">
              <a:defRPr sz="3600" b="0"/>
            </a:lvl1pPr>
          </a:lstStyle>
          <a:p>
            <a:r>
              <a:rPr lang="en-US" smtClean="0"/>
              <a:t>Click to edit Master title style</a:t>
            </a:r>
            <a:endParaRPr/>
          </a:p>
        </p:txBody>
      </p:sp>
      <p:sp>
        <p:nvSpPr>
          <p:cNvPr id="3" name="Picture Placeholder 2"/>
          <p:cNvSpPr>
            <a:spLocks noGrp="1"/>
          </p:cNvSpPr>
          <p:nvPr>
            <p:ph type="pic" idx="1"/>
          </p:nvPr>
        </p:nvSpPr>
        <p:spPr>
          <a:xfrm flipH="1">
            <a:off x="871584" y="762000"/>
            <a:ext cx="7427726" cy="2989730"/>
          </a:xfrm>
          <a:prstGeom prst="roundRect">
            <a:avLst>
              <a:gd name="adj" fmla="val 7476"/>
            </a:avLst>
          </a:prstGeom>
          <a:blipFill dpi="0" rotWithShape="0">
            <a:blip r:embed="rId3" cstate="print"/>
            <a:srcRect/>
            <a:stretch>
              <a:fillRect/>
            </a:stretch>
          </a:blipFill>
          <a:ln w="28575">
            <a:solidFill>
              <a:schemeClr val="bg1"/>
            </a:solidFill>
          </a:ln>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noProof="0"/>
          </a:p>
        </p:txBody>
      </p:sp>
      <p:sp>
        <p:nvSpPr>
          <p:cNvPr id="4" name="Text Placeholder 3"/>
          <p:cNvSpPr>
            <a:spLocks noGrp="1"/>
          </p:cNvSpPr>
          <p:nvPr>
            <p:ph type="body" sz="half" idx="2"/>
          </p:nvPr>
        </p:nvSpPr>
        <p:spPr>
          <a:xfrm>
            <a:off x="808034" y="4827493"/>
            <a:ext cx="7559977" cy="1220881"/>
          </a:xfrm>
        </p:spPr>
        <p:txBody>
          <a:bodyPr>
            <a:normAutofit/>
          </a:bodyPr>
          <a:lstStyle>
            <a:lvl1pPr marL="0" indent="0">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Date Placeholder 4"/>
          <p:cNvSpPr>
            <a:spLocks noGrp="1"/>
          </p:cNvSpPr>
          <p:nvPr>
            <p:ph type="dt" sz="half" idx="10"/>
          </p:nvPr>
        </p:nvSpPr>
        <p:spPr>
          <a:xfrm>
            <a:off x="381000" y="6288088"/>
            <a:ext cx="1865313" cy="365125"/>
          </a:xfrm>
        </p:spPr>
        <p:txBody>
          <a:bodyPr/>
          <a:lstStyle>
            <a:lvl1pPr>
              <a:defRPr/>
            </a:lvl1pPr>
          </a:lstStyle>
          <a:p>
            <a:fld id="{F6ABBBA3-A0AB-4E87-9927-F957013F38C4}" type="datetimeFigureOut">
              <a:rPr lang="en-US" smtClean="0"/>
              <a:pPr/>
              <a:t>4/26/2010</a:t>
            </a:fld>
            <a:endParaRPr lang="en-US"/>
          </a:p>
        </p:txBody>
      </p:sp>
      <p:sp>
        <p:nvSpPr>
          <p:cNvPr id="7" name="Footer Placeholder 5"/>
          <p:cNvSpPr>
            <a:spLocks noGrp="1"/>
          </p:cNvSpPr>
          <p:nvPr>
            <p:ph type="ftr" sz="quarter" idx="11"/>
          </p:nvPr>
        </p:nvSpPr>
        <p:spPr>
          <a:xfrm>
            <a:off x="3325813" y="6288088"/>
            <a:ext cx="5218112" cy="365125"/>
          </a:xfrm>
        </p:spPr>
        <p:txBody>
          <a:bodyPr/>
          <a:lstStyle>
            <a:lvl1pPr>
              <a:defRPr/>
            </a:lvl1pPr>
          </a:lstStyle>
          <a:p>
            <a:endParaRPr lang="en-US"/>
          </a:p>
        </p:txBody>
      </p:sp>
      <p:sp>
        <p:nvSpPr>
          <p:cNvPr id="8" name="Slide Number Placeholder 6"/>
          <p:cNvSpPr>
            <a:spLocks noGrp="1"/>
          </p:cNvSpPr>
          <p:nvPr>
            <p:ph type="sldNum" sz="quarter" idx="12"/>
          </p:nvPr>
        </p:nvSpPr>
        <p:spPr/>
        <p:txBody>
          <a:bodyPr/>
          <a:lstStyle>
            <a:lvl1pPr>
              <a:defRPr/>
            </a:lvl1pPr>
          </a:lstStyle>
          <a:p>
            <a:fld id="{D5F250B0-811F-4EF2-82B2-5D244F68488A}" type="slidenum">
              <a:rPr lang="en-US" smtClean="0"/>
              <a:pPr/>
              <a:t>‹#›</a:t>
            </a:fld>
            <a:endParaRPr lang="en-US"/>
          </a:p>
        </p:txBody>
      </p:sp>
    </p:spTree>
  </p:cSld>
  <p:clrMapOvr>
    <a:masterClrMapping/>
  </p:clrMapOvr>
  <p:transition>
    <p:fad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4" name="Picture 9" descr="Overlay-ContentSlides.png"/>
          <p:cNvPicPr>
            <a:picLocks noChangeAspect="1"/>
          </p:cNvPicPr>
          <p:nvPr/>
        </p:nvPicPr>
        <p:blipFill>
          <a:blip r:embed="rId2" cstate="print"/>
          <a:srcRect/>
          <a:stretch>
            <a:fillRect/>
          </a:stretch>
        </p:blipFill>
        <p:spPr bwMode="auto">
          <a:xfrm>
            <a:off x="150813" y="187325"/>
            <a:ext cx="8828087" cy="6481763"/>
          </a:xfrm>
          <a:prstGeom prst="rect">
            <a:avLst/>
          </a:prstGeom>
          <a:noFill/>
          <a:ln w="9525">
            <a:noFill/>
            <a:miter lim="800000"/>
            <a:headEnd/>
            <a:tailEnd/>
          </a:ln>
        </p:spPr>
      </p:pic>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3"/>
          <p:cNvSpPr>
            <a:spLocks noGrp="1"/>
          </p:cNvSpPr>
          <p:nvPr>
            <p:ph type="dt" sz="half" idx="10"/>
          </p:nvPr>
        </p:nvSpPr>
        <p:spPr/>
        <p:txBody>
          <a:bodyPr/>
          <a:lstStyle>
            <a:lvl1pPr>
              <a:defRPr/>
            </a:lvl1pPr>
          </a:lstStyle>
          <a:p>
            <a:fld id="{F6ABBBA3-A0AB-4E87-9927-F957013F38C4}" type="datetimeFigureOut">
              <a:rPr lang="en-US" smtClean="0"/>
              <a:pPr/>
              <a:t>4/26/2010</a:t>
            </a:fld>
            <a:endParaRPr lang="en-US"/>
          </a:p>
        </p:txBody>
      </p:sp>
      <p:sp>
        <p:nvSpPr>
          <p:cNvPr id="6" name="Footer Placeholder 4"/>
          <p:cNvSpPr>
            <a:spLocks noGrp="1"/>
          </p:cNvSpPr>
          <p:nvPr>
            <p:ph type="ftr" sz="quarter" idx="11"/>
          </p:nvPr>
        </p:nvSpPr>
        <p:spPr/>
        <p:txBody>
          <a:bodyPr/>
          <a:lstStyle>
            <a:lvl1pPr>
              <a:defRPr/>
            </a:lvl1pPr>
          </a:lstStyle>
          <a:p>
            <a:endParaRPr lang="en-US"/>
          </a:p>
        </p:txBody>
      </p:sp>
      <p:sp>
        <p:nvSpPr>
          <p:cNvPr id="7" name="Slide Number Placeholder 5"/>
          <p:cNvSpPr>
            <a:spLocks noGrp="1"/>
          </p:cNvSpPr>
          <p:nvPr>
            <p:ph type="sldNum" sz="quarter" idx="12"/>
          </p:nvPr>
        </p:nvSpPr>
        <p:spPr/>
        <p:txBody>
          <a:bodyPr/>
          <a:lstStyle>
            <a:lvl1pPr>
              <a:defRPr/>
            </a:lvl1pPr>
          </a:lstStyle>
          <a:p>
            <a:fld id="{D5F250B0-811F-4EF2-82B2-5D244F68488A}" type="slidenum">
              <a:rPr lang="en-US" smtClean="0"/>
              <a:pPr/>
              <a:t>‹#›</a:t>
            </a:fld>
            <a:endParaRPr lang="en-US"/>
          </a:p>
        </p:txBody>
      </p:sp>
    </p:spTree>
  </p:cSld>
  <p:clrMapOvr>
    <a:masterClrMapping/>
  </p:clrMapOvr>
  <p:transition>
    <p:fade/>
  </p:transition>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4" name="Picture 9" descr="Overlay-ContentSlides.png"/>
          <p:cNvPicPr>
            <a:picLocks noChangeAspect="1"/>
          </p:cNvPicPr>
          <p:nvPr/>
        </p:nvPicPr>
        <p:blipFill>
          <a:blip r:embed="rId2" cstate="print"/>
          <a:srcRect/>
          <a:stretch>
            <a:fillRect/>
          </a:stretch>
        </p:blipFill>
        <p:spPr bwMode="auto">
          <a:xfrm>
            <a:off x="150813" y="187325"/>
            <a:ext cx="8828087" cy="6481763"/>
          </a:xfrm>
          <a:prstGeom prst="rect">
            <a:avLst/>
          </a:prstGeom>
          <a:noFill/>
          <a:ln w="9525">
            <a:noFill/>
            <a:miter lim="800000"/>
            <a:headEnd/>
            <a:tailEnd/>
          </a:ln>
        </p:spPr>
      </p:pic>
      <p:sp>
        <p:nvSpPr>
          <p:cNvPr id="2" name="Vertical Title 1"/>
          <p:cNvSpPr>
            <a:spLocks noGrp="1"/>
          </p:cNvSpPr>
          <p:nvPr>
            <p:ph type="title" orient="vert"/>
          </p:nvPr>
        </p:nvSpPr>
        <p:spPr>
          <a:xfrm>
            <a:off x="7328646" y="779463"/>
            <a:ext cx="1358153" cy="5268912"/>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779462" y="779464"/>
            <a:ext cx="6170613" cy="526891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3"/>
          <p:cNvSpPr>
            <a:spLocks noGrp="1"/>
          </p:cNvSpPr>
          <p:nvPr>
            <p:ph type="dt" sz="half" idx="10"/>
          </p:nvPr>
        </p:nvSpPr>
        <p:spPr/>
        <p:txBody>
          <a:bodyPr/>
          <a:lstStyle>
            <a:lvl1pPr>
              <a:defRPr/>
            </a:lvl1pPr>
          </a:lstStyle>
          <a:p>
            <a:fld id="{F6ABBBA3-A0AB-4E87-9927-F957013F38C4}" type="datetimeFigureOut">
              <a:rPr lang="en-US" smtClean="0"/>
              <a:pPr/>
              <a:t>4/26/2010</a:t>
            </a:fld>
            <a:endParaRPr lang="en-US"/>
          </a:p>
        </p:txBody>
      </p:sp>
      <p:sp>
        <p:nvSpPr>
          <p:cNvPr id="6" name="Footer Placeholder 4"/>
          <p:cNvSpPr>
            <a:spLocks noGrp="1"/>
          </p:cNvSpPr>
          <p:nvPr>
            <p:ph type="ftr" sz="quarter" idx="11"/>
          </p:nvPr>
        </p:nvSpPr>
        <p:spPr/>
        <p:txBody>
          <a:bodyPr/>
          <a:lstStyle>
            <a:lvl1pPr>
              <a:defRPr/>
            </a:lvl1pPr>
          </a:lstStyle>
          <a:p>
            <a:endParaRPr lang="en-US"/>
          </a:p>
        </p:txBody>
      </p:sp>
      <p:sp>
        <p:nvSpPr>
          <p:cNvPr id="7" name="Slide Number Placeholder 5"/>
          <p:cNvSpPr>
            <a:spLocks noGrp="1"/>
          </p:cNvSpPr>
          <p:nvPr>
            <p:ph type="sldNum" sz="quarter" idx="12"/>
          </p:nvPr>
        </p:nvSpPr>
        <p:spPr/>
        <p:txBody>
          <a:bodyPr/>
          <a:lstStyle>
            <a:lvl1pPr>
              <a:defRPr/>
            </a:lvl1pPr>
          </a:lstStyle>
          <a:p>
            <a:fld id="{D5F250B0-811F-4EF2-82B2-5D244F68488A}" type="slidenum">
              <a:rPr lang="en-US" smtClean="0"/>
              <a:pPr/>
              <a:t>‹#›</a:t>
            </a:fld>
            <a:endParaRPr lang="en-US"/>
          </a:p>
        </p:txBody>
      </p:sp>
    </p:spTree>
  </p:cSld>
  <p:clrMapOvr>
    <a:masterClrMapping/>
  </p:clrMapOvr>
  <p:transition>
    <p:fad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9" descr="Overlay-ContentSlides.png"/>
          <p:cNvPicPr>
            <a:picLocks noChangeAspect="1"/>
          </p:cNvPicPr>
          <p:nvPr/>
        </p:nvPicPr>
        <p:blipFill>
          <a:blip r:embed="rId2" cstate="print"/>
          <a:srcRect/>
          <a:stretch>
            <a:fillRect/>
          </a:stretch>
        </p:blipFill>
        <p:spPr bwMode="auto">
          <a:xfrm>
            <a:off x="150813" y="187325"/>
            <a:ext cx="8828087" cy="6481763"/>
          </a:xfrm>
          <a:prstGeom prst="rect">
            <a:avLst/>
          </a:prstGeom>
          <a:noFill/>
          <a:ln w="9525">
            <a:noFill/>
            <a:miter lim="800000"/>
            <a:headEnd/>
            <a:tailEnd/>
          </a:ln>
        </p:spPr>
      </p:pic>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3"/>
          <p:cNvSpPr>
            <a:spLocks noGrp="1"/>
          </p:cNvSpPr>
          <p:nvPr>
            <p:ph type="dt" sz="half" idx="10"/>
          </p:nvPr>
        </p:nvSpPr>
        <p:spPr/>
        <p:txBody>
          <a:bodyPr/>
          <a:lstStyle>
            <a:lvl1pPr>
              <a:defRPr/>
            </a:lvl1pPr>
          </a:lstStyle>
          <a:p>
            <a:fld id="{F6ABBBA3-A0AB-4E87-9927-F957013F38C4}" type="datetimeFigureOut">
              <a:rPr lang="en-US" smtClean="0"/>
              <a:pPr/>
              <a:t>4/26/2010</a:t>
            </a:fld>
            <a:endParaRPr lang="en-US"/>
          </a:p>
        </p:txBody>
      </p:sp>
      <p:sp>
        <p:nvSpPr>
          <p:cNvPr id="6" name="Footer Placeholder 4"/>
          <p:cNvSpPr>
            <a:spLocks noGrp="1"/>
          </p:cNvSpPr>
          <p:nvPr>
            <p:ph type="ftr" sz="quarter" idx="11"/>
          </p:nvPr>
        </p:nvSpPr>
        <p:spPr/>
        <p:txBody>
          <a:bodyPr/>
          <a:lstStyle>
            <a:lvl1pPr>
              <a:defRPr/>
            </a:lvl1pPr>
          </a:lstStyle>
          <a:p>
            <a:endParaRPr lang="en-US"/>
          </a:p>
        </p:txBody>
      </p:sp>
      <p:sp>
        <p:nvSpPr>
          <p:cNvPr id="7" name="Slide Number Placeholder 5"/>
          <p:cNvSpPr>
            <a:spLocks noGrp="1"/>
          </p:cNvSpPr>
          <p:nvPr>
            <p:ph type="sldNum" sz="quarter" idx="12"/>
          </p:nvPr>
        </p:nvSpPr>
        <p:spPr/>
        <p:txBody>
          <a:bodyPr/>
          <a:lstStyle>
            <a:lvl1pPr>
              <a:defRPr/>
            </a:lvl1pPr>
          </a:lstStyle>
          <a:p>
            <a:fld id="{D5F250B0-811F-4EF2-82B2-5D244F68488A}" type="slidenum">
              <a:rPr lang="en-US" smtClean="0"/>
              <a:pPr/>
              <a:t>‹#›</a:t>
            </a:fld>
            <a:endParaRPr lang="en-US"/>
          </a:p>
        </p:txBody>
      </p:sp>
    </p:spTree>
  </p:cSld>
  <p:clrMapOvr>
    <a:masterClrMapping/>
  </p:clrMapOvr>
  <p:transition>
    <p:fad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4" name="Picture 9" descr="Overlay-SectionHeader.png"/>
          <p:cNvPicPr>
            <a:picLocks noChangeAspect="1"/>
          </p:cNvPicPr>
          <p:nvPr/>
        </p:nvPicPr>
        <p:blipFill>
          <a:blip r:embed="rId2" cstate="print"/>
          <a:srcRect/>
          <a:stretch>
            <a:fillRect/>
          </a:stretch>
        </p:blipFill>
        <p:spPr bwMode="auto">
          <a:xfrm>
            <a:off x="381000" y="0"/>
            <a:ext cx="8826500" cy="6483350"/>
          </a:xfrm>
          <a:prstGeom prst="rect">
            <a:avLst/>
          </a:prstGeom>
          <a:noFill/>
          <a:ln w="9525">
            <a:noFill/>
            <a:miter lim="800000"/>
            <a:headEnd/>
            <a:tailEnd/>
          </a:ln>
        </p:spPr>
      </p:pic>
      <p:sp>
        <p:nvSpPr>
          <p:cNvPr id="2" name="Title 1"/>
          <p:cNvSpPr>
            <a:spLocks noGrp="1"/>
          </p:cNvSpPr>
          <p:nvPr>
            <p:ph type="title"/>
          </p:nvPr>
        </p:nvSpPr>
        <p:spPr>
          <a:xfrm>
            <a:off x="779463" y="2591360"/>
            <a:ext cx="7583487" cy="1362075"/>
          </a:xfrm>
        </p:spPr>
        <p:txBody>
          <a:bodyPr>
            <a:noAutofit/>
          </a:bodyPr>
          <a:lstStyle>
            <a:lvl1pPr algn="l">
              <a:defRPr sz="4100" b="1" cap="none" baseline="0">
                <a:solidFill>
                  <a:srgbClr val="001D4D"/>
                </a:solidFill>
              </a:defRPr>
            </a:lvl1pPr>
          </a:lstStyle>
          <a:p>
            <a:r>
              <a:rPr lang="en-US" smtClean="0"/>
              <a:t>Click to edit Master title style</a:t>
            </a:r>
            <a:endParaRPr dirty="0"/>
          </a:p>
        </p:txBody>
      </p:sp>
      <p:sp>
        <p:nvSpPr>
          <p:cNvPr id="3" name="Text Placeholder 2"/>
          <p:cNvSpPr>
            <a:spLocks noGrp="1"/>
          </p:cNvSpPr>
          <p:nvPr>
            <p:ph type="body" idx="1"/>
          </p:nvPr>
        </p:nvSpPr>
        <p:spPr>
          <a:xfrm>
            <a:off x="779463" y="3950354"/>
            <a:ext cx="7583487" cy="1500187"/>
          </a:xfrm>
        </p:spPr>
        <p:txBody>
          <a:bodyPr/>
          <a:lstStyle>
            <a:lvl1pPr marL="0" indent="0" algn="l">
              <a:spcBef>
                <a:spcPts val="600"/>
              </a:spcBef>
              <a:buNone/>
              <a:defRPr sz="2000" cap="none" baseline="0">
                <a:solidFill>
                  <a:srgbClr val="B27A00"/>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fld id="{F6ABBBA3-A0AB-4E87-9927-F957013F38C4}" type="datetimeFigureOut">
              <a:rPr lang="en-US" smtClean="0"/>
              <a:pPr/>
              <a:t>4/26/2010</a:t>
            </a:fld>
            <a:endParaRPr lang="en-US"/>
          </a:p>
        </p:txBody>
      </p:sp>
      <p:sp>
        <p:nvSpPr>
          <p:cNvPr id="6" name="Footer Placeholder 4"/>
          <p:cNvSpPr>
            <a:spLocks noGrp="1"/>
          </p:cNvSpPr>
          <p:nvPr>
            <p:ph type="ftr" sz="quarter" idx="11"/>
          </p:nvPr>
        </p:nvSpPr>
        <p:spPr/>
        <p:txBody>
          <a:bodyPr/>
          <a:lstStyle>
            <a:lvl1pPr>
              <a:defRPr dirty="0"/>
            </a:lvl1pPr>
          </a:lstStyle>
          <a:p>
            <a:endParaRPr lang="en-US"/>
          </a:p>
        </p:txBody>
      </p:sp>
      <p:sp>
        <p:nvSpPr>
          <p:cNvPr id="7" name="Slide Number Placeholder 5"/>
          <p:cNvSpPr>
            <a:spLocks noGrp="1"/>
          </p:cNvSpPr>
          <p:nvPr>
            <p:ph type="sldNum" sz="quarter" idx="12"/>
          </p:nvPr>
        </p:nvSpPr>
        <p:spPr/>
        <p:txBody>
          <a:bodyPr/>
          <a:lstStyle>
            <a:lvl1pPr>
              <a:defRPr/>
            </a:lvl1pPr>
          </a:lstStyle>
          <a:p>
            <a:fld id="{D5F250B0-811F-4EF2-82B2-5D244F68488A}" type="slidenum">
              <a:rPr lang="en-US" smtClean="0"/>
              <a:pPr/>
              <a:t>‹#›</a:t>
            </a:fld>
            <a:endParaRPr lang="en-US"/>
          </a:p>
        </p:txBody>
      </p:sp>
    </p:spTree>
  </p:cSld>
  <p:clrMapOvr>
    <a:masterClrMapping/>
  </p:clrMapOvr>
  <p:transition>
    <p:fad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5" name="Picture 9" descr="Overlay-ContentSlides.png"/>
          <p:cNvPicPr>
            <a:picLocks noChangeAspect="1"/>
          </p:cNvPicPr>
          <p:nvPr/>
        </p:nvPicPr>
        <p:blipFill>
          <a:blip r:embed="rId2" cstate="print"/>
          <a:srcRect/>
          <a:stretch>
            <a:fillRect/>
          </a:stretch>
        </p:blipFill>
        <p:spPr bwMode="auto">
          <a:xfrm>
            <a:off x="150813" y="187325"/>
            <a:ext cx="8828087" cy="6481763"/>
          </a:xfrm>
          <a:prstGeom prst="rect">
            <a:avLst/>
          </a:prstGeom>
          <a:noFill/>
          <a:ln w="9525">
            <a:noFill/>
            <a:miter lim="800000"/>
            <a:headEnd/>
            <a:tailEnd/>
          </a:ln>
        </p:spPr>
      </p:pic>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779462" y="1828800"/>
            <a:ext cx="3657600" cy="42195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4688541" y="1828800"/>
            <a:ext cx="3657600" cy="42195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6" name="Date Placeholder 4"/>
          <p:cNvSpPr>
            <a:spLocks noGrp="1"/>
          </p:cNvSpPr>
          <p:nvPr>
            <p:ph type="dt" sz="half" idx="10"/>
          </p:nvPr>
        </p:nvSpPr>
        <p:spPr/>
        <p:txBody>
          <a:bodyPr/>
          <a:lstStyle>
            <a:lvl1pPr>
              <a:defRPr/>
            </a:lvl1pPr>
          </a:lstStyle>
          <a:p>
            <a:fld id="{F6ABBBA3-A0AB-4E87-9927-F957013F38C4}" type="datetimeFigureOut">
              <a:rPr lang="en-US" smtClean="0"/>
              <a:pPr/>
              <a:t>4/26/2010</a:t>
            </a:fld>
            <a:endParaRPr lang="en-US"/>
          </a:p>
        </p:txBody>
      </p:sp>
      <p:sp>
        <p:nvSpPr>
          <p:cNvPr id="7" name="Footer Placeholder 5"/>
          <p:cNvSpPr>
            <a:spLocks noGrp="1"/>
          </p:cNvSpPr>
          <p:nvPr>
            <p:ph type="ftr" sz="quarter" idx="11"/>
          </p:nvPr>
        </p:nvSpPr>
        <p:spPr/>
        <p:txBody>
          <a:bodyPr/>
          <a:lstStyle>
            <a:lvl1pPr>
              <a:defRPr/>
            </a:lvl1pPr>
          </a:lstStyle>
          <a:p>
            <a:endParaRPr lang="en-US"/>
          </a:p>
        </p:txBody>
      </p:sp>
      <p:sp>
        <p:nvSpPr>
          <p:cNvPr id="8" name="Slide Number Placeholder 6"/>
          <p:cNvSpPr>
            <a:spLocks noGrp="1"/>
          </p:cNvSpPr>
          <p:nvPr>
            <p:ph type="sldNum" sz="quarter" idx="12"/>
          </p:nvPr>
        </p:nvSpPr>
        <p:spPr/>
        <p:txBody>
          <a:bodyPr/>
          <a:lstStyle>
            <a:lvl1pPr>
              <a:defRPr/>
            </a:lvl1pPr>
          </a:lstStyle>
          <a:p>
            <a:fld id="{D5F250B0-811F-4EF2-82B2-5D244F68488A}" type="slidenum">
              <a:rPr lang="en-US" smtClean="0"/>
              <a:pPr/>
              <a:t>‹#›</a:t>
            </a:fld>
            <a:endParaRPr lang="en-US"/>
          </a:p>
        </p:txBody>
      </p:sp>
    </p:spTree>
  </p:cSld>
  <p:clrMapOvr>
    <a:masterClrMapping/>
  </p:clrMapOvr>
  <p:transition>
    <p:fad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7" name="Picture 9" descr="Overlay-ContentSlides.png"/>
          <p:cNvPicPr>
            <a:picLocks noChangeAspect="1"/>
          </p:cNvPicPr>
          <p:nvPr/>
        </p:nvPicPr>
        <p:blipFill>
          <a:blip r:embed="rId2" cstate="print"/>
          <a:srcRect/>
          <a:stretch>
            <a:fillRect/>
          </a:stretch>
        </p:blipFill>
        <p:spPr bwMode="auto">
          <a:xfrm>
            <a:off x="150813" y="187325"/>
            <a:ext cx="8828087" cy="6481763"/>
          </a:xfrm>
          <a:prstGeom prst="rect">
            <a:avLst/>
          </a:prstGeom>
          <a:noFill/>
          <a:ln w="9525">
            <a:noFill/>
            <a:miter lim="800000"/>
            <a:headEnd/>
            <a:tailEnd/>
          </a:ln>
        </p:spPr>
      </p:pic>
      <p:cxnSp>
        <p:nvCxnSpPr>
          <p:cNvPr id="8" name="Straight Connector 7"/>
          <p:cNvCxnSpPr/>
          <p:nvPr/>
        </p:nvCxnSpPr>
        <p:spPr>
          <a:xfrm>
            <a:off x="874713" y="2286000"/>
            <a:ext cx="3562350" cy="1588"/>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4816475" y="2286000"/>
            <a:ext cx="3565525" cy="1588"/>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874713" y="2286000"/>
            <a:ext cx="3562350" cy="1588"/>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4816475" y="2286000"/>
            <a:ext cx="3565525" cy="1588"/>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779463" y="381000"/>
            <a:ext cx="7583487" cy="1044388"/>
          </a:xfrm>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779463" y="1438835"/>
            <a:ext cx="3657600" cy="789828"/>
          </a:xfrm>
        </p:spPr>
        <p:txBody>
          <a:bodyPr anchor="b">
            <a:noAutofit/>
          </a:bodyPr>
          <a:lstStyle>
            <a:lvl1pPr marL="0" indent="0" algn="ctr">
              <a:lnSpc>
                <a:spcPts val="3000"/>
              </a:lnSpc>
              <a:spcBef>
                <a:spcPts val="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779463" y="2362199"/>
            <a:ext cx="3657600" cy="3686175"/>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Text Placeholder 4"/>
          <p:cNvSpPr>
            <a:spLocks noGrp="1"/>
          </p:cNvSpPr>
          <p:nvPr>
            <p:ph type="body" sz="quarter" idx="3"/>
          </p:nvPr>
        </p:nvSpPr>
        <p:spPr>
          <a:xfrm>
            <a:off x="4705350" y="1438835"/>
            <a:ext cx="3657600" cy="789828"/>
          </a:xfrm>
        </p:spPr>
        <p:txBody>
          <a:bodyPr anchor="b">
            <a:noAutofit/>
          </a:bodyPr>
          <a:lstStyle>
            <a:lvl1pPr marL="0" indent="0" algn="ctr">
              <a:lnSpc>
                <a:spcPts val="3000"/>
              </a:lnSpc>
              <a:spcBef>
                <a:spcPts val="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05350" y="2362199"/>
            <a:ext cx="3657600" cy="3686175"/>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2" name="Date Placeholder 6"/>
          <p:cNvSpPr>
            <a:spLocks noGrp="1"/>
          </p:cNvSpPr>
          <p:nvPr>
            <p:ph type="dt" sz="half" idx="10"/>
          </p:nvPr>
        </p:nvSpPr>
        <p:spPr/>
        <p:txBody>
          <a:bodyPr/>
          <a:lstStyle>
            <a:lvl1pPr>
              <a:defRPr/>
            </a:lvl1pPr>
          </a:lstStyle>
          <a:p>
            <a:fld id="{F6ABBBA3-A0AB-4E87-9927-F957013F38C4}" type="datetimeFigureOut">
              <a:rPr lang="en-US" smtClean="0"/>
              <a:pPr/>
              <a:t>4/26/2010</a:t>
            </a:fld>
            <a:endParaRPr lang="en-US"/>
          </a:p>
        </p:txBody>
      </p:sp>
      <p:sp>
        <p:nvSpPr>
          <p:cNvPr id="13" name="Footer Placeholder 7"/>
          <p:cNvSpPr>
            <a:spLocks noGrp="1"/>
          </p:cNvSpPr>
          <p:nvPr>
            <p:ph type="ftr" sz="quarter" idx="11"/>
          </p:nvPr>
        </p:nvSpPr>
        <p:spPr/>
        <p:txBody>
          <a:bodyPr/>
          <a:lstStyle>
            <a:lvl1pPr>
              <a:defRPr/>
            </a:lvl1pPr>
          </a:lstStyle>
          <a:p>
            <a:endParaRPr lang="en-US"/>
          </a:p>
        </p:txBody>
      </p:sp>
      <p:sp>
        <p:nvSpPr>
          <p:cNvPr id="14" name="Slide Number Placeholder 8"/>
          <p:cNvSpPr>
            <a:spLocks noGrp="1"/>
          </p:cNvSpPr>
          <p:nvPr>
            <p:ph type="sldNum" sz="quarter" idx="12"/>
          </p:nvPr>
        </p:nvSpPr>
        <p:spPr/>
        <p:txBody>
          <a:bodyPr/>
          <a:lstStyle>
            <a:lvl1pPr>
              <a:defRPr/>
            </a:lvl1pPr>
          </a:lstStyle>
          <a:p>
            <a:fld id="{D5F250B0-811F-4EF2-82B2-5D244F68488A}" type="slidenum">
              <a:rPr lang="en-US" smtClean="0"/>
              <a:pPr/>
              <a:t>‹#›</a:t>
            </a:fld>
            <a:endParaRPr lang="en-US"/>
          </a:p>
        </p:txBody>
      </p:sp>
    </p:spTree>
  </p:cSld>
  <p:clrMapOvr>
    <a:masterClrMapping/>
  </p:clrMapOvr>
  <p:transition>
    <p:fad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2 Content, Top and Bottom">
    <p:spTree>
      <p:nvGrpSpPr>
        <p:cNvPr id="1" name=""/>
        <p:cNvGrpSpPr/>
        <p:nvPr/>
      </p:nvGrpSpPr>
      <p:grpSpPr>
        <a:xfrm>
          <a:off x="0" y="0"/>
          <a:ext cx="0" cy="0"/>
          <a:chOff x="0" y="0"/>
          <a:chExt cx="0" cy="0"/>
        </a:xfrm>
      </p:grpSpPr>
      <p:pic>
        <p:nvPicPr>
          <p:cNvPr id="5" name="Picture 9" descr="Overlay-ContentSlides.png"/>
          <p:cNvPicPr>
            <a:picLocks noChangeAspect="1"/>
          </p:cNvPicPr>
          <p:nvPr/>
        </p:nvPicPr>
        <p:blipFill>
          <a:blip r:embed="rId2" cstate="print"/>
          <a:srcRect/>
          <a:stretch>
            <a:fillRect/>
          </a:stretch>
        </p:blipFill>
        <p:spPr bwMode="auto">
          <a:xfrm>
            <a:off x="150813" y="187325"/>
            <a:ext cx="8828087" cy="6481763"/>
          </a:xfrm>
          <a:prstGeom prst="rect">
            <a:avLst/>
          </a:prstGeom>
          <a:noFill/>
          <a:ln w="9525">
            <a:noFill/>
            <a:miter lim="800000"/>
            <a:headEnd/>
            <a:tailEnd/>
          </a:ln>
        </p:spPr>
      </p:pic>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779462" y="1828801"/>
            <a:ext cx="7585076"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0" name="Content Placeholder 2"/>
          <p:cNvSpPr>
            <a:spLocks noGrp="1"/>
          </p:cNvSpPr>
          <p:nvPr>
            <p:ph sz="half" idx="13"/>
          </p:nvPr>
        </p:nvSpPr>
        <p:spPr>
          <a:xfrm>
            <a:off x="779462" y="3991816"/>
            <a:ext cx="7585076"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6" name="Date Placeholder 4"/>
          <p:cNvSpPr>
            <a:spLocks noGrp="1"/>
          </p:cNvSpPr>
          <p:nvPr>
            <p:ph type="dt" sz="half" idx="14"/>
          </p:nvPr>
        </p:nvSpPr>
        <p:spPr/>
        <p:txBody>
          <a:bodyPr/>
          <a:lstStyle>
            <a:lvl1pPr>
              <a:defRPr/>
            </a:lvl1pPr>
          </a:lstStyle>
          <a:p>
            <a:fld id="{F6ABBBA3-A0AB-4E87-9927-F957013F38C4}" type="datetimeFigureOut">
              <a:rPr lang="en-US" smtClean="0"/>
              <a:pPr/>
              <a:t>4/26/2010</a:t>
            </a:fld>
            <a:endParaRPr lang="en-US"/>
          </a:p>
        </p:txBody>
      </p:sp>
      <p:sp>
        <p:nvSpPr>
          <p:cNvPr id="7" name="Footer Placeholder 5"/>
          <p:cNvSpPr>
            <a:spLocks noGrp="1"/>
          </p:cNvSpPr>
          <p:nvPr>
            <p:ph type="ftr" sz="quarter" idx="15"/>
          </p:nvPr>
        </p:nvSpPr>
        <p:spPr/>
        <p:txBody>
          <a:bodyPr/>
          <a:lstStyle>
            <a:lvl1pPr>
              <a:defRPr dirty="0"/>
            </a:lvl1pPr>
          </a:lstStyle>
          <a:p>
            <a:endParaRPr lang="en-US"/>
          </a:p>
        </p:txBody>
      </p:sp>
      <p:sp>
        <p:nvSpPr>
          <p:cNvPr id="8" name="Slide Number Placeholder 6"/>
          <p:cNvSpPr>
            <a:spLocks noGrp="1"/>
          </p:cNvSpPr>
          <p:nvPr>
            <p:ph type="sldNum" sz="quarter" idx="16"/>
          </p:nvPr>
        </p:nvSpPr>
        <p:spPr/>
        <p:txBody>
          <a:bodyPr/>
          <a:lstStyle>
            <a:lvl1pPr>
              <a:defRPr/>
            </a:lvl1pPr>
          </a:lstStyle>
          <a:p>
            <a:fld id="{D5F250B0-811F-4EF2-82B2-5D244F68488A}" type="slidenum">
              <a:rPr lang="en-US" smtClean="0"/>
              <a:pPr/>
              <a:t>‹#›</a:t>
            </a:fld>
            <a:endParaRPr lang="en-US"/>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3 Content">
    <p:spTree>
      <p:nvGrpSpPr>
        <p:cNvPr id="1" name=""/>
        <p:cNvGrpSpPr/>
        <p:nvPr/>
      </p:nvGrpSpPr>
      <p:grpSpPr>
        <a:xfrm>
          <a:off x="0" y="0"/>
          <a:ext cx="0" cy="0"/>
          <a:chOff x="0" y="0"/>
          <a:chExt cx="0" cy="0"/>
        </a:xfrm>
      </p:grpSpPr>
      <p:pic>
        <p:nvPicPr>
          <p:cNvPr id="6" name="Picture 9" descr="Overlay-ContentSlides.png"/>
          <p:cNvPicPr>
            <a:picLocks noChangeAspect="1"/>
          </p:cNvPicPr>
          <p:nvPr/>
        </p:nvPicPr>
        <p:blipFill>
          <a:blip r:embed="rId2" cstate="print"/>
          <a:srcRect/>
          <a:stretch>
            <a:fillRect/>
          </a:stretch>
        </p:blipFill>
        <p:spPr bwMode="auto">
          <a:xfrm>
            <a:off x="150813" y="187325"/>
            <a:ext cx="8828087" cy="6481763"/>
          </a:xfrm>
          <a:prstGeom prst="rect">
            <a:avLst/>
          </a:prstGeom>
          <a:noFill/>
          <a:ln w="9525">
            <a:noFill/>
            <a:miter lim="800000"/>
            <a:headEnd/>
            <a:tailEnd/>
          </a:ln>
        </p:spPr>
      </p:pic>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710953" y="1828801"/>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0" name="Content Placeholder 2"/>
          <p:cNvSpPr>
            <a:spLocks noGrp="1"/>
          </p:cNvSpPr>
          <p:nvPr>
            <p:ph sz="half" idx="13"/>
          </p:nvPr>
        </p:nvSpPr>
        <p:spPr>
          <a:xfrm>
            <a:off x="4710953" y="3991816"/>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1" name="Content Placeholder 2"/>
          <p:cNvSpPr>
            <a:spLocks noGrp="1"/>
          </p:cNvSpPr>
          <p:nvPr>
            <p:ph sz="half" idx="14"/>
          </p:nvPr>
        </p:nvSpPr>
        <p:spPr>
          <a:xfrm>
            <a:off x="779462" y="1828800"/>
            <a:ext cx="3657600" cy="42195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7" name="Date Placeholder 4"/>
          <p:cNvSpPr>
            <a:spLocks noGrp="1"/>
          </p:cNvSpPr>
          <p:nvPr>
            <p:ph type="dt" sz="half" idx="15"/>
          </p:nvPr>
        </p:nvSpPr>
        <p:spPr/>
        <p:txBody>
          <a:bodyPr/>
          <a:lstStyle>
            <a:lvl1pPr>
              <a:defRPr/>
            </a:lvl1pPr>
          </a:lstStyle>
          <a:p>
            <a:fld id="{F6ABBBA3-A0AB-4E87-9927-F957013F38C4}" type="datetimeFigureOut">
              <a:rPr lang="en-US" smtClean="0"/>
              <a:pPr/>
              <a:t>4/26/2010</a:t>
            </a:fld>
            <a:endParaRPr lang="en-US"/>
          </a:p>
        </p:txBody>
      </p:sp>
      <p:sp>
        <p:nvSpPr>
          <p:cNvPr id="8" name="Footer Placeholder 5"/>
          <p:cNvSpPr>
            <a:spLocks noGrp="1"/>
          </p:cNvSpPr>
          <p:nvPr>
            <p:ph type="ftr" sz="quarter" idx="16"/>
          </p:nvPr>
        </p:nvSpPr>
        <p:spPr/>
        <p:txBody>
          <a:bodyPr/>
          <a:lstStyle>
            <a:lvl1pPr>
              <a:defRPr/>
            </a:lvl1pPr>
          </a:lstStyle>
          <a:p>
            <a:endParaRPr lang="en-US"/>
          </a:p>
        </p:txBody>
      </p:sp>
      <p:sp>
        <p:nvSpPr>
          <p:cNvPr id="9" name="Slide Number Placeholder 6"/>
          <p:cNvSpPr>
            <a:spLocks noGrp="1"/>
          </p:cNvSpPr>
          <p:nvPr>
            <p:ph type="sldNum" sz="quarter" idx="17"/>
          </p:nvPr>
        </p:nvSpPr>
        <p:spPr/>
        <p:txBody>
          <a:bodyPr/>
          <a:lstStyle>
            <a:lvl1pPr>
              <a:defRPr/>
            </a:lvl1pPr>
          </a:lstStyle>
          <a:p>
            <a:fld id="{D5F250B0-811F-4EF2-82B2-5D244F68488A}" type="slidenum">
              <a:rPr lang="en-US" smtClean="0"/>
              <a:pPr/>
              <a:t>‹#›</a:t>
            </a:fld>
            <a:endParaRPr lang="en-U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4 Content">
    <p:spTree>
      <p:nvGrpSpPr>
        <p:cNvPr id="1" name=""/>
        <p:cNvGrpSpPr/>
        <p:nvPr/>
      </p:nvGrpSpPr>
      <p:grpSpPr>
        <a:xfrm>
          <a:off x="0" y="0"/>
          <a:ext cx="0" cy="0"/>
          <a:chOff x="0" y="0"/>
          <a:chExt cx="0" cy="0"/>
        </a:xfrm>
      </p:grpSpPr>
      <p:pic>
        <p:nvPicPr>
          <p:cNvPr id="7" name="Picture 9" descr="Overlay-ContentSlides.png"/>
          <p:cNvPicPr>
            <a:picLocks noChangeAspect="1"/>
          </p:cNvPicPr>
          <p:nvPr/>
        </p:nvPicPr>
        <p:blipFill>
          <a:blip r:embed="rId2" cstate="print"/>
          <a:srcRect/>
          <a:stretch>
            <a:fillRect/>
          </a:stretch>
        </p:blipFill>
        <p:spPr bwMode="auto">
          <a:xfrm>
            <a:off x="150813" y="187325"/>
            <a:ext cx="8828087" cy="6481763"/>
          </a:xfrm>
          <a:prstGeom prst="rect">
            <a:avLst/>
          </a:prstGeom>
          <a:noFill/>
          <a:ln w="9525">
            <a:noFill/>
            <a:miter lim="800000"/>
            <a:headEnd/>
            <a:tailEnd/>
          </a:ln>
        </p:spPr>
      </p:pic>
      <p:sp>
        <p:nvSpPr>
          <p:cNvPr id="2" name="Title 1"/>
          <p:cNvSpPr>
            <a:spLocks noGrp="1"/>
          </p:cNvSpPr>
          <p:nvPr>
            <p:ph type="title"/>
          </p:nvPr>
        </p:nvSpPr>
        <p:spPr/>
        <p:txBody>
          <a:bodyPr/>
          <a:lstStyle/>
          <a:p>
            <a:r>
              <a:rPr lang="en-US" smtClean="0"/>
              <a:t>Click to edit Master title style</a:t>
            </a:r>
            <a:endParaRPr/>
          </a:p>
        </p:txBody>
      </p:sp>
      <p:sp>
        <p:nvSpPr>
          <p:cNvPr id="12" name="Content Placeholder 2"/>
          <p:cNvSpPr>
            <a:spLocks noGrp="1"/>
          </p:cNvSpPr>
          <p:nvPr>
            <p:ph sz="half" idx="14"/>
          </p:nvPr>
        </p:nvSpPr>
        <p:spPr>
          <a:xfrm>
            <a:off x="779463" y="1828801"/>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3" name="Content Placeholder 2"/>
          <p:cNvSpPr>
            <a:spLocks noGrp="1"/>
          </p:cNvSpPr>
          <p:nvPr>
            <p:ph sz="half" idx="15"/>
          </p:nvPr>
        </p:nvSpPr>
        <p:spPr>
          <a:xfrm>
            <a:off x="779463" y="3991816"/>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4" name="Content Placeholder 2"/>
          <p:cNvSpPr>
            <a:spLocks noGrp="1"/>
          </p:cNvSpPr>
          <p:nvPr>
            <p:ph sz="half" idx="1"/>
          </p:nvPr>
        </p:nvSpPr>
        <p:spPr>
          <a:xfrm>
            <a:off x="4710953" y="1828801"/>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5" name="Content Placeholder 2"/>
          <p:cNvSpPr>
            <a:spLocks noGrp="1"/>
          </p:cNvSpPr>
          <p:nvPr>
            <p:ph sz="half" idx="13"/>
          </p:nvPr>
        </p:nvSpPr>
        <p:spPr>
          <a:xfrm>
            <a:off x="4710953" y="3991816"/>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8" name="Date Placeholder 4"/>
          <p:cNvSpPr>
            <a:spLocks noGrp="1"/>
          </p:cNvSpPr>
          <p:nvPr>
            <p:ph type="dt" sz="half" idx="16"/>
          </p:nvPr>
        </p:nvSpPr>
        <p:spPr/>
        <p:txBody>
          <a:bodyPr/>
          <a:lstStyle>
            <a:lvl1pPr>
              <a:defRPr/>
            </a:lvl1pPr>
          </a:lstStyle>
          <a:p>
            <a:fld id="{F6ABBBA3-A0AB-4E87-9927-F957013F38C4}" type="datetimeFigureOut">
              <a:rPr lang="en-US" smtClean="0"/>
              <a:pPr/>
              <a:t>4/26/2010</a:t>
            </a:fld>
            <a:endParaRPr lang="en-US"/>
          </a:p>
        </p:txBody>
      </p:sp>
      <p:sp>
        <p:nvSpPr>
          <p:cNvPr id="9" name="Footer Placeholder 5"/>
          <p:cNvSpPr>
            <a:spLocks noGrp="1"/>
          </p:cNvSpPr>
          <p:nvPr>
            <p:ph type="ftr" sz="quarter" idx="17"/>
          </p:nvPr>
        </p:nvSpPr>
        <p:spPr/>
        <p:txBody>
          <a:bodyPr/>
          <a:lstStyle>
            <a:lvl1pPr>
              <a:defRPr/>
            </a:lvl1pPr>
          </a:lstStyle>
          <a:p>
            <a:endParaRPr lang="en-US"/>
          </a:p>
        </p:txBody>
      </p:sp>
      <p:sp>
        <p:nvSpPr>
          <p:cNvPr id="10" name="Slide Number Placeholder 6"/>
          <p:cNvSpPr>
            <a:spLocks noGrp="1"/>
          </p:cNvSpPr>
          <p:nvPr>
            <p:ph type="sldNum" sz="quarter" idx="18"/>
          </p:nvPr>
        </p:nvSpPr>
        <p:spPr/>
        <p:txBody>
          <a:bodyPr/>
          <a:lstStyle>
            <a:lvl1pPr>
              <a:defRPr/>
            </a:lvl1pPr>
          </a:lstStyle>
          <a:p>
            <a:fld id="{D5F250B0-811F-4EF2-82B2-5D244F68488A}" type="slidenum">
              <a:rPr lang="en-US" smtClean="0"/>
              <a:pPr/>
              <a:t>‹#›</a:t>
            </a:fld>
            <a:endParaRPr lang="en-US"/>
          </a:p>
        </p:txBody>
      </p:sp>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3" name="Picture 9" descr="Overlay-ContentSlides.png"/>
          <p:cNvPicPr>
            <a:picLocks noChangeAspect="1"/>
          </p:cNvPicPr>
          <p:nvPr/>
        </p:nvPicPr>
        <p:blipFill>
          <a:blip r:embed="rId2" cstate="print"/>
          <a:srcRect/>
          <a:stretch>
            <a:fillRect/>
          </a:stretch>
        </p:blipFill>
        <p:spPr bwMode="auto">
          <a:xfrm>
            <a:off x="150813" y="187325"/>
            <a:ext cx="8828087" cy="6481763"/>
          </a:xfrm>
          <a:prstGeom prst="rect">
            <a:avLst/>
          </a:prstGeom>
          <a:noFill/>
          <a:ln w="9525">
            <a:noFill/>
            <a:miter lim="800000"/>
            <a:headEnd/>
            <a:tailEnd/>
          </a:ln>
        </p:spPr>
      </p:pic>
      <p:sp>
        <p:nvSpPr>
          <p:cNvPr id="2" name="Title 1"/>
          <p:cNvSpPr>
            <a:spLocks noGrp="1"/>
          </p:cNvSpPr>
          <p:nvPr>
            <p:ph type="title"/>
          </p:nvPr>
        </p:nvSpPr>
        <p:spPr/>
        <p:txBody>
          <a:bodyPr/>
          <a:lstStyle/>
          <a:p>
            <a:r>
              <a:rPr lang="en-US" smtClean="0"/>
              <a:t>Click to edit Master title style</a:t>
            </a:r>
            <a:endParaRPr/>
          </a:p>
        </p:txBody>
      </p:sp>
      <p:sp>
        <p:nvSpPr>
          <p:cNvPr id="4" name="Date Placeholder 2"/>
          <p:cNvSpPr>
            <a:spLocks noGrp="1"/>
          </p:cNvSpPr>
          <p:nvPr>
            <p:ph type="dt" sz="half" idx="10"/>
          </p:nvPr>
        </p:nvSpPr>
        <p:spPr/>
        <p:txBody>
          <a:bodyPr/>
          <a:lstStyle>
            <a:lvl1pPr>
              <a:defRPr/>
            </a:lvl1pPr>
          </a:lstStyle>
          <a:p>
            <a:fld id="{F6ABBBA3-A0AB-4E87-9927-F957013F38C4}" type="datetimeFigureOut">
              <a:rPr lang="en-US" smtClean="0"/>
              <a:pPr/>
              <a:t>4/26/2010</a:t>
            </a:fld>
            <a:endParaRPr lang="en-US"/>
          </a:p>
        </p:txBody>
      </p:sp>
      <p:sp>
        <p:nvSpPr>
          <p:cNvPr id="5" name="Footer Placeholder 3"/>
          <p:cNvSpPr>
            <a:spLocks noGrp="1"/>
          </p:cNvSpPr>
          <p:nvPr>
            <p:ph type="ftr" sz="quarter" idx="11"/>
          </p:nvPr>
        </p:nvSpPr>
        <p:spPr/>
        <p:txBody>
          <a:bodyPr/>
          <a:lstStyle>
            <a:lvl1pPr>
              <a:defRPr/>
            </a:lvl1pPr>
          </a:lstStyle>
          <a:p>
            <a:endParaRPr lang="en-US"/>
          </a:p>
        </p:txBody>
      </p:sp>
      <p:sp>
        <p:nvSpPr>
          <p:cNvPr id="6" name="Slide Number Placeholder 4"/>
          <p:cNvSpPr>
            <a:spLocks noGrp="1"/>
          </p:cNvSpPr>
          <p:nvPr>
            <p:ph type="sldNum" sz="quarter" idx="12"/>
          </p:nvPr>
        </p:nvSpPr>
        <p:spPr/>
        <p:txBody>
          <a:bodyPr/>
          <a:lstStyle>
            <a:lvl1pPr>
              <a:defRPr/>
            </a:lvl1pPr>
          </a:lstStyle>
          <a:p>
            <a:fld id="{D5F250B0-811F-4EF2-82B2-5D244F68488A}" type="slidenum">
              <a:rPr lang="en-US" smtClean="0"/>
              <a:pPr/>
              <a:t>‹#›</a:t>
            </a:fld>
            <a:endParaRPr lang="en-US"/>
          </a:p>
        </p:txBody>
      </p:sp>
    </p:spTree>
  </p:cSld>
  <p:clrMapOvr>
    <a:masterClrMapping/>
  </p:clrMapOvr>
  <p:transition>
    <p:fad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Round Diagonal Corner Rectangle 7"/>
          <p:cNvSpPr/>
          <p:nvPr/>
        </p:nvSpPr>
        <p:spPr>
          <a:xfrm>
            <a:off x="190500" y="190500"/>
            <a:ext cx="8764588" cy="6478588"/>
          </a:xfrm>
          <a:prstGeom prst="round2DiagRect">
            <a:avLst>
              <a:gd name="adj1" fmla="val 9416"/>
              <a:gd name="adj2" fmla="val 0"/>
            </a:avLst>
          </a:prstGeom>
          <a:gradFill>
            <a:gsLst>
              <a:gs pos="0">
                <a:srgbClr val="001D4D"/>
              </a:gs>
              <a:gs pos="83000">
                <a:schemeClr val="bg1"/>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dirty="0">
              <a:latin typeface="Times New Roman" pitchFamily="18" charset="0"/>
            </a:endParaRPr>
          </a:p>
        </p:txBody>
      </p:sp>
      <p:sp>
        <p:nvSpPr>
          <p:cNvPr id="1027" name="Title Placeholder 1"/>
          <p:cNvSpPr>
            <a:spLocks noGrp="1"/>
          </p:cNvSpPr>
          <p:nvPr>
            <p:ph type="title"/>
          </p:nvPr>
        </p:nvSpPr>
        <p:spPr bwMode="auto">
          <a:xfrm>
            <a:off x="779463" y="381000"/>
            <a:ext cx="7583487" cy="1044575"/>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dirty="0" smtClean="0"/>
              <a:t>Click to edit Master title style</a:t>
            </a:r>
            <a:endParaRPr lang="en-US" dirty="0"/>
          </a:p>
        </p:txBody>
      </p:sp>
      <p:sp>
        <p:nvSpPr>
          <p:cNvPr id="1028" name="Text Placeholder 2"/>
          <p:cNvSpPr>
            <a:spLocks noGrp="1"/>
          </p:cNvSpPr>
          <p:nvPr>
            <p:ph type="body" idx="1"/>
          </p:nvPr>
        </p:nvSpPr>
        <p:spPr bwMode="auto">
          <a:xfrm>
            <a:off x="779463" y="1828800"/>
            <a:ext cx="7583487" cy="42084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381000" y="6288088"/>
            <a:ext cx="1887538"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bg2"/>
                </a:solidFill>
                <a:latin typeface="Times New Roman" pitchFamily="18" charset="0"/>
                <a:ea typeface="+mn-ea"/>
                <a:cs typeface="+mn-cs"/>
              </a:defRPr>
            </a:lvl1pPr>
          </a:lstStyle>
          <a:p>
            <a:fld id="{F6ABBBA3-A0AB-4E87-9927-F957013F38C4}" type="datetimeFigureOut">
              <a:rPr lang="en-US" smtClean="0"/>
              <a:pPr/>
              <a:t>4/26/2010</a:t>
            </a:fld>
            <a:endParaRPr lang="en-US" dirty="0"/>
          </a:p>
        </p:txBody>
      </p:sp>
      <p:sp>
        <p:nvSpPr>
          <p:cNvPr id="5" name="Footer Placeholder 4"/>
          <p:cNvSpPr>
            <a:spLocks noGrp="1"/>
          </p:cNvSpPr>
          <p:nvPr>
            <p:ph type="ftr" sz="quarter" idx="3"/>
          </p:nvPr>
        </p:nvSpPr>
        <p:spPr>
          <a:xfrm>
            <a:off x="3305175" y="6288088"/>
            <a:ext cx="5238750" cy="365125"/>
          </a:xfrm>
          <a:prstGeom prst="rect">
            <a:avLst/>
          </a:prstGeom>
        </p:spPr>
        <p:txBody>
          <a:bodyPr vert="horz" lIns="91440" tIns="45720" rIns="91440" bIns="45720" rtlCol="0" anchor="ctr"/>
          <a:lstStyle>
            <a:lvl1pPr algn="r" fontAlgn="auto">
              <a:spcBef>
                <a:spcPts val="0"/>
              </a:spcBef>
              <a:spcAft>
                <a:spcPts val="0"/>
              </a:spcAft>
              <a:defRPr sz="1200">
                <a:solidFill>
                  <a:schemeClr val="bg2"/>
                </a:solidFill>
                <a:latin typeface="Times New Roman" pitchFamily="18" charset="0"/>
                <a:ea typeface="+mn-ea"/>
                <a:cs typeface="+mn-cs"/>
              </a:defRPr>
            </a:lvl1pPr>
          </a:lstStyle>
          <a:p>
            <a:endParaRPr lang="en-US" dirty="0"/>
          </a:p>
        </p:txBody>
      </p:sp>
      <p:sp>
        <p:nvSpPr>
          <p:cNvPr id="6" name="Slide Number Placeholder 5"/>
          <p:cNvSpPr>
            <a:spLocks noGrp="1"/>
          </p:cNvSpPr>
          <p:nvPr>
            <p:ph type="sldNum" sz="quarter" idx="4"/>
          </p:nvPr>
        </p:nvSpPr>
        <p:spPr>
          <a:xfrm>
            <a:off x="8404225" y="219075"/>
            <a:ext cx="493713"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2"/>
                </a:solidFill>
                <a:latin typeface="Times New Roman" pitchFamily="18" charset="0"/>
                <a:ea typeface="+mn-ea"/>
                <a:cs typeface="+mn-cs"/>
              </a:defRPr>
            </a:lvl1pPr>
          </a:lstStyle>
          <a:p>
            <a:fld id="{D5F250B0-811F-4EF2-82B2-5D244F68488A}" type="slidenum">
              <a:rPr lang="en-US" smtClean="0"/>
              <a:pPr/>
              <a:t>‹#›</a:t>
            </a:fld>
            <a:endParaRPr lang="en-US" dirty="0"/>
          </a:p>
        </p:txBody>
      </p:sp>
      <p:pic>
        <p:nvPicPr>
          <p:cNvPr id="1032" name="Picture 8" descr="FIULogo_H_CMYK_fx.png"/>
          <p:cNvPicPr>
            <a:picLocks noChangeAspect="1"/>
          </p:cNvPicPr>
          <p:nvPr/>
        </p:nvPicPr>
        <p:blipFill>
          <a:blip r:embed="rId18" cstate="print"/>
          <a:srcRect/>
          <a:stretch>
            <a:fillRect/>
          </a:stretch>
        </p:blipFill>
        <p:spPr bwMode="auto">
          <a:xfrm>
            <a:off x="6103938" y="5959475"/>
            <a:ext cx="2430462" cy="693738"/>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 id="2147483768" r:id="rId12"/>
    <p:sldLayoutId id="2147483769" r:id="rId13"/>
    <p:sldLayoutId id="2147483770" r:id="rId14"/>
    <p:sldLayoutId id="2147483771" r:id="rId15"/>
    <p:sldLayoutId id="2147483772" r:id="rId16"/>
  </p:sldLayoutIdLst>
  <p:transition>
    <p:fade/>
  </p:transition>
  <p:timing>
    <p:tnLst>
      <p:par>
        <p:cTn id="1" dur="indefinite" restart="never" nodeType="tmRoot"/>
      </p:par>
    </p:tnLst>
  </p:timing>
  <p:txStyles>
    <p:titleStyle>
      <a:lvl1pPr algn="l" rtl="0" eaLnBrk="1" fontAlgn="base" hangingPunct="1">
        <a:spcBef>
          <a:spcPct val="0"/>
        </a:spcBef>
        <a:spcAft>
          <a:spcPct val="0"/>
        </a:spcAft>
        <a:defRPr sz="3800" kern="1200">
          <a:solidFill>
            <a:schemeClr val="bg1"/>
          </a:solidFill>
          <a:latin typeface="Times New Roman" pitchFamily="18" charset="0"/>
          <a:ea typeface="ＭＳ Ｐゴシック" pitchFamily="-111" charset="-128"/>
          <a:cs typeface="ＭＳ Ｐゴシック" pitchFamily="-111" charset="-128"/>
        </a:defRPr>
      </a:lvl1pPr>
      <a:lvl2pPr algn="l" rtl="0" eaLnBrk="1" fontAlgn="base" hangingPunct="1">
        <a:spcBef>
          <a:spcPct val="0"/>
        </a:spcBef>
        <a:spcAft>
          <a:spcPct val="0"/>
        </a:spcAft>
        <a:defRPr sz="3800">
          <a:solidFill>
            <a:srgbClr val="001D4D"/>
          </a:solidFill>
          <a:latin typeface="Trebuchet MS" pitchFamily="-111" charset="0"/>
          <a:ea typeface="ＭＳ Ｐゴシック" pitchFamily="-111" charset="-128"/>
          <a:cs typeface="ＭＳ Ｐゴシック" pitchFamily="-111" charset="-128"/>
        </a:defRPr>
      </a:lvl2pPr>
      <a:lvl3pPr algn="l" rtl="0" eaLnBrk="1" fontAlgn="base" hangingPunct="1">
        <a:spcBef>
          <a:spcPct val="0"/>
        </a:spcBef>
        <a:spcAft>
          <a:spcPct val="0"/>
        </a:spcAft>
        <a:defRPr sz="3800">
          <a:solidFill>
            <a:srgbClr val="001D4D"/>
          </a:solidFill>
          <a:latin typeface="Trebuchet MS" pitchFamily="-111" charset="0"/>
          <a:ea typeface="ＭＳ Ｐゴシック" pitchFamily="-111" charset="-128"/>
          <a:cs typeface="ＭＳ Ｐゴシック" pitchFamily="-111" charset="-128"/>
        </a:defRPr>
      </a:lvl3pPr>
      <a:lvl4pPr algn="l" rtl="0" eaLnBrk="1" fontAlgn="base" hangingPunct="1">
        <a:spcBef>
          <a:spcPct val="0"/>
        </a:spcBef>
        <a:spcAft>
          <a:spcPct val="0"/>
        </a:spcAft>
        <a:defRPr sz="3800">
          <a:solidFill>
            <a:srgbClr val="001D4D"/>
          </a:solidFill>
          <a:latin typeface="Trebuchet MS" pitchFamily="-111" charset="0"/>
          <a:ea typeface="ＭＳ Ｐゴシック" pitchFamily="-111" charset="-128"/>
          <a:cs typeface="ＭＳ Ｐゴシック" pitchFamily="-111" charset="-128"/>
        </a:defRPr>
      </a:lvl4pPr>
      <a:lvl5pPr algn="l" rtl="0" eaLnBrk="1" fontAlgn="base" hangingPunct="1">
        <a:spcBef>
          <a:spcPct val="0"/>
        </a:spcBef>
        <a:spcAft>
          <a:spcPct val="0"/>
        </a:spcAft>
        <a:defRPr sz="3800">
          <a:solidFill>
            <a:srgbClr val="001D4D"/>
          </a:solidFill>
          <a:latin typeface="Trebuchet MS" pitchFamily="-111" charset="0"/>
          <a:ea typeface="ＭＳ Ｐゴシック" pitchFamily="-111" charset="-128"/>
          <a:cs typeface="ＭＳ Ｐゴシック" pitchFamily="-111" charset="-128"/>
        </a:defRPr>
      </a:lvl5pPr>
      <a:lvl6pPr marL="457200" algn="l" rtl="0" eaLnBrk="1" fontAlgn="base" hangingPunct="1">
        <a:spcBef>
          <a:spcPct val="0"/>
        </a:spcBef>
        <a:spcAft>
          <a:spcPct val="0"/>
        </a:spcAft>
        <a:defRPr sz="3800">
          <a:solidFill>
            <a:srgbClr val="001D4D"/>
          </a:solidFill>
          <a:latin typeface="Trebuchet MS" pitchFamily="-111" charset="0"/>
          <a:ea typeface="ＭＳ Ｐゴシック" pitchFamily="-111" charset="-128"/>
          <a:cs typeface="ＭＳ Ｐゴシック" pitchFamily="-111" charset="-128"/>
        </a:defRPr>
      </a:lvl6pPr>
      <a:lvl7pPr marL="914400" algn="l" rtl="0" eaLnBrk="1" fontAlgn="base" hangingPunct="1">
        <a:spcBef>
          <a:spcPct val="0"/>
        </a:spcBef>
        <a:spcAft>
          <a:spcPct val="0"/>
        </a:spcAft>
        <a:defRPr sz="3800">
          <a:solidFill>
            <a:srgbClr val="001D4D"/>
          </a:solidFill>
          <a:latin typeface="Trebuchet MS" pitchFamily="-111" charset="0"/>
          <a:ea typeface="ＭＳ Ｐゴシック" pitchFamily="-111" charset="-128"/>
          <a:cs typeface="ＭＳ Ｐゴシック" pitchFamily="-111" charset="-128"/>
        </a:defRPr>
      </a:lvl7pPr>
      <a:lvl8pPr marL="1371600" algn="l" rtl="0" eaLnBrk="1" fontAlgn="base" hangingPunct="1">
        <a:spcBef>
          <a:spcPct val="0"/>
        </a:spcBef>
        <a:spcAft>
          <a:spcPct val="0"/>
        </a:spcAft>
        <a:defRPr sz="3800">
          <a:solidFill>
            <a:srgbClr val="001D4D"/>
          </a:solidFill>
          <a:latin typeface="Trebuchet MS" pitchFamily="-111" charset="0"/>
          <a:ea typeface="ＭＳ Ｐゴシック" pitchFamily="-111" charset="-128"/>
          <a:cs typeface="ＭＳ Ｐゴシック" pitchFamily="-111" charset="-128"/>
        </a:defRPr>
      </a:lvl8pPr>
      <a:lvl9pPr marL="1828800" algn="l" rtl="0" eaLnBrk="1" fontAlgn="base" hangingPunct="1">
        <a:spcBef>
          <a:spcPct val="0"/>
        </a:spcBef>
        <a:spcAft>
          <a:spcPct val="0"/>
        </a:spcAft>
        <a:defRPr sz="3800">
          <a:solidFill>
            <a:srgbClr val="001D4D"/>
          </a:solidFill>
          <a:latin typeface="Trebuchet MS" pitchFamily="-111" charset="0"/>
          <a:ea typeface="ＭＳ Ｐゴシック" pitchFamily="-111" charset="-128"/>
          <a:cs typeface="ＭＳ Ｐゴシック" pitchFamily="-111" charset="-128"/>
        </a:defRPr>
      </a:lvl9pPr>
    </p:titleStyle>
    <p:bodyStyle>
      <a:lvl1pPr marL="282575" indent="-282575" algn="l" rtl="0" eaLnBrk="1" fontAlgn="base" hangingPunct="1">
        <a:spcBef>
          <a:spcPts val="2000"/>
        </a:spcBef>
        <a:spcAft>
          <a:spcPct val="0"/>
        </a:spcAft>
        <a:buFont typeface="Wingdings 2" pitchFamily="-111" charset="2"/>
        <a:buChar char=""/>
        <a:defRPr sz="2200" kern="1200">
          <a:solidFill>
            <a:srgbClr val="001D4D"/>
          </a:solidFill>
          <a:latin typeface="Times New Roman" pitchFamily="18" charset="0"/>
          <a:ea typeface="ＭＳ Ｐゴシック" pitchFamily="-111" charset="-128"/>
          <a:cs typeface="ＭＳ Ｐゴシック" pitchFamily="-111" charset="-128"/>
        </a:defRPr>
      </a:lvl1pPr>
      <a:lvl2pPr marL="577850" indent="-295275" algn="l" rtl="0" eaLnBrk="1" fontAlgn="base" hangingPunct="1">
        <a:spcBef>
          <a:spcPts val="600"/>
        </a:spcBef>
        <a:spcAft>
          <a:spcPct val="0"/>
        </a:spcAft>
        <a:buFont typeface="Wingdings 2" pitchFamily="-111" charset="2"/>
        <a:buChar char=""/>
        <a:defRPr sz="2000" kern="1200">
          <a:solidFill>
            <a:srgbClr val="001D4D"/>
          </a:solidFill>
          <a:latin typeface="Times New Roman" pitchFamily="18" charset="0"/>
          <a:ea typeface="ＭＳ Ｐゴシック" pitchFamily="-111" charset="-128"/>
          <a:cs typeface="+mn-cs"/>
        </a:defRPr>
      </a:lvl2pPr>
      <a:lvl3pPr marL="860425" indent="-282575" algn="l" rtl="0" eaLnBrk="1" fontAlgn="base" hangingPunct="1">
        <a:spcBef>
          <a:spcPts val="600"/>
        </a:spcBef>
        <a:spcAft>
          <a:spcPct val="0"/>
        </a:spcAft>
        <a:buFont typeface="Wingdings 2" pitchFamily="-111" charset="2"/>
        <a:buChar char=""/>
        <a:defRPr kern="1200">
          <a:solidFill>
            <a:srgbClr val="001D4D"/>
          </a:solidFill>
          <a:latin typeface="Times New Roman" pitchFamily="18" charset="0"/>
          <a:ea typeface="ＭＳ Ｐゴシック" pitchFamily="-111" charset="-128"/>
          <a:cs typeface="+mn-cs"/>
        </a:defRPr>
      </a:lvl3pPr>
      <a:lvl4pPr marL="1143000" indent="-282575" algn="l" rtl="0" eaLnBrk="1" fontAlgn="base" hangingPunct="1">
        <a:spcBef>
          <a:spcPts val="600"/>
        </a:spcBef>
        <a:spcAft>
          <a:spcPct val="0"/>
        </a:spcAft>
        <a:buFont typeface="Wingdings 2" pitchFamily="-111" charset="2"/>
        <a:buChar char=""/>
        <a:defRPr kern="1200">
          <a:solidFill>
            <a:srgbClr val="001D4D"/>
          </a:solidFill>
          <a:latin typeface="Times New Roman" pitchFamily="18" charset="0"/>
          <a:ea typeface="ＭＳ Ｐゴシック" pitchFamily="-111" charset="-128"/>
          <a:cs typeface="+mn-cs"/>
        </a:defRPr>
      </a:lvl4pPr>
      <a:lvl5pPr marL="1425575" indent="-282575" algn="l" rtl="0" eaLnBrk="1" fontAlgn="base" hangingPunct="1">
        <a:spcBef>
          <a:spcPts val="600"/>
        </a:spcBef>
        <a:spcAft>
          <a:spcPct val="0"/>
        </a:spcAft>
        <a:buFont typeface="Wingdings 2" pitchFamily="-111" charset="2"/>
        <a:buChar char=""/>
        <a:defRPr kern="1200">
          <a:solidFill>
            <a:srgbClr val="001D4D"/>
          </a:solidFill>
          <a:latin typeface="Times New Roman" pitchFamily="18" charset="0"/>
          <a:ea typeface="ＭＳ Ｐゴシック" pitchFamily="-111" charset="-128"/>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0999" y="1447800"/>
            <a:ext cx="7981951" cy="1470025"/>
          </a:xfrm>
        </p:spPr>
        <p:txBody>
          <a:bodyPr/>
          <a:lstStyle/>
          <a:p>
            <a:r>
              <a:rPr lang="en-US" dirty="0"/>
              <a:t>A Feature-Based Analysis &amp; Comparison of IT Automation Tools: </a:t>
            </a:r>
            <a:br>
              <a:rPr lang="en-US" dirty="0"/>
            </a:br>
            <a:r>
              <a:rPr lang="en-US" dirty="0"/>
              <a:t>Comparing Kaseya </a:t>
            </a:r>
            <a:r>
              <a:rPr lang="en-US" dirty="0" smtClean="0"/>
              <a:t>to N-Central</a:t>
            </a:r>
            <a:endParaRPr lang="en-US" dirty="0"/>
          </a:p>
        </p:txBody>
      </p:sp>
      <p:sp>
        <p:nvSpPr>
          <p:cNvPr id="6" name="Subtitle 5"/>
          <p:cNvSpPr>
            <a:spLocks noGrp="1"/>
          </p:cNvSpPr>
          <p:nvPr>
            <p:ph type="subTitle" idx="1"/>
          </p:nvPr>
        </p:nvSpPr>
        <p:spPr>
          <a:xfrm>
            <a:off x="381000" y="2895600"/>
            <a:ext cx="7981951" cy="2823882"/>
          </a:xfrm>
        </p:spPr>
        <p:txBody>
          <a:bodyPr>
            <a:normAutofit lnSpcReduction="10000"/>
          </a:bodyPr>
          <a:lstStyle/>
          <a:p>
            <a:endParaRPr lang="en-US" dirty="0"/>
          </a:p>
          <a:p>
            <a:r>
              <a:rPr lang="en-US" dirty="0"/>
              <a:t>Developed By: </a:t>
            </a:r>
            <a:r>
              <a:rPr lang="en-US" dirty="0" smtClean="0"/>
              <a:t>Manny Farinas </a:t>
            </a:r>
            <a:r>
              <a:rPr lang="en-US" dirty="0"/>
              <a:t>&amp; </a:t>
            </a:r>
            <a:r>
              <a:rPr lang="en-US" dirty="0" smtClean="0"/>
              <a:t>Carlos </a:t>
            </a:r>
            <a:r>
              <a:rPr lang="en-US" dirty="0" err="1" smtClean="0"/>
              <a:t>Sequeira</a:t>
            </a:r>
            <a:r>
              <a:rPr lang="en-US" dirty="0" smtClean="0"/>
              <a:t> </a:t>
            </a:r>
            <a:r>
              <a:rPr lang="en-US" dirty="0"/>
              <a:t/>
            </a:r>
            <a:br>
              <a:rPr lang="en-US" dirty="0"/>
            </a:br>
            <a:endParaRPr lang="en-US" dirty="0"/>
          </a:p>
          <a:p>
            <a:r>
              <a:rPr lang="en-US" dirty="0"/>
              <a:t>Advisor : Dr. S. Masoud Sadjadi</a:t>
            </a:r>
            <a:br>
              <a:rPr lang="en-US" dirty="0"/>
            </a:br>
            <a:r>
              <a:rPr lang="en-US" dirty="0"/>
              <a:t>School of Computing and Information Sciences</a:t>
            </a:r>
            <a:br>
              <a:rPr lang="en-US" dirty="0"/>
            </a:br>
            <a:r>
              <a:rPr lang="en-US" dirty="0"/>
              <a:t>Florida International University</a:t>
            </a:r>
          </a:p>
          <a:p>
            <a:r>
              <a:rPr lang="en-US" dirty="0"/>
              <a:t>sadjadi@cs.fiu.edu </a:t>
            </a:r>
          </a:p>
          <a:p>
            <a:r>
              <a:rPr lang="en-US" dirty="0"/>
              <a:t>http://www.cs.fiu.edu/~sadjadi/ </a:t>
            </a:r>
          </a:p>
          <a:p>
            <a:r>
              <a:rPr lang="en-US" dirty="0"/>
              <a:t>(305)348-1835</a:t>
            </a:r>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1.3 Remote Control </a:t>
            </a:r>
            <a:endParaRPr lang="en-US" dirty="0"/>
          </a:p>
        </p:txBody>
      </p:sp>
      <p:sp>
        <p:nvSpPr>
          <p:cNvPr id="3" name="Content Placeholder 2"/>
          <p:cNvSpPr>
            <a:spLocks noGrp="1"/>
          </p:cNvSpPr>
          <p:nvPr>
            <p:ph idx="1"/>
          </p:nvPr>
        </p:nvSpPr>
        <p:spPr/>
        <p:txBody>
          <a:bodyPr/>
          <a:lstStyle/>
          <a:p>
            <a:pPr lvl="0"/>
            <a:r>
              <a:rPr lang="en-US" dirty="0" smtClean="0"/>
              <a:t>N-Central has a more complete and elaborate establishment when compared to other tools.</a:t>
            </a:r>
            <a:endParaRPr lang="en-US" dirty="0"/>
          </a:p>
          <a:p>
            <a:pPr lvl="0"/>
            <a:r>
              <a:rPr lang="en-US" dirty="0" smtClean="0"/>
              <a:t>N-Central has the basic features of any Remote Control protocols but offers advanced features such as very coveted support of other OS such as MAC OS and Linux</a:t>
            </a:r>
            <a:endParaRPr lang="en-US" dirty="0"/>
          </a:p>
          <a:p>
            <a:pPr lvl="0"/>
            <a:r>
              <a:rPr lang="en-US" dirty="0" smtClean="0"/>
              <a:t>Compared to Kaseya, N-Central is a more powerful and well rounded product when it comes to remote control.</a:t>
            </a:r>
            <a:endParaRPr lang="en-US" dirty="0"/>
          </a:p>
          <a:p>
            <a:endParaRPr lang="en-US" dirty="0"/>
          </a:p>
        </p:txBody>
      </p:sp>
    </p:spTree>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1.4 Automation</a:t>
            </a:r>
            <a:endParaRPr lang="en-US" dirty="0"/>
          </a:p>
        </p:txBody>
      </p:sp>
      <p:sp>
        <p:nvSpPr>
          <p:cNvPr id="3" name="Content Placeholder 2"/>
          <p:cNvSpPr>
            <a:spLocks noGrp="1"/>
          </p:cNvSpPr>
          <p:nvPr>
            <p:ph idx="1"/>
          </p:nvPr>
        </p:nvSpPr>
        <p:spPr/>
        <p:txBody>
          <a:bodyPr/>
          <a:lstStyle/>
          <a:p>
            <a:pPr lvl="0"/>
            <a:r>
              <a:rPr lang="en-US" dirty="0" smtClean="0"/>
              <a:t>N-Central has a very good setup for Automation and Script Execution protocol</a:t>
            </a:r>
            <a:endParaRPr lang="en-US" dirty="0"/>
          </a:p>
          <a:p>
            <a:pPr lvl="0"/>
            <a:r>
              <a:rPr lang="en-US" dirty="0" smtClean="0"/>
              <a:t>While N-Central does not offer compatibility with other Automation tools, N-Central has a wide range of compatible languages which it can read and execute</a:t>
            </a:r>
            <a:endParaRPr lang="en-US" dirty="0"/>
          </a:p>
          <a:p>
            <a:pPr lvl="0"/>
            <a:r>
              <a:rPr lang="en-US" dirty="0" smtClean="0"/>
              <a:t>The strength, level of sophistication, and ease of use of N-Central is on par to other tools in the market such as Kaseya. While it does outshine others, it keep up with the pace and is a great tool.</a:t>
            </a:r>
            <a:endParaRPr lang="en-US" dirty="0"/>
          </a:p>
        </p:txBody>
      </p:sp>
    </p:spTree>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1.5 Monitoring</a:t>
            </a:r>
            <a:endParaRPr lang="en-US" dirty="0"/>
          </a:p>
        </p:txBody>
      </p:sp>
      <p:sp>
        <p:nvSpPr>
          <p:cNvPr id="3" name="Content Placeholder 2"/>
          <p:cNvSpPr>
            <a:spLocks noGrp="1"/>
          </p:cNvSpPr>
          <p:nvPr>
            <p:ph idx="1"/>
          </p:nvPr>
        </p:nvSpPr>
        <p:spPr/>
        <p:txBody>
          <a:bodyPr/>
          <a:lstStyle/>
          <a:p>
            <a:pPr lvl="0"/>
            <a:r>
              <a:rPr lang="en-US" dirty="0" smtClean="0"/>
              <a:t>N-Central has a monitoring solutions that has a wide range over various Oss and devices.</a:t>
            </a:r>
            <a:endParaRPr lang="en-US" dirty="0"/>
          </a:p>
          <a:p>
            <a:pPr lvl="0"/>
            <a:r>
              <a:rPr lang="en-US" dirty="0" smtClean="0"/>
              <a:t>N-Central has a model similar to Kaseya in which it works on a Agent Enabled device, in which it will monitor the stats and specs of the device while keeping an eye open for any other device on the network.</a:t>
            </a:r>
            <a:endParaRPr lang="en-US" dirty="0"/>
          </a:p>
          <a:p>
            <a:pPr lvl="0"/>
            <a:r>
              <a:rPr lang="en-US" dirty="0" smtClean="0"/>
              <a:t>Through the use of N-Central, N-Central can monitor even devices which aren’t the standard OS of windows such as MAC OSX and Linux</a:t>
            </a:r>
            <a:endParaRPr lang="en-US" dirty="0"/>
          </a:p>
        </p:txBody>
      </p:sp>
    </p:spTree>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1.6 Patch Management</a:t>
            </a:r>
            <a:endParaRPr lang="en-US" dirty="0"/>
          </a:p>
        </p:txBody>
      </p:sp>
      <p:pic>
        <p:nvPicPr>
          <p:cNvPr id="1026" name="Picture 2"/>
          <p:cNvPicPr>
            <a:picLocks noGrp="1" noChangeAspect="1" noChangeArrowheads="1"/>
          </p:cNvPicPr>
          <p:nvPr>
            <p:ph idx="1"/>
          </p:nvPr>
        </p:nvPicPr>
        <p:blipFill>
          <a:blip r:embed="rId2" cstate="print"/>
          <a:srcRect/>
          <a:stretch>
            <a:fillRect/>
          </a:stretch>
        </p:blipFill>
        <p:spPr bwMode="auto">
          <a:xfrm>
            <a:off x="1066800" y="1524000"/>
            <a:ext cx="7010400" cy="4478867"/>
          </a:xfrm>
          <a:prstGeom prst="rect">
            <a:avLst/>
          </a:prstGeom>
          <a:noFill/>
          <a:ln w="9525">
            <a:noFill/>
            <a:miter lim="800000"/>
            <a:headEnd/>
            <a:tailEnd/>
          </a:ln>
        </p:spPr>
      </p:pic>
    </p:spTree>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1.6.2 Patch Management</a:t>
            </a:r>
            <a:endParaRPr lang="en-US" dirty="0"/>
          </a:p>
        </p:txBody>
      </p:sp>
      <p:pic>
        <p:nvPicPr>
          <p:cNvPr id="2050" name="Picture 2"/>
          <p:cNvPicPr>
            <a:picLocks noGrp="1" noChangeAspect="1" noChangeArrowheads="1"/>
          </p:cNvPicPr>
          <p:nvPr>
            <p:ph idx="1"/>
          </p:nvPr>
        </p:nvPicPr>
        <p:blipFill>
          <a:blip r:embed="rId2" cstate="print"/>
          <a:srcRect/>
          <a:stretch>
            <a:fillRect/>
          </a:stretch>
        </p:blipFill>
        <p:spPr bwMode="auto">
          <a:xfrm>
            <a:off x="2174547" y="1371600"/>
            <a:ext cx="4365532" cy="4665663"/>
          </a:xfrm>
          <a:prstGeom prst="rect">
            <a:avLst/>
          </a:prstGeom>
          <a:noFill/>
          <a:ln w="9525">
            <a:noFill/>
            <a:miter lim="800000"/>
            <a:headEnd/>
            <a:tailEnd/>
          </a:ln>
        </p:spPr>
      </p:pic>
    </p:spTree>
  </p:cSld>
  <p:clrMapOvr>
    <a:masterClrMapping/>
  </p:clrMapOvr>
  <p:transition>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1.7 Backup &amp; Disaster Recovery </a:t>
            </a:r>
            <a:endParaRPr lang="en-US" dirty="0"/>
          </a:p>
        </p:txBody>
      </p:sp>
      <p:sp>
        <p:nvSpPr>
          <p:cNvPr id="3" name="Content Placeholder 2"/>
          <p:cNvSpPr>
            <a:spLocks noGrp="1"/>
          </p:cNvSpPr>
          <p:nvPr>
            <p:ph idx="1"/>
          </p:nvPr>
        </p:nvSpPr>
        <p:spPr/>
        <p:txBody>
          <a:bodyPr/>
          <a:lstStyle/>
          <a:p>
            <a:pPr lvl="0"/>
            <a:r>
              <a:rPr lang="en-US" dirty="0" smtClean="0"/>
              <a:t>N-Central has a unique solution to the Backup and Disaster Recovery</a:t>
            </a:r>
            <a:endParaRPr lang="en-US" dirty="0"/>
          </a:p>
          <a:p>
            <a:pPr lvl="0"/>
            <a:r>
              <a:rPr lang="en-US" dirty="0" smtClean="0"/>
              <a:t>N-Central offers the standard options of common Backup and Disaster Recovery products such as schedule and automatic backup and image recovery functions, but also offers a advanced option called “Self-Healing”</a:t>
            </a:r>
            <a:endParaRPr lang="en-US" dirty="0"/>
          </a:p>
          <a:p>
            <a:pPr lvl="0"/>
            <a:r>
              <a:rPr lang="en-US" dirty="0" smtClean="0"/>
              <a:t>Self-Healing works with the monitoring engine in N-Central and attempts to either detect or predict possible problems and failures before they occur.</a:t>
            </a:r>
            <a:endParaRPr lang="en-US" dirty="0"/>
          </a:p>
        </p:txBody>
      </p:sp>
    </p:spTree>
  </p:cSld>
  <p:clrMapOvr>
    <a:masterClrMapping/>
  </p:clrMapOvr>
  <p:transition>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1.8 Endpoint Security</a:t>
            </a:r>
            <a:endParaRPr lang="en-US" dirty="0"/>
          </a:p>
        </p:txBody>
      </p:sp>
      <p:sp>
        <p:nvSpPr>
          <p:cNvPr id="3" name="Content Placeholder 2"/>
          <p:cNvSpPr>
            <a:spLocks noGrp="1"/>
          </p:cNvSpPr>
          <p:nvPr>
            <p:ph idx="1"/>
          </p:nvPr>
        </p:nvSpPr>
        <p:spPr/>
        <p:txBody>
          <a:bodyPr/>
          <a:lstStyle/>
          <a:p>
            <a:pPr lvl="0"/>
            <a:r>
              <a:rPr lang="en-US" dirty="0" smtClean="0"/>
              <a:t>Just as Kaseya, N-Central offers a high class of protection which attempts to prevents any kind of intrusion and attacks from any outside sources.</a:t>
            </a:r>
          </a:p>
          <a:p>
            <a:pPr lvl="0"/>
            <a:r>
              <a:rPr lang="en-US" dirty="0" smtClean="0"/>
              <a:t>N-Central tries to implements a consumer friendly approach in which it tries to show a easy to understand template while remaining extremely powerful under the hood.</a:t>
            </a:r>
          </a:p>
          <a:p>
            <a:pPr lvl="0"/>
            <a:r>
              <a:rPr lang="en-US" dirty="0" smtClean="0"/>
              <a:t>Powered by a separate engine, N-Central provides an Antivirus, </a:t>
            </a:r>
            <a:r>
              <a:rPr lang="en-US" dirty="0" err="1" smtClean="0"/>
              <a:t>AntiSpam</a:t>
            </a:r>
            <a:r>
              <a:rPr lang="en-US" dirty="0" smtClean="0"/>
              <a:t>, </a:t>
            </a:r>
            <a:r>
              <a:rPr lang="en-US" dirty="0" err="1" smtClean="0"/>
              <a:t>AntiMalware</a:t>
            </a:r>
            <a:r>
              <a:rPr lang="en-US" dirty="0" smtClean="0"/>
              <a:t>, and firewall protection.</a:t>
            </a:r>
            <a:endParaRPr lang="en-US" dirty="0"/>
          </a:p>
          <a:p>
            <a:pPr>
              <a:buNone/>
            </a:pPr>
            <a:endParaRPr lang="en-US" dirty="0"/>
          </a:p>
        </p:txBody>
      </p:sp>
    </p:spTree>
  </p:cSld>
  <p:clrMapOvr>
    <a:masterClrMapping/>
  </p:clrMapOvr>
  <p:transition>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1.9 User State Management </a:t>
            </a:r>
            <a:endParaRPr lang="en-US" dirty="0"/>
          </a:p>
        </p:txBody>
      </p:sp>
      <p:sp>
        <p:nvSpPr>
          <p:cNvPr id="3" name="Content Placeholder 2"/>
          <p:cNvSpPr>
            <a:spLocks noGrp="1"/>
          </p:cNvSpPr>
          <p:nvPr>
            <p:ph idx="1"/>
          </p:nvPr>
        </p:nvSpPr>
        <p:spPr/>
        <p:txBody>
          <a:bodyPr/>
          <a:lstStyle/>
          <a:p>
            <a:pPr lvl="0"/>
            <a:r>
              <a:rPr lang="en-US" sz="1400" dirty="0" smtClean="0">
                <a:latin typeface="Times New Roman" pitchFamily="18" charset="0"/>
                <a:cs typeface="Times New Roman" pitchFamily="18" charset="0"/>
              </a:rPr>
              <a:t>N-Central has a built in management tool called professional services automation. For example you can monitor every desktop, server, network device, manage networks,  and create reports</a:t>
            </a:r>
            <a:r>
              <a:rPr lang="en-US" sz="1400" i="1" dirty="0" smtClean="0">
                <a:latin typeface="Times New Roman" pitchFamily="18" charset="0"/>
                <a:cs typeface="Times New Roman" pitchFamily="18" charset="0"/>
              </a:rPr>
              <a:t>  </a:t>
            </a:r>
            <a:endParaRPr lang="en-US" sz="1400" dirty="0">
              <a:latin typeface="Times New Roman" pitchFamily="18" charset="0"/>
              <a:cs typeface="Times New Roman" pitchFamily="18" charset="0"/>
            </a:endParaRPr>
          </a:p>
          <a:p>
            <a:pPr lvl="0"/>
            <a:r>
              <a:rPr lang="en-US" sz="1400" dirty="0" smtClean="0">
                <a:latin typeface="Times New Roman" pitchFamily="18" charset="0"/>
                <a:cs typeface="Times New Roman" pitchFamily="18" charset="0"/>
              </a:rPr>
              <a:t>User state management is accomplished in several ways using third party software such as </a:t>
            </a:r>
            <a:r>
              <a:rPr lang="en-US" sz="1400" dirty="0" err="1" smtClean="0">
                <a:latin typeface="Times New Roman" pitchFamily="18" charset="0"/>
                <a:cs typeface="Times New Roman" pitchFamily="18" charset="0"/>
              </a:rPr>
              <a:t>Autotask</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connectwise</a:t>
            </a:r>
            <a:r>
              <a:rPr lang="en-US" sz="1400" dirty="0" smtClean="0">
                <a:latin typeface="Times New Roman" pitchFamily="18" charset="0"/>
                <a:cs typeface="Times New Roman" pitchFamily="18" charset="0"/>
              </a:rPr>
              <a:t> and  </a:t>
            </a:r>
            <a:r>
              <a:rPr lang="en-US" sz="1400" dirty="0" err="1" smtClean="0">
                <a:latin typeface="Times New Roman" pitchFamily="18" charset="0"/>
                <a:cs typeface="Times New Roman" pitchFamily="18" charset="0"/>
              </a:rPr>
              <a:t>tigerpaw</a:t>
            </a:r>
            <a:r>
              <a:rPr lang="en-US" sz="1400" dirty="0" smtClean="0">
                <a:latin typeface="Times New Roman" pitchFamily="18" charset="0"/>
                <a:cs typeface="Times New Roman" pitchFamily="18" charset="0"/>
              </a:rPr>
              <a:t>  these software  connect to the database and retrieve information about current machine status</a:t>
            </a:r>
          </a:p>
          <a:p>
            <a:pPr lvl="0"/>
            <a:r>
              <a:rPr lang="en-US" sz="1400" dirty="0" smtClean="0">
                <a:latin typeface="Times New Roman" pitchFamily="18" charset="0"/>
                <a:cs typeface="Times New Roman" pitchFamily="18" charset="0"/>
              </a:rPr>
              <a:t>User state management has features such as project management, billing, and creating  reports for customers</a:t>
            </a:r>
            <a:r>
              <a:rPr lang="en-US" sz="1400" i="1" dirty="0" smtClean="0">
                <a:latin typeface="Times New Roman" pitchFamily="18" charset="0"/>
                <a:cs typeface="Times New Roman" pitchFamily="18" charset="0"/>
              </a:rPr>
              <a:t>.</a:t>
            </a:r>
            <a:endParaRPr lang="en-US" sz="1400" dirty="0" smtClean="0">
              <a:latin typeface="Times New Roman" pitchFamily="18" charset="0"/>
              <a:cs typeface="Times New Roman" pitchFamily="18" charset="0"/>
            </a:endParaRPr>
          </a:p>
          <a:p>
            <a:r>
              <a:rPr lang="en-US" sz="1400" dirty="0" smtClean="0">
                <a:latin typeface="Times New Roman" pitchFamily="18" charset="0"/>
                <a:cs typeface="Times New Roman" pitchFamily="18" charset="0"/>
              </a:rPr>
              <a:t>All user state management  services can be obtained and placed in a nice report to send to customers</a:t>
            </a:r>
          </a:p>
          <a:p>
            <a:r>
              <a:rPr lang="en-US" sz="1400" dirty="0" smtClean="0">
                <a:latin typeface="Times New Roman" pitchFamily="18" charset="0"/>
                <a:cs typeface="Times New Roman" pitchFamily="18" charset="0"/>
              </a:rPr>
              <a:t>User state management is better in N-Central because it gives you more options to choose from. You can choose from three software’s. Kaseya KDPM  uses same Kaseya software and doesn’t give any  options besides the Kaseya software</a:t>
            </a:r>
            <a:endParaRPr lang="en-US" sz="1400" dirty="0">
              <a:latin typeface="Times New Roman" pitchFamily="18" charset="0"/>
              <a:cs typeface="Times New Roman" pitchFamily="18" charset="0"/>
            </a:endParaRPr>
          </a:p>
        </p:txBody>
      </p:sp>
    </p:spTree>
  </p:cSld>
  <p:clrMapOvr>
    <a:masterClrMapping/>
  </p:clrMapOvr>
  <p:transition>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1.10 Help Desk </a:t>
            </a:r>
            <a:endParaRPr lang="en-US" dirty="0"/>
          </a:p>
        </p:txBody>
      </p:sp>
      <p:sp>
        <p:nvSpPr>
          <p:cNvPr id="3" name="Content Placeholder 2"/>
          <p:cNvSpPr>
            <a:spLocks noGrp="1"/>
          </p:cNvSpPr>
          <p:nvPr>
            <p:ph idx="1"/>
          </p:nvPr>
        </p:nvSpPr>
        <p:spPr/>
        <p:txBody>
          <a:bodyPr/>
          <a:lstStyle/>
          <a:p>
            <a:pPr lvl="0"/>
            <a:r>
              <a:rPr lang="en-US" sz="1700" dirty="0" smtClean="0">
                <a:latin typeface="Times New Roman" pitchFamily="18" charset="0"/>
                <a:cs typeface="Times New Roman" pitchFamily="18" charset="0"/>
              </a:rPr>
              <a:t> N-Central allows to monitor  requests  for Remote Desktop Support you can even remote control your customers computers without those computers being managed by N-central </a:t>
            </a:r>
            <a:r>
              <a:rPr lang="en-US" sz="1700" i="1" dirty="0" smtClean="0">
                <a:latin typeface="Times New Roman" pitchFamily="18" charset="0"/>
                <a:cs typeface="Times New Roman" pitchFamily="18" charset="0"/>
              </a:rPr>
              <a:t> </a:t>
            </a:r>
            <a:endParaRPr lang="en-US" sz="1700" dirty="0">
              <a:latin typeface="Times New Roman" pitchFamily="18" charset="0"/>
              <a:cs typeface="Times New Roman" pitchFamily="18" charset="0"/>
            </a:endParaRPr>
          </a:p>
          <a:p>
            <a:pPr lvl="0"/>
            <a:r>
              <a:rPr lang="en-US" sz="1700" dirty="0" smtClean="0">
                <a:latin typeface="Times New Roman" pitchFamily="18" charset="0"/>
                <a:cs typeface="Times New Roman" pitchFamily="18" charset="0"/>
              </a:rPr>
              <a:t>Help Desk is accomplished using the  Help Desk Link in the navigation column . You advise the customer to access the sign in page of N-central, click start, type their user name, get their access code with was given to them, click submit and tell them to install the software. Then you will see the customer computer in Help Desk column</a:t>
            </a:r>
            <a:endParaRPr lang="en-US" sz="1700" i="1" dirty="0" smtClean="0">
              <a:latin typeface="Times New Roman" pitchFamily="18" charset="0"/>
              <a:cs typeface="Times New Roman" pitchFamily="18" charset="0"/>
            </a:endParaRPr>
          </a:p>
          <a:p>
            <a:pPr lvl="0"/>
            <a:r>
              <a:rPr lang="en-US" sz="1700" i="1" dirty="0" smtClean="0">
                <a:latin typeface="Times New Roman" pitchFamily="18" charset="0"/>
                <a:cs typeface="Times New Roman" pitchFamily="18" charset="0"/>
              </a:rPr>
              <a:t> </a:t>
            </a:r>
            <a:r>
              <a:rPr lang="en-US" sz="1700" dirty="0" smtClean="0">
                <a:latin typeface="Times New Roman" pitchFamily="18" charset="0"/>
                <a:cs typeface="Times New Roman" pitchFamily="18" charset="0"/>
              </a:rPr>
              <a:t>All Help Desk information can be obtained and N-Central  Help Desk is easy to use</a:t>
            </a:r>
            <a:endParaRPr lang="en-US" sz="1700" dirty="0">
              <a:latin typeface="Times New Roman" pitchFamily="18" charset="0"/>
              <a:cs typeface="Times New Roman" pitchFamily="18" charset="0"/>
            </a:endParaRPr>
          </a:p>
          <a:p>
            <a:r>
              <a:rPr lang="en-US" sz="1700" dirty="0" smtClean="0">
                <a:latin typeface="Times New Roman" pitchFamily="18" charset="0"/>
                <a:cs typeface="Times New Roman" pitchFamily="18" charset="0"/>
              </a:rPr>
              <a:t>N-Central  has Help Desk but it does not have a ticketing service like Kaseya. Service Desk in Kaseya is used to generate a message when something goes wrong in N-Central there is a BES message status that sends a messages to your mobile phone when something goes wrong</a:t>
            </a:r>
            <a:endParaRPr lang="en-US" sz="1700" dirty="0">
              <a:latin typeface="Times New Roman" pitchFamily="18" charset="0"/>
              <a:cs typeface="Times New Roman" pitchFamily="18" charset="0"/>
            </a:endParaRPr>
          </a:p>
        </p:txBody>
      </p:sp>
    </p:spTree>
  </p:cSld>
  <p:clrMapOvr>
    <a:masterClrMapping/>
  </p:clrMapOvr>
  <p:transition>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1.11 Reporting</a:t>
            </a:r>
            <a:endParaRPr lang="en-US" dirty="0"/>
          </a:p>
        </p:txBody>
      </p:sp>
      <p:sp>
        <p:nvSpPr>
          <p:cNvPr id="3" name="Content Placeholder 2"/>
          <p:cNvSpPr>
            <a:spLocks noGrp="1"/>
          </p:cNvSpPr>
          <p:nvPr>
            <p:ph idx="1"/>
          </p:nvPr>
        </p:nvSpPr>
        <p:spPr/>
        <p:txBody>
          <a:bodyPr/>
          <a:lstStyle/>
          <a:p>
            <a:pPr lvl="0"/>
            <a:r>
              <a:rPr lang="en-US" sz="2000" dirty="0" smtClean="0">
                <a:latin typeface="Times New Roman" pitchFamily="18" charset="0"/>
                <a:cs typeface="Times New Roman" pitchFamily="18" charset="0"/>
              </a:rPr>
              <a:t>N-Central has the ability to use predefined executive reports that provide general information about all the customers machines. </a:t>
            </a:r>
            <a:endParaRPr lang="en-US" sz="2000" dirty="0">
              <a:latin typeface="Times New Roman" pitchFamily="18" charset="0"/>
              <a:cs typeface="Times New Roman" pitchFamily="18" charset="0"/>
            </a:endParaRPr>
          </a:p>
          <a:p>
            <a:pPr lvl="0"/>
            <a:r>
              <a:rPr lang="en-US" sz="2000" dirty="0" smtClean="0">
                <a:latin typeface="Times New Roman" pitchFamily="18" charset="0"/>
                <a:cs typeface="Times New Roman" pitchFamily="18" charset="0"/>
              </a:rPr>
              <a:t>N-Central can customize reports you can choose the devices you want in the report , details, and status of your machines. Also, you can email the report in a PDF format and can even create scheduled reports </a:t>
            </a:r>
            <a:endParaRPr lang="en-US" sz="2000" dirty="0">
              <a:latin typeface="Times New Roman" pitchFamily="18" charset="0"/>
              <a:cs typeface="Times New Roman" pitchFamily="18" charset="0"/>
            </a:endParaRPr>
          </a:p>
          <a:p>
            <a:pPr lvl="0"/>
            <a:r>
              <a:rPr lang="en-US" sz="2000" dirty="0" smtClean="0">
                <a:latin typeface="Times New Roman" pitchFamily="18" charset="0"/>
                <a:cs typeface="Times New Roman" pitchFamily="18" charset="0"/>
              </a:rPr>
              <a:t>The ease of use is very user friendly and level sophistication is great because you can send the report a quickly or you can schedule reports to go out at a pre determined time</a:t>
            </a:r>
            <a:r>
              <a:rPr lang="en-US" sz="2000" i="1" dirty="0" smtClean="0">
                <a:latin typeface="Times New Roman" pitchFamily="18" charset="0"/>
                <a:cs typeface="Times New Roman" pitchFamily="18" charset="0"/>
              </a:rPr>
              <a:t>.</a:t>
            </a:r>
            <a:endParaRPr lang="en-US" sz="2000" dirty="0">
              <a:latin typeface="Times New Roman" pitchFamily="18" charset="0"/>
              <a:cs typeface="Times New Roman" pitchFamily="18" charset="0"/>
            </a:endParaRPr>
          </a:p>
          <a:p>
            <a:r>
              <a:rPr lang="en-US" sz="2000" dirty="0" smtClean="0">
                <a:latin typeface="Times New Roman" pitchFamily="18" charset="0"/>
                <a:cs typeface="Times New Roman" pitchFamily="18" charset="0"/>
              </a:rPr>
              <a:t>Both  Kaseya and N-Central reporting are very user friendly.  They both generate reports and have the email functionality</a:t>
            </a:r>
            <a:endParaRPr lang="en-US" sz="2000" dirty="0">
              <a:latin typeface="Times New Roman" pitchFamily="18" charset="0"/>
              <a:cs typeface="Times New Roman" pitchFamily="18" charset="0"/>
            </a:endParaRPr>
          </a:p>
        </p:txBody>
      </p: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Agenda</a:t>
            </a:r>
            <a:endParaRPr lang="en-US" dirty="0"/>
          </a:p>
        </p:txBody>
      </p:sp>
      <p:sp>
        <p:nvSpPr>
          <p:cNvPr id="3" name="Content Placeholder 2"/>
          <p:cNvSpPr>
            <a:spLocks noGrp="1"/>
          </p:cNvSpPr>
          <p:nvPr>
            <p:ph idx="1"/>
          </p:nvPr>
        </p:nvSpPr>
        <p:spPr/>
        <p:txBody>
          <a:bodyPr/>
          <a:lstStyle/>
          <a:p>
            <a:r>
              <a:rPr lang="en-US" dirty="0">
                <a:solidFill>
                  <a:srgbClr val="FF0000"/>
                </a:solidFill>
              </a:rPr>
              <a:t>Introduction</a:t>
            </a:r>
          </a:p>
          <a:p>
            <a:r>
              <a:rPr lang="en-US" dirty="0"/>
              <a:t>Comparison &amp; Discussion</a:t>
            </a:r>
          </a:p>
          <a:p>
            <a:r>
              <a:rPr lang="en-US" dirty="0"/>
              <a:t>Glossary</a:t>
            </a:r>
          </a:p>
          <a:p>
            <a:r>
              <a:rPr lang="en-US" dirty="0"/>
              <a:t>Acknowledgements</a:t>
            </a:r>
          </a:p>
          <a:p>
            <a:r>
              <a:rPr lang="en-US" dirty="0"/>
              <a:t>References</a:t>
            </a:r>
          </a:p>
        </p:txBody>
      </p:sp>
    </p:spTree>
  </p:cSld>
  <p:clrMapOvr>
    <a:masterClrMapping/>
  </p:clrMapOvr>
  <p:transition>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1.12 System/User/Admin Management</a:t>
            </a:r>
            <a:endParaRPr lang="en-US" dirty="0"/>
          </a:p>
        </p:txBody>
      </p:sp>
      <p:sp>
        <p:nvSpPr>
          <p:cNvPr id="3" name="Content Placeholder 2"/>
          <p:cNvSpPr>
            <a:spLocks noGrp="1"/>
          </p:cNvSpPr>
          <p:nvPr>
            <p:ph idx="1"/>
          </p:nvPr>
        </p:nvSpPr>
        <p:spPr/>
        <p:txBody>
          <a:bodyPr/>
          <a:lstStyle/>
          <a:p>
            <a:pPr lvl="0"/>
            <a:r>
              <a:rPr lang="en-US" sz="1600" dirty="0" smtClean="0">
                <a:latin typeface="Times New Roman" pitchFamily="18" charset="0"/>
                <a:cs typeface="Times New Roman" pitchFamily="18" charset="0"/>
              </a:rPr>
              <a:t>N-Central allows administrator to customize their environment to their specific needs. You use the Service Organization feature in N-Central, if you are the top administrator you control how much access you give to other administrator or customers. </a:t>
            </a:r>
            <a:endParaRPr lang="en-US" sz="1600" i="1" dirty="0" smtClean="0">
              <a:latin typeface="Times New Roman" pitchFamily="18" charset="0"/>
              <a:cs typeface="Times New Roman" pitchFamily="18" charset="0"/>
            </a:endParaRPr>
          </a:p>
          <a:p>
            <a:pPr lvl="0"/>
            <a:r>
              <a:rPr lang="en-US" sz="1600" dirty="0" smtClean="0">
                <a:latin typeface="Times New Roman" pitchFamily="18" charset="0"/>
                <a:cs typeface="Times New Roman" pitchFamily="18" charset="0"/>
              </a:rPr>
              <a:t>Yes N-Central offers restriction to other Administrator it calls them Service Organization you have three levels of hierarchy from 1-3 with 1 being the highest</a:t>
            </a:r>
          </a:p>
          <a:p>
            <a:pPr lvl="0"/>
            <a:r>
              <a:rPr lang="en-US" sz="1600" dirty="0" smtClean="0">
                <a:latin typeface="Times New Roman" pitchFamily="18" charset="0"/>
                <a:cs typeface="Times New Roman" pitchFamily="18" charset="0"/>
              </a:rPr>
              <a:t>The Service Organization admin has the authority to restrict or allows users from using certain functionality and machines and devices</a:t>
            </a:r>
          </a:p>
          <a:p>
            <a:pPr lvl="0"/>
            <a:r>
              <a:rPr lang="en-US" sz="1600" dirty="0" smtClean="0">
                <a:latin typeface="Times New Roman" pitchFamily="18" charset="0"/>
                <a:cs typeface="Times New Roman" pitchFamily="18" charset="0"/>
              </a:rPr>
              <a:t>N-Central admin management is easy to use just go to setup -&gt;user account s and fill in the information on how much access you want to give to other </a:t>
            </a:r>
            <a:r>
              <a:rPr lang="en-US" sz="1600" dirty="0" err="1" smtClean="0">
                <a:latin typeface="Times New Roman" pitchFamily="18" charset="0"/>
                <a:cs typeface="Times New Roman" pitchFamily="18" charset="0"/>
              </a:rPr>
              <a:t>admins</a:t>
            </a:r>
            <a:r>
              <a:rPr lang="en-US" sz="1600" dirty="0" smtClean="0">
                <a:latin typeface="Times New Roman" pitchFamily="18" charset="0"/>
                <a:cs typeface="Times New Roman" pitchFamily="18" charset="0"/>
              </a:rPr>
              <a:t> or customers</a:t>
            </a:r>
          </a:p>
          <a:p>
            <a:pPr lvl="0"/>
            <a:r>
              <a:rPr lang="en-US" sz="1600" dirty="0" smtClean="0">
                <a:latin typeface="Times New Roman" pitchFamily="18" charset="0"/>
                <a:cs typeface="Times New Roman" pitchFamily="18" charset="0"/>
              </a:rPr>
              <a:t>N-Central has a better admin utility than Kaseya because it is easy to use and you modify environments for others very quickly. This feature is simple but has great ability</a:t>
            </a:r>
            <a:endParaRPr lang="en-US" sz="1600" dirty="0">
              <a:latin typeface="Times New Roman" pitchFamily="18" charset="0"/>
              <a:cs typeface="Times New Roman" pitchFamily="18" charset="0"/>
            </a:endParaRPr>
          </a:p>
        </p:txBody>
      </p:sp>
    </p:spTree>
  </p:cSld>
  <p:clrMapOvr>
    <a:masterClrMapping/>
  </p:clrMapOvr>
  <p:transition>
    <p:fad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1.13 Usability</a:t>
            </a:r>
            <a:endParaRPr lang="en-US" dirty="0"/>
          </a:p>
        </p:txBody>
      </p:sp>
      <p:sp>
        <p:nvSpPr>
          <p:cNvPr id="3" name="Content Placeholder 2"/>
          <p:cNvSpPr>
            <a:spLocks noGrp="1"/>
          </p:cNvSpPr>
          <p:nvPr>
            <p:ph idx="1"/>
          </p:nvPr>
        </p:nvSpPr>
        <p:spPr/>
        <p:txBody>
          <a:bodyPr/>
          <a:lstStyle/>
          <a:p>
            <a:r>
              <a:rPr lang="en-US" sz="1600" dirty="0" smtClean="0">
                <a:latin typeface="Times New Roman" pitchFamily="18" charset="0"/>
                <a:cs typeface="Times New Roman" pitchFamily="18" charset="0"/>
              </a:rPr>
              <a:t>Overall usability is great. The user interface is easy to use, the online help is great and   N-Central representatives are always there to help. The dashboard is very well distributed and items are easy to find. </a:t>
            </a:r>
          </a:p>
          <a:p>
            <a:r>
              <a:rPr lang="en-US" sz="1600" dirty="0" smtClean="0">
                <a:latin typeface="Times New Roman" pitchFamily="18" charset="0"/>
                <a:cs typeface="Times New Roman" pitchFamily="18" charset="0"/>
              </a:rPr>
              <a:t>The interface is Web based you log into your account and manage the environment</a:t>
            </a:r>
          </a:p>
          <a:p>
            <a:r>
              <a:rPr lang="en-US" sz="1600" dirty="0" smtClean="0">
                <a:latin typeface="Times New Roman" pitchFamily="18" charset="0"/>
                <a:cs typeface="Times New Roman" pitchFamily="18" charset="0"/>
              </a:rPr>
              <a:t>User interface is very visual and easy to use</a:t>
            </a:r>
          </a:p>
          <a:p>
            <a:r>
              <a:rPr lang="en-US" sz="1600" dirty="0" smtClean="0">
                <a:latin typeface="Times New Roman" pitchFamily="18" charset="0"/>
                <a:cs typeface="Times New Roman" pitchFamily="18" charset="0"/>
              </a:rPr>
              <a:t>The learning curve  is not too much you have to become familiar with N-Central or you can  contact representatives or use the online help. N-Central offers live demos every week day at 1pm eastern time to demonstrate how to use the N-central</a:t>
            </a:r>
          </a:p>
          <a:p>
            <a:r>
              <a:rPr lang="en-US" sz="1600" dirty="0" smtClean="0">
                <a:latin typeface="Times New Roman" pitchFamily="18" charset="0"/>
                <a:cs typeface="Times New Roman" pitchFamily="18" charset="0"/>
              </a:rPr>
              <a:t> In N-Central everything is well distributed into one portal you can access customers account and other </a:t>
            </a:r>
            <a:r>
              <a:rPr lang="en-US" sz="1600" dirty="0" err="1" smtClean="0">
                <a:latin typeface="Times New Roman" pitchFamily="18" charset="0"/>
                <a:cs typeface="Times New Roman" pitchFamily="18" charset="0"/>
              </a:rPr>
              <a:t>admins</a:t>
            </a:r>
            <a:r>
              <a:rPr lang="en-US" sz="1600" dirty="0" smtClean="0">
                <a:latin typeface="Times New Roman" pitchFamily="18" charset="0"/>
                <a:cs typeface="Times New Roman" pitchFamily="18" charset="0"/>
              </a:rPr>
              <a:t> accounts  from a single interface.  Also, Kaseya portal is easy to use and has a everything integrated into one portal . Both products are easily managed and everything is integrated together</a:t>
            </a:r>
            <a:endParaRPr lang="en-US" sz="1600" dirty="0">
              <a:latin typeface="Times New Roman" pitchFamily="18" charset="0"/>
              <a:cs typeface="Times New Roman" pitchFamily="18" charset="0"/>
            </a:endParaRPr>
          </a:p>
        </p:txBody>
      </p:sp>
    </p:spTree>
  </p:cSld>
  <p:clrMapOvr>
    <a:masterClrMapping/>
  </p:clrMapOvr>
  <p:transition>
    <p:fad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1.14 Reliability</a:t>
            </a:r>
            <a:endParaRPr lang="en-US" dirty="0"/>
          </a:p>
        </p:txBody>
      </p:sp>
      <p:sp>
        <p:nvSpPr>
          <p:cNvPr id="3" name="Content Placeholder 2"/>
          <p:cNvSpPr>
            <a:spLocks noGrp="1"/>
          </p:cNvSpPr>
          <p:nvPr>
            <p:ph idx="1"/>
          </p:nvPr>
        </p:nvSpPr>
        <p:spPr/>
        <p:txBody>
          <a:bodyPr/>
          <a:lstStyle/>
          <a:p>
            <a:r>
              <a:rPr lang="en-US" sz="1800" dirty="0" smtClean="0">
                <a:latin typeface="Times New Roman" pitchFamily="18" charset="0"/>
                <a:cs typeface="Times New Roman" pitchFamily="18" charset="0"/>
              </a:rPr>
              <a:t>N-Central reliability is great it’s  rare to have lost connections or system going down. If such events occur the admin creates an alert to be notified to such errors and can quickly correct the problem</a:t>
            </a:r>
          </a:p>
          <a:p>
            <a:r>
              <a:rPr lang="en-US" sz="1800" dirty="0" smtClean="0">
                <a:latin typeface="Times New Roman" pitchFamily="18" charset="0"/>
                <a:cs typeface="Times New Roman" pitchFamily="18" charset="0"/>
              </a:rPr>
              <a:t>If the system goes down on rare occasions it goes down for a few minutes. Most of the time it restores itself. N-central can be managed from any computer you just login to your account and manage the machine</a:t>
            </a:r>
          </a:p>
          <a:p>
            <a:r>
              <a:rPr lang="en-US" sz="1800" dirty="0" smtClean="0">
                <a:latin typeface="Times New Roman" pitchFamily="18" charset="0"/>
                <a:cs typeface="Times New Roman" pitchFamily="18" charset="0"/>
              </a:rPr>
              <a:t>N-Central functionality is  great everything you need you in an automation tool. The remote control is amazing , endpoint security is great and it’s Windows 7 compatible</a:t>
            </a:r>
          </a:p>
          <a:p>
            <a:r>
              <a:rPr lang="en-US" sz="1800" dirty="0" smtClean="0">
                <a:latin typeface="Times New Roman" pitchFamily="18" charset="0"/>
                <a:cs typeface="Times New Roman" pitchFamily="18" charset="0"/>
              </a:rPr>
              <a:t>All the functions in N-Central are easy to use, do great tasks, and can accomplish everything from backup and disaster recovery and great end point security</a:t>
            </a:r>
            <a:endParaRPr lang="en-US" sz="1800" dirty="0">
              <a:latin typeface="Times New Roman" pitchFamily="18" charset="0"/>
              <a:cs typeface="Times New Roman" pitchFamily="18" charset="0"/>
            </a:endParaRPr>
          </a:p>
        </p:txBody>
      </p:sp>
    </p:spTree>
  </p:cSld>
  <p:clrMapOvr>
    <a:masterClrMapping/>
  </p:clrMapOvr>
  <p:transition>
    <p:fad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1.15 Performance </a:t>
            </a:r>
            <a:endParaRPr lang="en-US" dirty="0"/>
          </a:p>
        </p:txBody>
      </p:sp>
      <p:sp>
        <p:nvSpPr>
          <p:cNvPr id="3" name="Content Placeholder 2"/>
          <p:cNvSpPr>
            <a:spLocks noGrp="1"/>
          </p:cNvSpPr>
          <p:nvPr>
            <p:ph idx="1"/>
          </p:nvPr>
        </p:nvSpPr>
        <p:spPr/>
        <p:txBody>
          <a:bodyPr/>
          <a:lstStyle/>
          <a:p>
            <a:r>
              <a:rPr lang="en-US" dirty="0" smtClean="0">
                <a:latin typeface="Times New Roman" pitchFamily="18" charset="0"/>
                <a:cs typeface="Times New Roman" pitchFamily="18" charset="0"/>
              </a:rPr>
              <a:t>N-Central performance is great very reliable and  has great system performance. N-central is web based with means easily accessed  and configured easily. </a:t>
            </a:r>
          </a:p>
          <a:p>
            <a:r>
              <a:rPr lang="en-US" dirty="0" smtClean="0">
                <a:latin typeface="Times New Roman" pitchFamily="18" charset="0"/>
                <a:cs typeface="Times New Roman" pitchFamily="18" charset="0"/>
              </a:rPr>
              <a:t>The system performance is very fast it does not lag or slow down processes.</a:t>
            </a:r>
          </a:p>
          <a:p>
            <a:r>
              <a:rPr lang="en-US" dirty="0" smtClean="0">
                <a:latin typeface="Times New Roman" pitchFamily="18" charset="0"/>
                <a:cs typeface="Times New Roman" pitchFamily="18" charset="0"/>
              </a:rPr>
              <a:t>System is very responsive when tasks are performed the system responds great</a:t>
            </a:r>
            <a:endParaRPr lang="en-US" dirty="0">
              <a:latin typeface="Times New Roman" pitchFamily="18" charset="0"/>
              <a:cs typeface="Times New Roman" pitchFamily="18" charset="0"/>
            </a:endParaRPr>
          </a:p>
        </p:txBody>
      </p:sp>
    </p:spTree>
  </p:cSld>
  <p:clrMapOvr>
    <a:masterClrMapping/>
  </p:clrMapOvr>
  <p:transition>
    <p:fad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1.16 Supportability </a:t>
            </a:r>
            <a:endParaRPr lang="en-US" dirty="0"/>
          </a:p>
        </p:txBody>
      </p:sp>
      <p:sp>
        <p:nvSpPr>
          <p:cNvPr id="3" name="Content Placeholder 2"/>
          <p:cNvSpPr>
            <a:spLocks noGrp="1"/>
          </p:cNvSpPr>
          <p:nvPr>
            <p:ph idx="1"/>
          </p:nvPr>
        </p:nvSpPr>
        <p:spPr/>
        <p:txBody>
          <a:bodyPr/>
          <a:lstStyle/>
          <a:p>
            <a:r>
              <a:rPr lang="en-US" sz="3200" dirty="0" smtClean="0">
                <a:latin typeface="Times New Roman" pitchFamily="18" charset="0"/>
                <a:cs typeface="Times New Roman" pitchFamily="18" charset="0"/>
              </a:rPr>
              <a:t>Also, N-central supports all major OS Windows, Mac and  SUSE and Red Hat Linux.</a:t>
            </a:r>
          </a:p>
          <a:p>
            <a:r>
              <a:rPr lang="en-US" sz="3200" dirty="0" smtClean="0">
                <a:latin typeface="Times New Roman" pitchFamily="18" charset="0"/>
                <a:cs typeface="Times New Roman" pitchFamily="18" charset="0"/>
              </a:rPr>
              <a:t>N-central supports all types of SNMP devices</a:t>
            </a:r>
          </a:p>
        </p:txBody>
      </p:sp>
    </p:spTree>
  </p:cSld>
  <p:clrMapOvr>
    <a:masterClrMapping/>
  </p:clrMapOvr>
  <p:transition>
    <p:fad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a:t>
            </a:r>
          </a:p>
        </p:txBody>
      </p:sp>
      <p:sp>
        <p:nvSpPr>
          <p:cNvPr id="3" name="Content Placeholder 2"/>
          <p:cNvSpPr>
            <a:spLocks noGrp="1"/>
          </p:cNvSpPr>
          <p:nvPr>
            <p:ph idx="1"/>
          </p:nvPr>
        </p:nvSpPr>
        <p:spPr/>
        <p:txBody>
          <a:bodyPr/>
          <a:lstStyle/>
          <a:p>
            <a:r>
              <a:rPr lang="en-US" dirty="0"/>
              <a:t>Introduction</a:t>
            </a:r>
          </a:p>
          <a:p>
            <a:r>
              <a:rPr lang="en-US" dirty="0">
                <a:solidFill>
                  <a:schemeClr val="tx2">
                    <a:lumMod val="75000"/>
                  </a:schemeClr>
                </a:solidFill>
              </a:rPr>
              <a:t>Comparison &amp; Discussion</a:t>
            </a:r>
          </a:p>
          <a:p>
            <a:r>
              <a:rPr lang="en-US" dirty="0"/>
              <a:t>Glossary</a:t>
            </a:r>
          </a:p>
          <a:p>
            <a:r>
              <a:rPr lang="en-US" dirty="0"/>
              <a:t>Acknowledgements</a:t>
            </a:r>
          </a:p>
          <a:p>
            <a:r>
              <a:rPr lang="en-US" dirty="0"/>
              <a:t>References</a:t>
            </a:r>
          </a:p>
        </p:txBody>
      </p:sp>
    </p:spTree>
  </p:cSld>
  <p:clrMapOvr>
    <a:masterClrMapping/>
  </p:clrMapOvr>
  <p:transition>
    <p:fad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2. Comparison and Discussion</a:t>
            </a:r>
            <a:r>
              <a:rPr lang="en-US" b="1" i="1" dirty="0"/>
              <a:t> </a:t>
            </a:r>
            <a:endParaRPr lang="en-US" dirty="0"/>
          </a:p>
        </p:txBody>
      </p:sp>
      <p:sp>
        <p:nvSpPr>
          <p:cNvPr id="3" name="Content Placeholder 2"/>
          <p:cNvSpPr>
            <a:spLocks noGrp="1"/>
          </p:cNvSpPr>
          <p:nvPr>
            <p:ph idx="1"/>
          </p:nvPr>
        </p:nvSpPr>
        <p:spPr/>
        <p:txBody>
          <a:bodyPr/>
          <a:lstStyle/>
          <a:p>
            <a:r>
              <a:rPr lang="en-US" dirty="0" smtClean="0"/>
              <a:t>Through out this project, we have been comparing N-Central to Kaseya and have reached a very extensive understanding of the offerings of both products and how they compare to each other. In the following slides we shall be discussing and evaluating the features and capabilities of both Automation tools.</a:t>
            </a:r>
            <a:endParaRPr lang="en-US" dirty="0"/>
          </a:p>
        </p:txBody>
      </p:sp>
    </p:spTree>
  </p:cSld>
  <p:clrMapOvr>
    <a:masterClrMapping/>
  </p:clrMapOvr>
  <p:transition>
    <p:fade/>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2.1 Evaluating and Discussing</a:t>
            </a:r>
            <a:endParaRPr lang="en-US" dirty="0"/>
          </a:p>
        </p:txBody>
      </p:sp>
      <p:graphicFrame>
        <p:nvGraphicFramePr>
          <p:cNvPr id="4" name="Table 3"/>
          <p:cNvGraphicFramePr>
            <a:graphicFrameLocks noGrp="1"/>
          </p:cNvGraphicFramePr>
          <p:nvPr/>
        </p:nvGraphicFramePr>
        <p:xfrm>
          <a:off x="990600" y="1600200"/>
          <a:ext cx="7162800" cy="5257800"/>
        </p:xfrm>
        <a:graphic>
          <a:graphicData uri="http://schemas.openxmlformats.org/drawingml/2006/table">
            <a:tbl>
              <a:tblPr/>
              <a:tblGrid>
                <a:gridCol w="340437"/>
                <a:gridCol w="1716963"/>
                <a:gridCol w="5105400"/>
              </a:tblGrid>
              <a:tr h="254000">
                <a:tc>
                  <a:txBody>
                    <a:bodyPr/>
                    <a:lstStyle/>
                    <a:p>
                      <a:pPr marL="0" marR="0" algn="ctr">
                        <a:lnSpc>
                          <a:spcPct val="115000"/>
                        </a:lnSpc>
                        <a:spcBef>
                          <a:spcPts val="0"/>
                        </a:spcBef>
                        <a:spcAft>
                          <a:spcPts val="0"/>
                        </a:spcAft>
                      </a:pPr>
                      <a:r>
                        <a:rPr lang="en-US" sz="900" i="0" dirty="0">
                          <a:latin typeface="Times New Roman"/>
                          <a:ea typeface="Calibri"/>
                          <a:cs typeface="Times New Roman"/>
                        </a:rPr>
                        <a:t>1</a:t>
                      </a:r>
                      <a:endParaRPr lang="en-US" sz="1000" i="0" dirty="0">
                        <a:latin typeface="Times New Roman" pitchFamily="18" charset="0"/>
                        <a:ea typeface="Calibri"/>
                        <a:cs typeface="Times New Roman"/>
                      </a:endParaRPr>
                    </a:p>
                  </a:txBody>
                  <a:tcPr marL="49696" marR="49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i="0" dirty="0">
                          <a:latin typeface="Times New Roman"/>
                          <a:ea typeface="Calibri"/>
                          <a:cs typeface="Times New Roman"/>
                        </a:rPr>
                        <a:t>Architecture</a:t>
                      </a:r>
                      <a:endParaRPr lang="en-US" sz="1000" i="0" dirty="0">
                        <a:latin typeface="Times New Roman" pitchFamily="18" charset="0"/>
                        <a:ea typeface="Calibri"/>
                        <a:cs typeface="Times New Roman"/>
                      </a:endParaRPr>
                    </a:p>
                    <a:p>
                      <a:pPr marL="0" marR="0">
                        <a:lnSpc>
                          <a:spcPct val="115000"/>
                        </a:lnSpc>
                        <a:spcBef>
                          <a:spcPts val="0"/>
                        </a:spcBef>
                        <a:spcAft>
                          <a:spcPts val="0"/>
                        </a:spcAft>
                      </a:pPr>
                      <a:r>
                        <a:rPr lang="en-US" sz="900" b="1" i="0" dirty="0">
                          <a:latin typeface="Times New Roman"/>
                          <a:ea typeface="Calibri"/>
                          <a:cs typeface="Times New Roman"/>
                        </a:rPr>
                        <a:t>Rating: </a:t>
                      </a:r>
                      <a:r>
                        <a:rPr lang="en-US" sz="900" b="1" i="0" dirty="0" smtClean="0">
                          <a:latin typeface="Times New Roman"/>
                          <a:ea typeface="Calibri"/>
                          <a:cs typeface="Times New Roman"/>
                        </a:rPr>
                        <a:t>4</a:t>
                      </a:r>
                      <a:endParaRPr lang="en-US" sz="1000" i="0" dirty="0">
                        <a:latin typeface="Times New Roman" pitchFamily="18" charset="0"/>
                        <a:ea typeface="Calibri"/>
                        <a:cs typeface="Times New Roman"/>
                      </a:endParaRPr>
                    </a:p>
                  </a:txBody>
                  <a:tcPr marL="49696" marR="49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i="0" dirty="0" smtClean="0">
                          <a:latin typeface="Times New Roman"/>
                          <a:ea typeface="Calibri"/>
                          <a:cs typeface="Times New Roman"/>
                        </a:rPr>
                        <a:t>Great</a:t>
                      </a:r>
                      <a:r>
                        <a:rPr lang="en-US" sz="900" i="0" baseline="0" dirty="0" smtClean="0">
                          <a:latin typeface="Times New Roman"/>
                          <a:ea typeface="Calibri"/>
                          <a:cs typeface="Times New Roman"/>
                        </a:rPr>
                        <a:t> setup which follows the standard Agent protocol but provides additional capabilities through the use of Probes</a:t>
                      </a:r>
                      <a:endParaRPr lang="en-US" sz="1000" i="0" dirty="0">
                        <a:latin typeface="Times New Roman" pitchFamily="18" charset="0"/>
                        <a:ea typeface="Calibri"/>
                        <a:cs typeface="Times New Roman"/>
                      </a:endParaRPr>
                    </a:p>
                  </a:txBody>
                  <a:tcPr marL="49696" marR="49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4000">
                <a:tc>
                  <a:txBody>
                    <a:bodyPr/>
                    <a:lstStyle/>
                    <a:p>
                      <a:pPr marL="0" marR="0" algn="ctr">
                        <a:lnSpc>
                          <a:spcPct val="115000"/>
                        </a:lnSpc>
                        <a:spcBef>
                          <a:spcPts val="0"/>
                        </a:spcBef>
                        <a:spcAft>
                          <a:spcPts val="0"/>
                        </a:spcAft>
                      </a:pPr>
                      <a:r>
                        <a:rPr lang="en-US" sz="900" i="0" dirty="0">
                          <a:latin typeface="Times New Roman"/>
                          <a:ea typeface="Calibri"/>
                          <a:cs typeface="Times New Roman"/>
                        </a:rPr>
                        <a:t>2</a:t>
                      </a:r>
                      <a:endParaRPr lang="en-US" sz="1000" i="0" dirty="0">
                        <a:latin typeface="Times New Roman" pitchFamily="18" charset="0"/>
                        <a:ea typeface="Calibri"/>
                        <a:cs typeface="Times New Roman"/>
                      </a:endParaRPr>
                    </a:p>
                  </a:txBody>
                  <a:tcPr marL="49696" marR="49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i="0" dirty="0">
                          <a:latin typeface="Times New Roman"/>
                          <a:ea typeface="Calibri"/>
                          <a:cs typeface="Times New Roman"/>
                        </a:rPr>
                        <a:t>Audit &amp; Asset Mgt</a:t>
                      </a:r>
                      <a:br>
                        <a:rPr lang="en-US" sz="900" i="0" dirty="0">
                          <a:latin typeface="Times New Roman"/>
                          <a:ea typeface="Calibri"/>
                          <a:cs typeface="Times New Roman"/>
                        </a:rPr>
                      </a:br>
                      <a:r>
                        <a:rPr lang="en-US" sz="900" b="1" i="0" dirty="0">
                          <a:latin typeface="Times New Roman"/>
                          <a:ea typeface="Calibri"/>
                          <a:cs typeface="Times New Roman"/>
                        </a:rPr>
                        <a:t>Rating: </a:t>
                      </a:r>
                      <a:r>
                        <a:rPr lang="en-US" sz="900" b="1" i="0" dirty="0" smtClean="0">
                          <a:latin typeface="Times New Roman"/>
                          <a:ea typeface="Calibri"/>
                          <a:cs typeface="Times New Roman"/>
                        </a:rPr>
                        <a:t>4</a:t>
                      </a:r>
                      <a:endParaRPr lang="en-US" sz="1000" i="0" dirty="0">
                        <a:latin typeface="Times New Roman" pitchFamily="18" charset="0"/>
                        <a:ea typeface="Calibri"/>
                        <a:cs typeface="Times New Roman"/>
                      </a:endParaRPr>
                    </a:p>
                  </a:txBody>
                  <a:tcPr marL="49696" marR="49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i="0" dirty="0" smtClean="0">
                          <a:latin typeface="Times New Roman"/>
                          <a:ea typeface="Calibri"/>
                          <a:cs typeface="Times New Roman"/>
                        </a:rPr>
                        <a:t>Standard</a:t>
                      </a:r>
                      <a:r>
                        <a:rPr lang="en-US" sz="900" i="0" baseline="0" dirty="0" smtClean="0">
                          <a:latin typeface="Times New Roman"/>
                          <a:ea typeface="Calibri"/>
                          <a:cs typeface="Times New Roman"/>
                        </a:rPr>
                        <a:t> interface which matches Kaseya’s set up and keeps the pace up.</a:t>
                      </a:r>
                      <a:endParaRPr lang="en-US" sz="1000" i="0" dirty="0">
                        <a:latin typeface="Times New Roman" pitchFamily="18" charset="0"/>
                        <a:ea typeface="Calibri"/>
                        <a:cs typeface="Times New Roman"/>
                      </a:endParaRPr>
                    </a:p>
                  </a:txBody>
                  <a:tcPr marL="49696" marR="49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4000">
                <a:tc>
                  <a:txBody>
                    <a:bodyPr/>
                    <a:lstStyle/>
                    <a:p>
                      <a:pPr marL="0" marR="0" algn="ctr">
                        <a:lnSpc>
                          <a:spcPct val="115000"/>
                        </a:lnSpc>
                        <a:spcBef>
                          <a:spcPts val="0"/>
                        </a:spcBef>
                        <a:spcAft>
                          <a:spcPts val="0"/>
                        </a:spcAft>
                      </a:pPr>
                      <a:r>
                        <a:rPr lang="en-US" sz="900" i="0" dirty="0">
                          <a:latin typeface="Times New Roman"/>
                          <a:ea typeface="Calibri"/>
                          <a:cs typeface="Times New Roman"/>
                        </a:rPr>
                        <a:t>3</a:t>
                      </a:r>
                      <a:endParaRPr lang="en-US" sz="1000" i="0" dirty="0">
                        <a:latin typeface="Times New Roman" pitchFamily="18" charset="0"/>
                        <a:ea typeface="Calibri"/>
                        <a:cs typeface="Times New Roman"/>
                      </a:endParaRPr>
                    </a:p>
                  </a:txBody>
                  <a:tcPr marL="49696" marR="49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i="0" dirty="0">
                          <a:latin typeface="Times New Roman"/>
                          <a:ea typeface="Calibri"/>
                          <a:cs typeface="Times New Roman"/>
                        </a:rPr>
                        <a:t>Remote Control</a:t>
                      </a:r>
                      <a:br>
                        <a:rPr lang="en-US" sz="900" i="0" dirty="0">
                          <a:latin typeface="Times New Roman"/>
                          <a:ea typeface="Calibri"/>
                          <a:cs typeface="Times New Roman"/>
                        </a:rPr>
                      </a:br>
                      <a:r>
                        <a:rPr lang="en-US" sz="900" b="1" i="0" dirty="0">
                          <a:latin typeface="Times New Roman"/>
                          <a:ea typeface="Calibri"/>
                          <a:cs typeface="Times New Roman"/>
                        </a:rPr>
                        <a:t>Rating: </a:t>
                      </a:r>
                      <a:r>
                        <a:rPr lang="en-US" sz="900" b="1" i="0" dirty="0" smtClean="0">
                          <a:latin typeface="Times New Roman"/>
                          <a:ea typeface="Calibri"/>
                          <a:cs typeface="Times New Roman"/>
                        </a:rPr>
                        <a:t>5</a:t>
                      </a:r>
                      <a:endParaRPr lang="en-US" sz="1000" i="0" dirty="0">
                        <a:latin typeface="Times New Roman" pitchFamily="18" charset="0"/>
                        <a:ea typeface="Calibri"/>
                        <a:cs typeface="Times New Roman"/>
                      </a:endParaRPr>
                    </a:p>
                  </a:txBody>
                  <a:tcPr marL="49696" marR="49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i="0" dirty="0" smtClean="0">
                          <a:latin typeface="Times New Roman"/>
                          <a:ea typeface="Calibri"/>
                          <a:cs typeface="Times New Roman"/>
                        </a:rPr>
                        <a:t>More full fledged and expansive with support for other</a:t>
                      </a:r>
                      <a:r>
                        <a:rPr lang="en-US" sz="900" i="0" baseline="0" dirty="0" smtClean="0">
                          <a:latin typeface="Times New Roman"/>
                          <a:ea typeface="Calibri"/>
                          <a:cs typeface="Times New Roman"/>
                        </a:rPr>
                        <a:t> OSs and through options such as BIOS and remote boot up shows its superiority over other products</a:t>
                      </a:r>
                      <a:endParaRPr lang="en-US" sz="1000" i="0" dirty="0">
                        <a:latin typeface="Times New Roman" pitchFamily="18" charset="0"/>
                        <a:ea typeface="Calibri"/>
                        <a:cs typeface="Times New Roman"/>
                      </a:endParaRPr>
                    </a:p>
                  </a:txBody>
                  <a:tcPr marL="49696" marR="49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4000">
                <a:tc>
                  <a:txBody>
                    <a:bodyPr/>
                    <a:lstStyle/>
                    <a:p>
                      <a:pPr marL="0" marR="0" algn="ctr">
                        <a:lnSpc>
                          <a:spcPct val="115000"/>
                        </a:lnSpc>
                        <a:spcBef>
                          <a:spcPts val="0"/>
                        </a:spcBef>
                        <a:spcAft>
                          <a:spcPts val="0"/>
                        </a:spcAft>
                      </a:pPr>
                      <a:r>
                        <a:rPr lang="en-US" sz="900" i="0" dirty="0">
                          <a:latin typeface="Times New Roman"/>
                          <a:ea typeface="Calibri"/>
                          <a:cs typeface="Times New Roman"/>
                        </a:rPr>
                        <a:t>4</a:t>
                      </a:r>
                      <a:endParaRPr lang="en-US" sz="1000" i="0" dirty="0">
                        <a:latin typeface="Times New Roman" pitchFamily="18" charset="0"/>
                        <a:ea typeface="Calibri"/>
                        <a:cs typeface="Times New Roman"/>
                      </a:endParaRPr>
                    </a:p>
                  </a:txBody>
                  <a:tcPr marL="49696" marR="49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i="0" dirty="0">
                          <a:latin typeface="Times New Roman"/>
                          <a:ea typeface="Calibri"/>
                          <a:cs typeface="Times New Roman"/>
                        </a:rPr>
                        <a:t>Automation</a:t>
                      </a:r>
                      <a:endParaRPr lang="en-US" sz="1000" i="0" dirty="0">
                        <a:latin typeface="Times New Roman" pitchFamily="18" charset="0"/>
                        <a:ea typeface="Calibri"/>
                        <a:cs typeface="Times New Roman"/>
                      </a:endParaRPr>
                    </a:p>
                    <a:p>
                      <a:pPr marL="0" marR="0">
                        <a:lnSpc>
                          <a:spcPct val="115000"/>
                        </a:lnSpc>
                        <a:spcBef>
                          <a:spcPts val="0"/>
                        </a:spcBef>
                        <a:spcAft>
                          <a:spcPts val="0"/>
                        </a:spcAft>
                      </a:pPr>
                      <a:r>
                        <a:rPr lang="en-US" sz="900" b="1" i="0" dirty="0">
                          <a:latin typeface="Times New Roman"/>
                          <a:ea typeface="Calibri"/>
                          <a:cs typeface="Times New Roman"/>
                        </a:rPr>
                        <a:t>Rating: </a:t>
                      </a:r>
                      <a:r>
                        <a:rPr lang="en-US" sz="900" b="1" i="0" dirty="0" smtClean="0">
                          <a:latin typeface="Times New Roman"/>
                          <a:ea typeface="Calibri"/>
                          <a:cs typeface="Times New Roman"/>
                        </a:rPr>
                        <a:t>5</a:t>
                      </a:r>
                      <a:endParaRPr lang="en-US" sz="1000" i="0" dirty="0">
                        <a:latin typeface="Times New Roman" pitchFamily="18" charset="0"/>
                        <a:ea typeface="Calibri"/>
                        <a:cs typeface="Times New Roman"/>
                      </a:endParaRPr>
                    </a:p>
                  </a:txBody>
                  <a:tcPr marL="49696" marR="49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000" i="0" dirty="0" smtClean="0">
                          <a:latin typeface="Times New Roman" pitchFamily="18" charset="0"/>
                          <a:ea typeface="Calibri"/>
                          <a:cs typeface="Times New Roman"/>
                        </a:rPr>
                        <a:t>Standard</a:t>
                      </a:r>
                      <a:r>
                        <a:rPr lang="en-US" sz="1000" i="0" baseline="0" dirty="0" smtClean="0">
                          <a:latin typeface="Times New Roman" pitchFamily="18" charset="0"/>
                          <a:ea typeface="Calibri"/>
                          <a:cs typeface="Times New Roman"/>
                        </a:rPr>
                        <a:t> setup with excellent Scripting understanding but does not work with other tools scripts</a:t>
                      </a:r>
                      <a:endParaRPr lang="en-US" sz="1000" i="0" dirty="0">
                        <a:latin typeface="Times New Roman" pitchFamily="18" charset="0"/>
                        <a:ea typeface="Calibri"/>
                        <a:cs typeface="Times New Roman"/>
                      </a:endParaRPr>
                    </a:p>
                  </a:txBody>
                  <a:tcPr marL="49696" marR="49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4000">
                <a:tc>
                  <a:txBody>
                    <a:bodyPr/>
                    <a:lstStyle/>
                    <a:p>
                      <a:pPr marL="0" marR="0" algn="ctr">
                        <a:lnSpc>
                          <a:spcPct val="115000"/>
                        </a:lnSpc>
                        <a:spcBef>
                          <a:spcPts val="0"/>
                        </a:spcBef>
                        <a:spcAft>
                          <a:spcPts val="0"/>
                        </a:spcAft>
                      </a:pPr>
                      <a:r>
                        <a:rPr lang="en-US" sz="900" i="0" dirty="0">
                          <a:latin typeface="Times New Roman"/>
                          <a:ea typeface="Calibri"/>
                          <a:cs typeface="Times New Roman"/>
                        </a:rPr>
                        <a:t>5</a:t>
                      </a:r>
                      <a:endParaRPr lang="en-US" sz="1000" i="0" dirty="0">
                        <a:latin typeface="Times New Roman" pitchFamily="18" charset="0"/>
                        <a:ea typeface="Calibri"/>
                        <a:cs typeface="Times New Roman"/>
                      </a:endParaRPr>
                    </a:p>
                  </a:txBody>
                  <a:tcPr marL="49696" marR="49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i="0" dirty="0">
                          <a:latin typeface="Times New Roman"/>
                          <a:ea typeface="Calibri"/>
                          <a:cs typeface="Times New Roman"/>
                        </a:rPr>
                        <a:t>Monitoring</a:t>
                      </a:r>
                      <a:br>
                        <a:rPr lang="en-US" sz="900" i="0" dirty="0">
                          <a:latin typeface="Times New Roman"/>
                          <a:ea typeface="Calibri"/>
                          <a:cs typeface="Times New Roman"/>
                        </a:rPr>
                      </a:br>
                      <a:r>
                        <a:rPr lang="en-US" sz="900" b="1" i="0" dirty="0">
                          <a:latin typeface="Times New Roman"/>
                          <a:ea typeface="Calibri"/>
                          <a:cs typeface="Times New Roman"/>
                        </a:rPr>
                        <a:t>Rating: </a:t>
                      </a:r>
                      <a:r>
                        <a:rPr lang="en-US" sz="900" b="1" i="0" dirty="0" smtClean="0">
                          <a:latin typeface="Times New Roman"/>
                          <a:ea typeface="Calibri"/>
                          <a:cs typeface="Times New Roman"/>
                        </a:rPr>
                        <a:t>4</a:t>
                      </a:r>
                      <a:endParaRPr lang="en-US" sz="1000" i="0" dirty="0">
                        <a:latin typeface="Times New Roman" pitchFamily="18" charset="0"/>
                        <a:ea typeface="Calibri"/>
                        <a:cs typeface="Times New Roman"/>
                      </a:endParaRPr>
                    </a:p>
                  </a:txBody>
                  <a:tcPr marL="49696" marR="49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i="0" dirty="0" smtClean="0">
                          <a:latin typeface="Times New Roman"/>
                          <a:ea typeface="Calibri"/>
                          <a:cs typeface="Times New Roman"/>
                        </a:rPr>
                        <a:t>With the options of Other OSs</a:t>
                      </a:r>
                      <a:r>
                        <a:rPr lang="en-US" sz="900" i="0" baseline="0" dirty="0" smtClean="0">
                          <a:latin typeface="Times New Roman"/>
                          <a:ea typeface="Calibri"/>
                          <a:cs typeface="Times New Roman"/>
                        </a:rPr>
                        <a:t>, Monitoring for N-Central has a slight advantages over other market tools.</a:t>
                      </a:r>
                      <a:endParaRPr lang="en-US" sz="1000" i="0" dirty="0">
                        <a:latin typeface="Times New Roman" pitchFamily="18" charset="0"/>
                        <a:ea typeface="Calibri"/>
                        <a:cs typeface="Times New Roman"/>
                      </a:endParaRPr>
                    </a:p>
                  </a:txBody>
                  <a:tcPr marL="49696" marR="49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4000">
                <a:tc>
                  <a:txBody>
                    <a:bodyPr/>
                    <a:lstStyle/>
                    <a:p>
                      <a:pPr marL="0" marR="0" algn="ctr">
                        <a:lnSpc>
                          <a:spcPct val="115000"/>
                        </a:lnSpc>
                        <a:spcBef>
                          <a:spcPts val="0"/>
                        </a:spcBef>
                        <a:spcAft>
                          <a:spcPts val="0"/>
                        </a:spcAft>
                      </a:pPr>
                      <a:r>
                        <a:rPr lang="en-US" sz="900" i="0" dirty="0">
                          <a:latin typeface="Times New Roman"/>
                          <a:ea typeface="Calibri"/>
                          <a:cs typeface="Times New Roman"/>
                        </a:rPr>
                        <a:t>6</a:t>
                      </a:r>
                      <a:endParaRPr lang="en-US" sz="1000" i="0" dirty="0">
                        <a:latin typeface="Times New Roman" pitchFamily="18" charset="0"/>
                        <a:ea typeface="Calibri"/>
                        <a:cs typeface="Times New Roman"/>
                      </a:endParaRPr>
                    </a:p>
                  </a:txBody>
                  <a:tcPr marL="49696" marR="49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i="0" dirty="0">
                          <a:latin typeface="Times New Roman"/>
                          <a:ea typeface="Calibri"/>
                          <a:cs typeface="Times New Roman"/>
                        </a:rPr>
                        <a:t>Patch Mgt</a:t>
                      </a:r>
                      <a:br>
                        <a:rPr lang="en-US" sz="900" i="0" dirty="0">
                          <a:latin typeface="Times New Roman"/>
                          <a:ea typeface="Calibri"/>
                          <a:cs typeface="Times New Roman"/>
                        </a:rPr>
                      </a:br>
                      <a:r>
                        <a:rPr lang="en-US" sz="900" b="1" i="0" dirty="0">
                          <a:latin typeface="Times New Roman"/>
                          <a:ea typeface="Calibri"/>
                          <a:cs typeface="Times New Roman"/>
                        </a:rPr>
                        <a:t>Rating: </a:t>
                      </a:r>
                      <a:r>
                        <a:rPr lang="en-US" sz="900" b="1" i="0" dirty="0" smtClean="0">
                          <a:latin typeface="Times New Roman"/>
                          <a:ea typeface="Calibri"/>
                          <a:cs typeface="Times New Roman"/>
                        </a:rPr>
                        <a:t>4</a:t>
                      </a:r>
                      <a:endParaRPr lang="en-US" sz="1000" i="0" dirty="0">
                        <a:latin typeface="Times New Roman" pitchFamily="18" charset="0"/>
                        <a:ea typeface="Calibri"/>
                        <a:cs typeface="Times New Roman"/>
                      </a:endParaRPr>
                    </a:p>
                  </a:txBody>
                  <a:tcPr marL="49696" marR="49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i="0" dirty="0" smtClean="0">
                          <a:latin typeface="Times New Roman"/>
                          <a:ea typeface="Calibri"/>
                          <a:cs typeface="Times New Roman"/>
                        </a:rPr>
                        <a:t>Standard implementation as with other</a:t>
                      </a:r>
                      <a:r>
                        <a:rPr lang="en-US" sz="900" i="0" baseline="0" dirty="0" smtClean="0">
                          <a:latin typeface="Times New Roman"/>
                          <a:ea typeface="Calibri"/>
                          <a:cs typeface="Times New Roman"/>
                        </a:rPr>
                        <a:t> tools on the market</a:t>
                      </a:r>
                      <a:endParaRPr lang="en-US" sz="1000" i="0" dirty="0">
                        <a:latin typeface="Times New Roman" pitchFamily="18" charset="0"/>
                        <a:ea typeface="Calibri"/>
                        <a:cs typeface="Times New Roman"/>
                      </a:endParaRPr>
                    </a:p>
                  </a:txBody>
                  <a:tcPr marL="49696" marR="49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4000">
                <a:tc>
                  <a:txBody>
                    <a:bodyPr/>
                    <a:lstStyle/>
                    <a:p>
                      <a:pPr marL="0" marR="0" algn="ctr">
                        <a:lnSpc>
                          <a:spcPct val="115000"/>
                        </a:lnSpc>
                        <a:spcBef>
                          <a:spcPts val="0"/>
                        </a:spcBef>
                        <a:spcAft>
                          <a:spcPts val="0"/>
                        </a:spcAft>
                      </a:pPr>
                      <a:r>
                        <a:rPr lang="en-US" sz="900" i="0" dirty="0">
                          <a:latin typeface="Times New Roman"/>
                          <a:ea typeface="Calibri"/>
                          <a:cs typeface="Times New Roman"/>
                        </a:rPr>
                        <a:t>7</a:t>
                      </a:r>
                      <a:endParaRPr lang="en-US" sz="1000" i="0" dirty="0">
                        <a:latin typeface="Times New Roman" pitchFamily="18" charset="0"/>
                        <a:ea typeface="Calibri"/>
                        <a:cs typeface="Times New Roman"/>
                      </a:endParaRPr>
                    </a:p>
                  </a:txBody>
                  <a:tcPr marL="49696" marR="49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i="0" dirty="0">
                          <a:latin typeface="Times New Roman"/>
                          <a:ea typeface="Calibri"/>
                          <a:cs typeface="Times New Roman"/>
                        </a:rPr>
                        <a:t>Backup &amp; Disaster Recovery</a:t>
                      </a:r>
                      <a:br>
                        <a:rPr lang="en-US" sz="900" i="0" dirty="0">
                          <a:latin typeface="Times New Roman"/>
                          <a:ea typeface="Calibri"/>
                          <a:cs typeface="Times New Roman"/>
                        </a:rPr>
                      </a:br>
                      <a:r>
                        <a:rPr lang="en-US" sz="900" b="1" i="0" dirty="0">
                          <a:latin typeface="Times New Roman"/>
                          <a:ea typeface="Calibri"/>
                          <a:cs typeface="Times New Roman"/>
                        </a:rPr>
                        <a:t>Rating: </a:t>
                      </a:r>
                      <a:r>
                        <a:rPr lang="en-US" sz="900" b="1" i="0" dirty="0" smtClean="0">
                          <a:latin typeface="Times New Roman"/>
                          <a:ea typeface="Calibri"/>
                          <a:cs typeface="Times New Roman"/>
                        </a:rPr>
                        <a:t>5</a:t>
                      </a:r>
                      <a:endParaRPr lang="en-US" sz="1000" i="0" dirty="0">
                        <a:latin typeface="Times New Roman" pitchFamily="18" charset="0"/>
                        <a:ea typeface="Calibri"/>
                        <a:cs typeface="Times New Roman"/>
                      </a:endParaRPr>
                    </a:p>
                  </a:txBody>
                  <a:tcPr marL="49696" marR="49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i="0" dirty="0" smtClean="0">
                          <a:latin typeface="Times New Roman"/>
                          <a:ea typeface="Calibri"/>
                          <a:cs typeface="Times New Roman"/>
                        </a:rPr>
                        <a:t>With</a:t>
                      </a:r>
                      <a:r>
                        <a:rPr lang="en-US" sz="900" i="0" baseline="0" dirty="0" smtClean="0">
                          <a:latin typeface="Times New Roman"/>
                          <a:ea typeface="Calibri"/>
                          <a:cs typeface="Times New Roman"/>
                        </a:rPr>
                        <a:t> it’s option of Self-Healing, N-Central has a step above over the competition .</a:t>
                      </a:r>
                      <a:endParaRPr lang="en-US" sz="1000" i="0" dirty="0">
                        <a:latin typeface="Times New Roman" pitchFamily="18" charset="0"/>
                        <a:ea typeface="Calibri"/>
                        <a:cs typeface="Times New Roman"/>
                      </a:endParaRPr>
                    </a:p>
                  </a:txBody>
                  <a:tcPr marL="49696" marR="49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4000">
                <a:tc>
                  <a:txBody>
                    <a:bodyPr/>
                    <a:lstStyle/>
                    <a:p>
                      <a:pPr marL="0" marR="0" algn="ctr">
                        <a:lnSpc>
                          <a:spcPct val="115000"/>
                        </a:lnSpc>
                        <a:spcBef>
                          <a:spcPts val="0"/>
                        </a:spcBef>
                        <a:spcAft>
                          <a:spcPts val="0"/>
                        </a:spcAft>
                      </a:pPr>
                      <a:r>
                        <a:rPr lang="en-US" sz="900" i="0" dirty="0">
                          <a:latin typeface="Times New Roman"/>
                          <a:ea typeface="Calibri"/>
                          <a:cs typeface="Times New Roman"/>
                        </a:rPr>
                        <a:t>8</a:t>
                      </a:r>
                      <a:endParaRPr lang="en-US" sz="1000" i="0" dirty="0">
                        <a:latin typeface="Times New Roman" pitchFamily="18" charset="0"/>
                        <a:ea typeface="Calibri"/>
                        <a:cs typeface="Times New Roman"/>
                      </a:endParaRPr>
                    </a:p>
                  </a:txBody>
                  <a:tcPr marL="49696" marR="49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i="0" dirty="0">
                          <a:latin typeface="Times New Roman"/>
                          <a:ea typeface="Calibri"/>
                          <a:cs typeface="Times New Roman"/>
                        </a:rPr>
                        <a:t>Endpoint Security</a:t>
                      </a:r>
                      <a:br>
                        <a:rPr lang="en-US" sz="900" i="0" dirty="0">
                          <a:latin typeface="Times New Roman"/>
                          <a:ea typeface="Calibri"/>
                          <a:cs typeface="Times New Roman"/>
                        </a:rPr>
                      </a:br>
                      <a:r>
                        <a:rPr lang="en-US" sz="900" b="1" i="0" dirty="0">
                          <a:latin typeface="Times New Roman"/>
                          <a:ea typeface="Calibri"/>
                          <a:cs typeface="Times New Roman"/>
                        </a:rPr>
                        <a:t>Rating: </a:t>
                      </a:r>
                      <a:r>
                        <a:rPr lang="en-US" sz="900" b="1" i="0" dirty="0" smtClean="0">
                          <a:latin typeface="Times New Roman"/>
                          <a:ea typeface="Calibri"/>
                          <a:cs typeface="Times New Roman"/>
                        </a:rPr>
                        <a:t>5</a:t>
                      </a:r>
                      <a:endParaRPr lang="en-US" sz="1000" i="0" dirty="0">
                        <a:latin typeface="Times New Roman" pitchFamily="18" charset="0"/>
                        <a:ea typeface="Calibri"/>
                        <a:cs typeface="Times New Roman"/>
                      </a:endParaRPr>
                    </a:p>
                  </a:txBody>
                  <a:tcPr marL="49696" marR="49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000" i="0" dirty="0" smtClean="0">
                          <a:latin typeface="Times New Roman" pitchFamily="18" charset="0"/>
                          <a:ea typeface="Calibri"/>
                          <a:cs typeface="Times New Roman"/>
                        </a:rPr>
                        <a:t>With</a:t>
                      </a:r>
                      <a:r>
                        <a:rPr lang="en-US" sz="1000" i="0" baseline="0" dirty="0" smtClean="0">
                          <a:latin typeface="Times New Roman" pitchFamily="18" charset="0"/>
                          <a:ea typeface="Calibri"/>
                          <a:cs typeface="Times New Roman"/>
                        </a:rPr>
                        <a:t> many options available from </a:t>
                      </a:r>
                      <a:r>
                        <a:rPr lang="en-US" sz="1000" i="0" baseline="0" dirty="0" err="1" smtClean="0">
                          <a:latin typeface="Times New Roman" pitchFamily="18" charset="0"/>
                          <a:ea typeface="Calibri"/>
                          <a:cs typeface="Times New Roman"/>
                        </a:rPr>
                        <a:t>AntiVirus</a:t>
                      </a:r>
                      <a:r>
                        <a:rPr lang="en-US" sz="1000" i="0" baseline="0" dirty="0" smtClean="0">
                          <a:latin typeface="Times New Roman" pitchFamily="18" charset="0"/>
                          <a:ea typeface="Calibri"/>
                          <a:cs typeface="Times New Roman"/>
                        </a:rPr>
                        <a:t> to firewall protection, N-Central is on par with other options on the market.</a:t>
                      </a:r>
                      <a:endParaRPr lang="en-US" sz="1000" i="0" dirty="0">
                        <a:latin typeface="Times New Roman" pitchFamily="18" charset="0"/>
                        <a:ea typeface="Calibri"/>
                        <a:cs typeface="Times New Roman"/>
                      </a:endParaRPr>
                    </a:p>
                  </a:txBody>
                  <a:tcPr marL="49696" marR="49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4000">
                <a:tc>
                  <a:txBody>
                    <a:bodyPr/>
                    <a:lstStyle/>
                    <a:p>
                      <a:pPr marL="0" marR="0" algn="ctr">
                        <a:lnSpc>
                          <a:spcPct val="115000"/>
                        </a:lnSpc>
                        <a:spcBef>
                          <a:spcPts val="0"/>
                        </a:spcBef>
                        <a:spcAft>
                          <a:spcPts val="0"/>
                        </a:spcAft>
                      </a:pPr>
                      <a:r>
                        <a:rPr lang="en-US" sz="900" i="0" dirty="0">
                          <a:latin typeface="Times New Roman"/>
                          <a:ea typeface="Calibri"/>
                          <a:cs typeface="Times New Roman"/>
                        </a:rPr>
                        <a:t>9</a:t>
                      </a:r>
                      <a:endParaRPr lang="en-US" sz="1000" i="0" dirty="0">
                        <a:latin typeface="Times New Roman" pitchFamily="18" charset="0"/>
                        <a:ea typeface="Calibri"/>
                        <a:cs typeface="Times New Roman"/>
                      </a:endParaRPr>
                    </a:p>
                  </a:txBody>
                  <a:tcPr marL="49696" marR="49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i="0" dirty="0">
                          <a:latin typeface="Times New Roman"/>
                          <a:ea typeface="Calibri"/>
                          <a:cs typeface="Times New Roman"/>
                        </a:rPr>
                        <a:t>User State Mgt</a:t>
                      </a:r>
                      <a:br>
                        <a:rPr lang="en-US" sz="900" i="0" dirty="0">
                          <a:latin typeface="Times New Roman"/>
                          <a:ea typeface="Calibri"/>
                          <a:cs typeface="Times New Roman"/>
                        </a:rPr>
                      </a:br>
                      <a:r>
                        <a:rPr lang="en-US" sz="900" b="1" i="0" dirty="0">
                          <a:latin typeface="Times New Roman"/>
                          <a:ea typeface="Calibri"/>
                          <a:cs typeface="Times New Roman"/>
                        </a:rPr>
                        <a:t>Rating: </a:t>
                      </a:r>
                      <a:r>
                        <a:rPr lang="en-US" sz="900" b="1" i="0" dirty="0" smtClean="0">
                          <a:latin typeface="Times New Roman"/>
                          <a:ea typeface="Calibri"/>
                          <a:cs typeface="Times New Roman"/>
                        </a:rPr>
                        <a:t>4</a:t>
                      </a:r>
                      <a:endParaRPr lang="en-US" sz="1000" i="0" dirty="0">
                        <a:latin typeface="Times New Roman" pitchFamily="18" charset="0"/>
                        <a:ea typeface="Calibri"/>
                        <a:cs typeface="Times New Roman"/>
                      </a:endParaRPr>
                    </a:p>
                  </a:txBody>
                  <a:tcPr marL="49696" marR="49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000" i="0" kern="1200" dirty="0" smtClean="0">
                          <a:solidFill>
                            <a:schemeClr val="tx1"/>
                          </a:solidFill>
                          <a:latin typeface="Times New Roman" pitchFamily="18" charset="0"/>
                          <a:ea typeface="+mn-ea"/>
                          <a:cs typeface="Times New Roman" pitchFamily="18" charset="0"/>
                        </a:rPr>
                        <a:t>Very diverse feature allows users to choose from three different software to access customer information and create a report on the machine status. </a:t>
                      </a:r>
                      <a:endParaRPr lang="en-US" sz="1000" i="0" dirty="0">
                        <a:latin typeface="Times New Roman" pitchFamily="18" charset="0"/>
                        <a:ea typeface="Calibri"/>
                        <a:cs typeface="Times New Roman" pitchFamily="18" charset="0"/>
                      </a:endParaRPr>
                    </a:p>
                  </a:txBody>
                  <a:tcPr marL="49696" marR="49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4000">
                <a:tc>
                  <a:txBody>
                    <a:bodyPr/>
                    <a:lstStyle/>
                    <a:p>
                      <a:pPr marL="0" marR="0" algn="ctr">
                        <a:lnSpc>
                          <a:spcPct val="115000"/>
                        </a:lnSpc>
                        <a:spcBef>
                          <a:spcPts val="0"/>
                        </a:spcBef>
                        <a:spcAft>
                          <a:spcPts val="0"/>
                        </a:spcAft>
                      </a:pPr>
                      <a:r>
                        <a:rPr lang="en-US" sz="900" i="0" dirty="0">
                          <a:latin typeface="Times New Roman"/>
                          <a:ea typeface="Calibri"/>
                          <a:cs typeface="Times New Roman"/>
                        </a:rPr>
                        <a:t>10</a:t>
                      </a:r>
                      <a:endParaRPr lang="en-US" sz="1000" i="0" dirty="0">
                        <a:latin typeface="Times New Roman" pitchFamily="18" charset="0"/>
                        <a:ea typeface="Calibri"/>
                        <a:cs typeface="Times New Roman"/>
                      </a:endParaRPr>
                    </a:p>
                  </a:txBody>
                  <a:tcPr marL="49696" marR="49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i="0" dirty="0" err="1">
                          <a:latin typeface="Times New Roman"/>
                          <a:ea typeface="Calibri"/>
                          <a:cs typeface="Times New Roman"/>
                        </a:rPr>
                        <a:t>HelpDesk</a:t>
                      </a:r>
                      <a:r>
                        <a:rPr lang="en-US" sz="900" i="0" dirty="0">
                          <a:latin typeface="Times New Roman"/>
                          <a:ea typeface="Calibri"/>
                          <a:cs typeface="Times New Roman"/>
                        </a:rPr>
                        <a:t/>
                      </a:r>
                      <a:br>
                        <a:rPr lang="en-US" sz="900" i="0" dirty="0">
                          <a:latin typeface="Times New Roman"/>
                          <a:ea typeface="Calibri"/>
                          <a:cs typeface="Times New Roman"/>
                        </a:rPr>
                      </a:br>
                      <a:r>
                        <a:rPr lang="en-US" sz="900" b="1" i="0" dirty="0">
                          <a:latin typeface="Times New Roman"/>
                          <a:ea typeface="Calibri"/>
                          <a:cs typeface="Times New Roman"/>
                        </a:rPr>
                        <a:t>Rating: </a:t>
                      </a:r>
                      <a:r>
                        <a:rPr lang="en-US" sz="900" b="1" i="0" dirty="0" smtClean="0">
                          <a:latin typeface="Times New Roman"/>
                          <a:ea typeface="Calibri"/>
                          <a:cs typeface="Times New Roman"/>
                        </a:rPr>
                        <a:t>5</a:t>
                      </a:r>
                      <a:endParaRPr lang="en-US" sz="1000" i="0" dirty="0">
                        <a:latin typeface="Times New Roman" pitchFamily="18" charset="0"/>
                        <a:ea typeface="Calibri"/>
                        <a:cs typeface="Times New Roman"/>
                      </a:endParaRPr>
                    </a:p>
                  </a:txBody>
                  <a:tcPr marL="49696" marR="49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000" i="0" kern="1200" dirty="0" smtClean="0">
                          <a:solidFill>
                            <a:schemeClr val="tx1"/>
                          </a:solidFill>
                          <a:latin typeface="Times New Roman" pitchFamily="18" charset="0"/>
                          <a:ea typeface="+mn-ea"/>
                          <a:cs typeface="Times New Roman" pitchFamily="18" charset="0"/>
                        </a:rPr>
                        <a:t>Help Desk is very knowledgeable and very friendly. They have great positive attitudes</a:t>
                      </a:r>
                      <a:endParaRPr lang="en-US" sz="1000" i="0" dirty="0">
                        <a:latin typeface="Times New Roman" pitchFamily="18" charset="0"/>
                        <a:ea typeface="Calibri"/>
                        <a:cs typeface="Times New Roman" pitchFamily="18" charset="0"/>
                      </a:endParaRPr>
                    </a:p>
                  </a:txBody>
                  <a:tcPr marL="49696" marR="49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4000">
                <a:tc>
                  <a:txBody>
                    <a:bodyPr/>
                    <a:lstStyle/>
                    <a:p>
                      <a:pPr marL="0" marR="0" algn="ctr">
                        <a:lnSpc>
                          <a:spcPct val="115000"/>
                        </a:lnSpc>
                        <a:spcBef>
                          <a:spcPts val="0"/>
                        </a:spcBef>
                        <a:spcAft>
                          <a:spcPts val="0"/>
                        </a:spcAft>
                      </a:pPr>
                      <a:r>
                        <a:rPr lang="en-US" sz="900" i="0" dirty="0">
                          <a:latin typeface="Times New Roman"/>
                          <a:ea typeface="Calibri"/>
                          <a:cs typeface="Times New Roman"/>
                        </a:rPr>
                        <a:t>11</a:t>
                      </a:r>
                      <a:endParaRPr lang="en-US" sz="1000" i="0" dirty="0">
                        <a:latin typeface="Times New Roman" pitchFamily="18" charset="0"/>
                        <a:ea typeface="Calibri"/>
                        <a:cs typeface="Times New Roman"/>
                      </a:endParaRPr>
                    </a:p>
                  </a:txBody>
                  <a:tcPr marL="49696" marR="49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i="0" dirty="0">
                          <a:latin typeface="Times New Roman"/>
                          <a:ea typeface="Calibri"/>
                          <a:cs typeface="Times New Roman"/>
                        </a:rPr>
                        <a:t>Reporting</a:t>
                      </a:r>
                      <a:br>
                        <a:rPr lang="en-US" sz="900" i="0" dirty="0">
                          <a:latin typeface="Times New Roman"/>
                          <a:ea typeface="Calibri"/>
                          <a:cs typeface="Times New Roman"/>
                        </a:rPr>
                      </a:br>
                      <a:r>
                        <a:rPr lang="en-US" sz="900" b="1" i="0" dirty="0">
                          <a:latin typeface="Times New Roman"/>
                          <a:ea typeface="Calibri"/>
                          <a:cs typeface="Times New Roman"/>
                        </a:rPr>
                        <a:t>Rating: </a:t>
                      </a:r>
                      <a:r>
                        <a:rPr lang="en-US" sz="900" b="1" i="0" dirty="0" smtClean="0">
                          <a:latin typeface="Times New Roman"/>
                          <a:ea typeface="Calibri"/>
                          <a:cs typeface="Times New Roman"/>
                        </a:rPr>
                        <a:t>4</a:t>
                      </a:r>
                      <a:endParaRPr lang="en-US" sz="1000" i="0" dirty="0">
                        <a:latin typeface="Times New Roman" pitchFamily="18" charset="0"/>
                        <a:ea typeface="Calibri"/>
                        <a:cs typeface="Times New Roman"/>
                      </a:endParaRPr>
                    </a:p>
                  </a:txBody>
                  <a:tcPr marL="49696" marR="49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000" i="0" kern="1200" dirty="0" smtClean="0">
                          <a:solidFill>
                            <a:schemeClr val="tx1"/>
                          </a:solidFill>
                          <a:latin typeface="Times New Roman" pitchFamily="18" charset="0"/>
                          <a:ea typeface="+mn-ea"/>
                          <a:cs typeface="Times New Roman" pitchFamily="18" charset="0"/>
                        </a:rPr>
                        <a:t>Reporting is great you can use predefined reports or you can customize your own reports and email them. </a:t>
                      </a:r>
                      <a:endParaRPr lang="en-US" sz="1000" i="0" dirty="0">
                        <a:latin typeface="Times New Roman" pitchFamily="18" charset="0"/>
                        <a:ea typeface="Calibri"/>
                        <a:cs typeface="Times New Roman" pitchFamily="18" charset="0"/>
                      </a:endParaRPr>
                    </a:p>
                  </a:txBody>
                  <a:tcPr marL="49696" marR="49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4000">
                <a:tc>
                  <a:txBody>
                    <a:bodyPr/>
                    <a:lstStyle/>
                    <a:p>
                      <a:pPr marL="0" marR="0" algn="ctr">
                        <a:lnSpc>
                          <a:spcPct val="115000"/>
                        </a:lnSpc>
                        <a:spcBef>
                          <a:spcPts val="0"/>
                        </a:spcBef>
                        <a:spcAft>
                          <a:spcPts val="0"/>
                        </a:spcAft>
                      </a:pPr>
                      <a:r>
                        <a:rPr lang="en-US" sz="900" i="0" dirty="0">
                          <a:latin typeface="Times New Roman"/>
                          <a:ea typeface="Calibri"/>
                          <a:cs typeface="Times New Roman"/>
                        </a:rPr>
                        <a:t>12</a:t>
                      </a:r>
                      <a:endParaRPr lang="en-US" sz="1000" i="0" dirty="0">
                        <a:latin typeface="Times New Roman" pitchFamily="18" charset="0"/>
                        <a:ea typeface="Calibri"/>
                        <a:cs typeface="Times New Roman"/>
                      </a:endParaRPr>
                    </a:p>
                  </a:txBody>
                  <a:tcPr marL="49696" marR="49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i="0" dirty="0">
                          <a:latin typeface="Times New Roman"/>
                          <a:ea typeface="Calibri"/>
                          <a:cs typeface="Times New Roman"/>
                        </a:rPr>
                        <a:t>System</a:t>
                      </a:r>
                      <a:br>
                        <a:rPr lang="en-US" sz="900" i="0" dirty="0">
                          <a:latin typeface="Times New Roman"/>
                          <a:ea typeface="Calibri"/>
                          <a:cs typeface="Times New Roman"/>
                        </a:rPr>
                      </a:br>
                      <a:r>
                        <a:rPr lang="en-US" sz="900" b="1" i="0" dirty="0">
                          <a:latin typeface="Times New Roman"/>
                          <a:ea typeface="Calibri"/>
                          <a:cs typeface="Times New Roman"/>
                        </a:rPr>
                        <a:t>Rating: </a:t>
                      </a:r>
                      <a:r>
                        <a:rPr lang="en-US" sz="900" b="1" i="0" dirty="0" smtClean="0">
                          <a:latin typeface="Times New Roman"/>
                          <a:ea typeface="Calibri"/>
                          <a:cs typeface="Times New Roman"/>
                        </a:rPr>
                        <a:t>5</a:t>
                      </a:r>
                      <a:endParaRPr lang="en-US" sz="1000" i="0" dirty="0">
                        <a:latin typeface="Times New Roman" pitchFamily="18" charset="0"/>
                        <a:ea typeface="Calibri"/>
                        <a:cs typeface="Times New Roman"/>
                      </a:endParaRPr>
                    </a:p>
                  </a:txBody>
                  <a:tcPr marL="49696" marR="49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i="0" kern="1200" dirty="0" smtClean="0">
                          <a:solidFill>
                            <a:schemeClr val="tx1"/>
                          </a:solidFill>
                          <a:latin typeface="Times New Roman" pitchFamily="18" charset="0"/>
                          <a:ea typeface="+mn-ea"/>
                          <a:cs typeface="Times New Roman" pitchFamily="18" charset="0"/>
                        </a:rPr>
                        <a:t>The system can be configured to specific needs. This allows the top administrator to manage users and other </a:t>
                      </a:r>
                      <a:r>
                        <a:rPr lang="en-US" sz="900" i="0" kern="1200" dirty="0" err="1" smtClean="0">
                          <a:solidFill>
                            <a:schemeClr val="tx1"/>
                          </a:solidFill>
                          <a:latin typeface="Times New Roman" pitchFamily="18" charset="0"/>
                          <a:ea typeface="+mn-ea"/>
                          <a:cs typeface="Times New Roman" pitchFamily="18" charset="0"/>
                        </a:rPr>
                        <a:t>admins</a:t>
                      </a:r>
                      <a:r>
                        <a:rPr lang="en-US" sz="900" i="0" kern="1200" dirty="0" smtClean="0">
                          <a:solidFill>
                            <a:schemeClr val="tx1"/>
                          </a:solidFill>
                          <a:latin typeface="Times New Roman" pitchFamily="18" charset="0"/>
                          <a:ea typeface="+mn-ea"/>
                          <a:cs typeface="Times New Roman" pitchFamily="18" charset="0"/>
                        </a:rPr>
                        <a:t> with ease. </a:t>
                      </a:r>
                      <a:endParaRPr lang="en-US" sz="900" i="0" dirty="0">
                        <a:latin typeface="Times New Roman" pitchFamily="18" charset="0"/>
                        <a:ea typeface="Calibri"/>
                        <a:cs typeface="Times New Roman" pitchFamily="18" charset="0"/>
                      </a:endParaRPr>
                    </a:p>
                  </a:txBody>
                  <a:tcPr marL="49696" marR="49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4000">
                <a:tc>
                  <a:txBody>
                    <a:bodyPr/>
                    <a:lstStyle/>
                    <a:p>
                      <a:pPr marL="0" marR="0" algn="ctr">
                        <a:lnSpc>
                          <a:spcPct val="115000"/>
                        </a:lnSpc>
                        <a:spcBef>
                          <a:spcPts val="0"/>
                        </a:spcBef>
                        <a:spcAft>
                          <a:spcPts val="0"/>
                        </a:spcAft>
                      </a:pPr>
                      <a:r>
                        <a:rPr lang="en-US" sz="900" i="0" dirty="0">
                          <a:latin typeface="Times New Roman"/>
                          <a:ea typeface="Calibri"/>
                          <a:cs typeface="Times New Roman"/>
                        </a:rPr>
                        <a:t>13</a:t>
                      </a:r>
                      <a:endParaRPr lang="en-US" sz="1000" i="0" dirty="0">
                        <a:latin typeface="Times New Roman" pitchFamily="18" charset="0"/>
                        <a:ea typeface="Calibri"/>
                        <a:cs typeface="Times New Roman"/>
                      </a:endParaRPr>
                    </a:p>
                  </a:txBody>
                  <a:tcPr marL="49696" marR="49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i="0" dirty="0">
                          <a:latin typeface="Times New Roman"/>
                          <a:ea typeface="Calibri"/>
                          <a:cs typeface="Times New Roman"/>
                        </a:rPr>
                        <a:t>Usability</a:t>
                      </a:r>
                      <a:br>
                        <a:rPr lang="en-US" sz="900" i="0" dirty="0">
                          <a:latin typeface="Times New Roman"/>
                          <a:ea typeface="Calibri"/>
                          <a:cs typeface="Times New Roman"/>
                        </a:rPr>
                      </a:br>
                      <a:r>
                        <a:rPr lang="en-US" sz="900" b="1" i="0" dirty="0">
                          <a:latin typeface="Times New Roman"/>
                          <a:ea typeface="Calibri"/>
                          <a:cs typeface="Times New Roman"/>
                        </a:rPr>
                        <a:t>Rating: </a:t>
                      </a:r>
                      <a:r>
                        <a:rPr lang="en-US" sz="900" b="1" i="0" dirty="0" smtClean="0">
                          <a:latin typeface="Times New Roman"/>
                          <a:ea typeface="Calibri"/>
                          <a:cs typeface="Times New Roman"/>
                        </a:rPr>
                        <a:t>5</a:t>
                      </a:r>
                      <a:endParaRPr lang="en-US" sz="1000" i="0" dirty="0">
                        <a:latin typeface="Times New Roman" pitchFamily="18" charset="0"/>
                        <a:ea typeface="Calibri"/>
                        <a:cs typeface="Times New Roman"/>
                      </a:endParaRPr>
                    </a:p>
                  </a:txBody>
                  <a:tcPr marL="49696" marR="49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000" i="0" kern="1200" dirty="0" smtClean="0">
                          <a:solidFill>
                            <a:schemeClr val="tx1"/>
                          </a:solidFill>
                          <a:latin typeface="Times New Roman" pitchFamily="18" charset="0"/>
                          <a:ea typeface="+mn-ea"/>
                          <a:cs typeface="Times New Roman" pitchFamily="18" charset="0"/>
                        </a:rPr>
                        <a:t>The N-Central usability is great very well distributed dashboard.  Easy to configure accounts and manage </a:t>
                      </a:r>
                      <a:endParaRPr lang="en-US" sz="1000" i="0" dirty="0">
                        <a:latin typeface="Times New Roman" pitchFamily="18" charset="0"/>
                        <a:ea typeface="Calibri"/>
                        <a:cs typeface="Times New Roman" pitchFamily="18" charset="0"/>
                      </a:endParaRPr>
                    </a:p>
                  </a:txBody>
                  <a:tcPr marL="49696" marR="49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4000">
                <a:tc>
                  <a:txBody>
                    <a:bodyPr/>
                    <a:lstStyle/>
                    <a:p>
                      <a:pPr marL="0" marR="0" algn="ctr">
                        <a:lnSpc>
                          <a:spcPct val="115000"/>
                        </a:lnSpc>
                        <a:spcBef>
                          <a:spcPts val="0"/>
                        </a:spcBef>
                        <a:spcAft>
                          <a:spcPts val="0"/>
                        </a:spcAft>
                      </a:pPr>
                      <a:r>
                        <a:rPr lang="en-US" sz="900" i="0" dirty="0">
                          <a:latin typeface="Times New Roman"/>
                          <a:ea typeface="Calibri"/>
                          <a:cs typeface="Times New Roman"/>
                        </a:rPr>
                        <a:t>14</a:t>
                      </a:r>
                      <a:endParaRPr lang="en-US" sz="1000" i="0" dirty="0">
                        <a:latin typeface="Times New Roman" pitchFamily="18" charset="0"/>
                        <a:ea typeface="Calibri"/>
                        <a:cs typeface="Times New Roman"/>
                      </a:endParaRPr>
                    </a:p>
                  </a:txBody>
                  <a:tcPr marL="49696" marR="49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i="0" dirty="0">
                          <a:latin typeface="Times New Roman"/>
                          <a:ea typeface="Calibri"/>
                          <a:cs typeface="Times New Roman"/>
                        </a:rPr>
                        <a:t>Reliability</a:t>
                      </a:r>
                      <a:br>
                        <a:rPr lang="en-US" sz="900" i="0" dirty="0">
                          <a:latin typeface="Times New Roman"/>
                          <a:ea typeface="Calibri"/>
                          <a:cs typeface="Times New Roman"/>
                        </a:rPr>
                      </a:br>
                      <a:r>
                        <a:rPr lang="en-US" sz="900" b="1" i="0" dirty="0">
                          <a:latin typeface="Times New Roman"/>
                          <a:ea typeface="Calibri"/>
                          <a:cs typeface="Times New Roman"/>
                        </a:rPr>
                        <a:t>Rating: </a:t>
                      </a:r>
                      <a:r>
                        <a:rPr lang="en-US" sz="900" b="1" i="0" dirty="0" smtClean="0">
                          <a:latin typeface="Times New Roman"/>
                          <a:ea typeface="Calibri"/>
                          <a:cs typeface="Times New Roman"/>
                        </a:rPr>
                        <a:t>4</a:t>
                      </a:r>
                      <a:endParaRPr lang="en-US" sz="1000" i="0" dirty="0">
                        <a:latin typeface="Times New Roman" pitchFamily="18" charset="0"/>
                        <a:ea typeface="Calibri"/>
                        <a:cs typeface="Times New Roman"/>
                      </a:endParaRPr>
                    </a:p>
                  </a:txBody>
                  <a:tcPr marL="49696" marR="49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000" i="0" kern="1200" dirty="0" smtClean="0">
                          <a:solidFill>
                            <a:schemeClr val="tx1"/>
                          </a:solidFill>
                          <a:latin typeface="Times New Roman" pitchFamily="18" charset="0"/>
                          <a:ea typeface="+mn-ea"/>
                          <a:cs typeface="Times New Roman" pitchFamily="18" charset="0"/>
                        </a:rPr>
                        <a:t>N-Central is as reliable as automation tools come . Everything is managed from a central server and hardly ever has issues. </a:t>
                      </a:r>
                      <a:endParaRPr lang="en-US" sz="1000" i="0" dirty="0">
                        <a:latin typeface="Times New Roman" pitchFamily="18" charset="0"/>
                        <a:ea typeface="Calibri"/>
                        <a:cs typeface="Times New Roman" pitchFamily="18" charset="0"/>
                      </a:endParaRPr>
                    </a:p>
                  </a:txBody>
                  <a:tcPr marL="49696" marR="49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4000">
                <a:tc>
                  <a:txBody>
                    <a:bodyPr/>
                    <a:lstStyle/>
                    <a:p>
                      <a:pPr marL="0" marR="0" algn="ctr">
                        <a:lnSpc>
                          <a:spcPct val="115000"/>
                        </a:lnSpc>
                        <a:spcBef>
                          <a:spcPts val="0"/>
                        </a:spcBef>
                        <a:spcAft>
                          <a:spcPts val="0"/>
                        </a:spcAft>
                      </a:pPr>
                      <a:r>
                        <a:rPr lang="en-US" sz="900" i="0" dirty="0">
                          <a:latin typeface="Times New Roman"/>
                          <a:ea typeface="Calibri"/>
                          <a:cs typeface="Times New Roman"/>
                        </a:rPr>
                        <a:t>15</a:t>
                      </a:r>
                      <a:endParaRPr lang="en-US" sz="1000" i="0" dirty="0">
                        <a:latin typeface="Times New Roman" pitchFamily="18" charset="0"/>
                        <a:ea typeface="Calibri"/>
                        <a:cs typeface="Times New Roman"/>
                      </a:endParaRPr>
                    </a:p>
                  </a:txBody>
                  <a:tcPr marL="49696" marR="49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i="0" dirty="0">
                          <a:latin typeface="Times New Roman"/>
                          <a:ea typeface="Calibri"/>
                          <a:cs typeface="Times New Roman"/>
                        </a:rPr>
                        <a:t>Performance</a:t>
                      </a:r>
                      <a:br>
                        <a:rPr lang="en-US" sz="900" i="0" dirty="0">
                          <a:latin typeface="Times New Roman"/>
                          <a:ea typeface="Calibri"/>
                          <a:cs typeface="Times New Roman"/>
                        </a:rPr>
                      </a:br>
                      <a:r>
                        <a:rPr lang="en-US" sz="900" b="1" i="0" dirty="0">
                          <a:latin typeface="Times New Roman"/>
                          <a:ea typeface="Calibri"/>
                          <a:cs typeface="Times New Roman"/>
                        </a:rPr>
                        <a:t>Rating: </a:t>
                      </a:r>
                      <a:r>
                        <a:rPr lang="en-US" sz="900" b="1" i="0" dirty="0" smtClean="0">
                          <a:latin typeface="Times New Roman"/>
                          <a:ea typeface="Calibri"/>
                          <a:cs typeface="Times New Roman"/>
                        </a:rPr>
                        <a:t>4</a:t>
                      </a:r>
                      <a:endParaRPr lang="en-US" sz="1000" i="0" dirty="0">
                        <a:latin typeface="Times New Roman" pitchFamily="18" charset="0"/>
                        <a:ea typeface="Calibri"/>
                        <a:cs typeface="Times New Roman"/>
                      </a:endParaRPr>
                    </a:p>
                  </a:txBody>
                  <a:tcPr marL="49696" marR="49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000" i="0" kern="1200" dirty="0" smtClean="0">
                          <a:solidFill>
                            <a:schemeClr val="tx1"/>
                          </a:solidFill>
                          <a:latin typeface="Times New Roman" pitchFamily="18" charset="0"/>
                          <a:ea typeface="+mn-ea"/>
                          <a:cs typeface="Times New Roman" pitchFamily="18" charset="0"/>
                        </a:rPr>
                        <a:t>N-Central has great performance that is why it receives numerous awards year after year</a:t>
                      </a:r>
                      <a:endParaRPr lang="en-US" sz="1000" i="0" dirty="0">
                        <a:latin typeface="Times New Roman" pitchFamily="18" charset="0"/>
                        <a:ea typeface="Calibri"/>
                        <a:cs typeface="Times New Roman" pitchFamily="18" charset="0"/>
                      </a:endParaRPr>
                    </a:p>
                  </a:txBody>
                  <a:tcPr marL="49696" marR="49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4000">
                <a:tc>
                  <a:txBody>
                    <a:bodyPr/>
                    <a:lstStyle/>
                    <a:p>
                      <a:pPr marL="0" marR="0" algn="ctr">
                        <a:lnSpc>
                          <a:spcPct val="115000"/>
                        </a:lnSpc>
                        <a:spcBef>
                          <a:spcPts val="0"/>
                        </a:spcBef>
                        <a:spcAft>
                          <a:spcPts val="0"/>
                        </a:spcAft>
                      </a:pPr>
                      <a:r>
                        <a:rPr lang="en-US" sz="900" i="0" dirty="0">
                          <a:latin typeface="Times New Roman"/>
                          <a:ea typeface="Calibri"/>
                          <a:cs typeface="Times New Roman"/>
                        </a:rPr>
                        <a:t>16</a:t>
                      </a:r>
                      <a:endParaRPr lang="en-US" sz="1000" i="0" dirty="0">
                        <a:latin typeface="Times New Roman" pitchFamily="18" charset="0"/>
                        <a:ea typeface="Calibri"/>
                        <a:cs typeface="Times New Roman"/>
                      </a:endParaRPr>
                    </a:p>
                  </a:txBody>
                  <a:tcPr marL="49696" marR="49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900" i="0" dirty="0">
                          <a:latin typeface="Times New Roman"/>
                          <a:ea typeface="Calibri"/>
                          <a:cs typeface="Times New Roman"/>
                        </a:rPr>
                        <a:t>Supportability</a:t>
                      </a:r>
                      <a:br>
                        <a:rPr lang="en-US" sz="900" i="0" dirty="0">
                          <a:latin typeface="Times New Roman"/>
                          <a:ea typeface="Calibri"/>
                          <a:cs typeface="Times New Roman"/>
                        </a:rPr>
                      </a:br>
                      <a:r>
                        <a:rPr lang="en-US" sz="900" b="1" i="0" dirty="0">
                          <a:latin typeface="Times New Roman"/>
                          <a:ea typeface="Calibri"/>
                          <a:cs typeface="Times New Roman"/>
                        </a:rPr>
                        <a:t>Rating: </a:t>
                      </a:r>
                      <a:r>
                        <a:rPr lang="en-US" sz="900" b="1" i="0" dirty="0" smtClean="0">
                          <a:latin typeface="Times New Roman"/>
                          <a:ea typeface="Calibri"/>
                          <a:cs typeface="Times New Roman"/>
                        </a:rPr>
                        <a:t>4</a:t>
                      </a:r>
                      <a:endParaRPr lang="en-US" sz="1000" i="0" dirty="0">
                        <a:latin typeface="Times New Roman" pitchFamily="18" charset="0"/>
                        <a:ea typeface="Calibri"/>
                        <a:cs typeface="Times New Roman"/>
                      </a:endParaRPr>
                    </a:p>
                  </a:txBody>
                  <a:tcPr marL="49696" marR="49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000" i="0" kern="1200" dirty="0" smtClean="0">
                          <a:solidFill>
                            <a:schemeClr val="tx1"/>
                          </a:solidFill>
                          <a:latin typeface="Times New Roman" pitchFamily="18" charset="0"/>
                          <a:ea typeface="+mn-ea"/>
                          <a:cs typeface="Times New Roman" pitchFamily="18" charset="0"/>
                        </a:rPr>
                        <a:t>N-Central has great support features such as connecting remotely quickly to any users in need. Also, all major OS are supported. </a:t>
                      </a:r>
                      <a:endParaRPr lang="en-US" sz="1000" i="0" dirty="0">
                        <a:latin typeface="Times New Roman" pitchFamily="18" charset="0"/>
                        <a:ea typeface="Calibri"/>
                        <a:cs typeface="Times New Roman" pitchFamily="18" charset="0"/>
                      </a:endParaRPr>
                    </a:p>
                  </a:txBody>
                  <a:tcPr marL="49696" marR="49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ransition>
    <p:fade/>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2.2 Rating Results Explanation/Discussion</a:t>
            </a:r>
            <a:endParaRPr lang="en-US" dirty="0"/>
          </a:p>
        </p:txBody>
      </p:sp>
      <p:graphicFrame>
        <p:nvGraphicFramePr>
          <p:cNvPr id="3" name="Table 2"/>
          <p:cNvGraphicFramePr>
            <a:graphicFrameLocks noGrp="1"/>
          </p:cNvGraphicFramePr>
          <p:nvPr/>
        </p:nvGraphicFramePr>
        <p:xfrm>
          <a:off x="914398" y="1600200"/>
          <a:ext cx="7543802" cy="4486656"/>
        </p:xfrm>
        <a:graphic>
          <a:graphicData uri="http://schemas.openxmlformats.org/drawingml/2006/table">
            <a:tbl>
              <a:tblPr/>
              <a:tblGrid>
                <a:gridCol w="629524"/>
                <a:gridCol w="2494676"/>
                <a:gridCol w="2133600"/>
                <a:gridCol w="2286002"/>
              </a:tblGrid>
              <a:tr h="0">
                <a:tc>
                  <a:txBody>
                    <a:bodyPr/>
                    <a:lstStyle/>
                    <a:p>
                      <a:pPr marL="0" marR="0" algn="ctr">
                        <a:lnSpc>
                          <a:spcPct val="115000"/>
                        </a:lnSpc>
                        <a:spcBef>
                          <a:spcPts val="0"/>
                        </a:spcBef>
                        <a:spcAft>
                          <a:spcPts val="0"/>
                        </a:spcAft>
                      </a:pPr>
                      <a:endParaRPr lang="en-US" sz="1400" dirty="0">
                        <a:latin typeface="Times New Roman"/>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1400" dirty="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b="1" i="1" dirty="0">
                          <a:latin typeface="Times New Roman"/>
                          <a:ea typeface="Calibri"/>
                          <a:cs typeface="Times New Roman"/>
                        </a:rPr>
                        <a:t>Kaseya</a:t>
                      </a:r>
                      <a:endParaRPr lang="en-US" sz="1800" dirty="0">
                        <a:latin typeface="Times New Roman" pitchFamily="18" charset="0"/>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b="1" i="1" dirty="0" smtClean="0">
                          <a:latin typeface="Times New Roman"/>
                          <a:ea typeface="Calibri"/>
                          <a:cs typeface="Times New Roman"/>
                        </a:rPr>
                        <a:t>N-Central</a:t>
                      </a:r>
                      <a:endParaRPr lang="en-US" sz="1800" dirty="0">
                        <a:latin typeface="Times New Roman" pitchFamily="18" charset="0"/>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ctr">
                        <a:lnSpc>
                          <a:spcPct val="115000"/>
                        </a:lnSpc>
                        <a:spcBef>
                          <a:spcPts val="0"/>
                        </a:spcBef>
                        <a:spcAft>
                          <a:spcPts val="0"/>
                        </a:spcAft>
                      </a:pPr>
                      <a:r>
                        <a:rPr lang="en-US" sz="1400" dirty="0">
                          <a:latin typeface="Times New Roman"/>
                          <a:ea typeface="Calibri"/>
                          <a:cs typeface="Times New Roman"/>
                        </a:rPr>
                        <a:t>1</a:t>
                      </a:r>
                      <a:endParaRPr lang="en-US" sz="1800" dirty="0">
                        <a:latin typeface="Times New Roman" pitchFamily="18" charset="0"/>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400" dirty="0">
                          <a:latin typeface="Times New Roman"/>
                          <a:ea typeface="Calibri"/>
                          <a:cs typeface="Times New Roman"/>
                        </a:rPr>
                        <a:t>Architecture</a:t>
                      </a:r>
                      <a:endParaRPr lang="en-US" sz="1800" dirty="0">
                        <a:latin typeface="Times New Roman" pitchFamily="18" charset="0"/>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smtClean="0">
                          <a:latin typeface="Times New Roman"/>
                          <a:ea typeface="Calibri"/>
                          <a:cs typeface="Times New Roman"/>
                        </a:rPr>
                        <a:t>4</a:t>
                      </a:r>
                      <a:endParaRPr lang="en-US" sz="1400" dirty="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smtClean="0">
                          <a:latin typeface="Times New Roman"/>
                          <a:ea typeface="Calibri"/>
                          <a:cs typeface="Times New Roman"/>
                        </a:rPr>
                        <a:t>4</a:t>
                      </a:r>
                      <a:endParaRPr lang="en-US" sz="1400" dirty="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ctr">
                        <a:lnSpc>
                          <a:spcPct val="115000"/>
                        </a:lnSpc>
                        <a:spcBef>
                          <a:spcPts val="0"/>
                        </a:spcBef>
                        <a:spcAft>
                          <a:spcPts val="0"/>
                        </a:spcAft>
                      </a:pPr>
                      <a:r>
                        <a:rPr lang="en-US" sz="1400" dirty="0">
                          <a:latin typeface="Times New Roman"/>
                          <a:ea typeface="Calibri"/>
                          <a:cs typeface="Times New Roman"/>
                        </a:rPr>
                        <a:t>2</a:t>
                      </a:r>
                      <a:endParaRPr lang="en-US" sz="1800" dirty="0">
                        <a:latin typeface="Times New Roman" pitchFamily="18" charset="0"/>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400" dirty="0">
                          <a:latin typeface="Times New Roman"/>
                          <a:ea typeface="Calibri"/>
                          <a:cs typeface="Times New Roman"/>
                        </a:rPr>
                        <a:t>Audit &amp; Asset Mgt</a:t>
                      </a:r>
                      <a:endParaRPr lang="en-US" sz="1800" dirty="0">
                        <a:latin typeface="Times New Roman" pitchFamily="18" charset="0"/>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smtClean="0">
                          <a:latin typeface="Times New Roman"/>
                          <a:ea typeface="Calibri"/>
                          <a:cs typeface="Times New Roman"/>
                        </a:rPr>
                        <a:t>4</a:t>
                      </a:r>
                      <a:endParaRPr lang="en-US" sz="1400" dirty="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smtClean="0">
                          <a:latin typeface="Times New Roman"/>
                          <a:ea typeface="Calibri"/>
                          <a:cs typeface="Times New Roman"/>
                        </a:rPr>
                        <a:t>4</a:t>
                      </a:r>
                      <a:endParaRPr lang="en-US" sz="1400" dirty="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ctr">
                        <a:lnSpc>
                          <a:spcPct val="115000"/>
                        </a:lnSpc>
                        <a:spcBef>
                          <a:spcPts val="0"/>
                        </a:spcBef>
                        <a:spcAft>
                          <a:spcPts val="0"/>
                        </a:spcAft>
                      </a:pPr>
                      <a:r>
                        <a:rPr lang="en-US" sz="1400" dirty="0">
                          <a:latin typeface="Times New Roman"/>
                          <a:ea typeface="Calibri"/>
                          <a:cs typeface="Times New Roman"/>
                        </a:rPr>
                        <a:t>3</a:t>
                      </a:r>
                      <a:endParaRPr lang="en-US" sz="1800" dirty="0">
                        <a:latin typeface="Times New Roman" pitchFamily="18" charset="0"/>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400" dirty="0">
                          <a:latin typeface="Times New Roman"/>
                          <a:ea typeface="Calibri"/>
                          <a:cs typeface="Times New Roman"/>
                        </a:rPr>
                        <a:t>Remote Control</a:t>
                      </a:r>
                      <a:endParaRPr lang="en-US" sz="1800" dirty="0">
                        <a:latin typeface="Times New Roman" pitchFamily="18" charset="0"/>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smtClean="0">
                          <a:latin typeface="Times New Roman"/>
                          <a:ea typeface="Calibri"/>
                          <a:cs typeface="Times New Roman"/>
                        </a:rPr>
                        <a:t>4</a:t>
                      </a:r>
                      <a:endParaRPr lang="en-US" sz="1400" dirty="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smtClean="0">
                          <a:latin typeface="Times New Roman"/>
                          <a:ea typeface="Calibri"/>
                          <a:cs typeface="Times New Roman"/>
                        </a:rPr>
                        <a:t>5</a:t>
                      </a:r>
                      <a:endParaRPr lang="en-US" sz="1400" dirty="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ctr">
                        <a:lnSpc>
                          <a:spcPct val="115000"/>
                        </a:lnSpc>
                        <a:spcBef>
                          <a:spcPts val="0"/>
                        </a:spcBef>
                        <a:spcAft>
                          <a:spcPts val="0"/>
                        </a:spcAft>
                      </a:pPr>
                      <a:r>
                        <a:rPr lang="en-US" sz="1400" dirty="0">
                          <a:latin typeface="Times New Roman"/>
                          <a:ea typeface="Calibri"/>
                          <a:cs typeface="Times New Roman"/>
                        </a:rPr>
                        <a:t>4</a:t>
                      </a:r>
                      <a:endParaRPr lang="en-US" sz="1800" dirty="0">
                        <a:latin typeface="Times New Roman" pitchFamily="18" charset="0"/>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400" dirty="0">
                          <a:latin typeface="Times New Roman"/>
                          <a:ea typeface="Calibri"/>
                          <a:cs typeface="Times New Roman"/>
                        </a:rPr>
                        <a:t>Automation</a:t>
                      </a:r>
                      <a:endParaRPr lang="en-US" sz="1800" dirty="0">
                        <a:latin typeface="Times New Roman" pitchFamily="18" charset="0"/>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smtClean="0">
                          <a:latin typeface="Times New Roman"/>
                          <a:ea typeface="Calibri"/>
                          <a:cs typeface="Times New Roman"/>
                        </a:rPr>
                        <a:t>4</a:t>
                      </a:r>
                      <a:endParaRPr lang="en-US" sz="1400" dirty="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smtClean="0">
                          <a:latin typeface="Times New Roman"/>
                          <a:ea typeface="Calibri"/>
                          <a:cs typeface="Times New Roman"/>
                        </a:rPr>
                        <a:t>5</a:t>
                      </a:r>
                      <a:endParaRPr lang="en-US" sz="1400" dirty="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ctr">
                        <a:lnSpc>
                          <a:spcPct val="115000"/>
                        </a:lnSpc>
                        <a:spcBef>
                          <a:spcPts val="0"/>
                        </a:spcBef>
                        <a:spcAft>
                          <a:spcPts val="0"/>
                        </a:spcAft>
                      </a:pPr>
                      <a:r>
                        <a:rPr lang="en-US" sz="1400" dirty="0">
                          <a:latin typeface="Times New Roman"/>
                          <a:ea typeface="Calibri"/>
                          <a:cs typeface="Times New Roman"/>
                        </a:rPr>
                        <a:t>5</a:t>
                      </a:r>
                      <a:endParaRPr lang="en-US" sz="1800" dirty="0">
                        <a:latin typeface="Times New Roman" pitchFamily="18" charset="0"/>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400" dirty="0">
                          <a:latin typeface="Times New Roman"/>
                          <a:ea typeface="Calibri"/>
                          <a:cs typeface="Times New Roman"/>
                        </a:rPr>
                        <a:t>Monitoring</a:t>
                      </a:r>
                      <a:endParaRPr lang="en-US" sz="1800" dirty="0">
                        <a:latin typeface="Times New Roman" pitchFamily="18" charset="0"/>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smtClean="0">
                          <a:latin typeface="Times New Roman"/>
                          <a:ea typeface="Calibri"/>
                          <a:cs typeface="Times New Roman"/>
                        </a:rPr>
                        <a:t>4</a:t>
                      </a:r>
                      <a:endParaRPr lang="en-US" sz="1400" dirty="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smtClean="0">
                          <a:latin typeface="Times New Roman"/>
                          <a:ea typeface="Calibri"/>
                          <a:cs typeface="Times New Roman"/>
                        </a:rPr>
                        <a:t>4</a:t>
                      </a:r>
                      <a:endParaRPr lang="en-US" sz="1400" dirty="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ctr">
                        <a:lnSpc>
                          <a:spcPct val="115000"/>
                        </a:lnSpc>
                        <a:spcBef>
                          <a:spcPts val="0"/>
                        </a:spcBef>
                        <a:spcAft>
                          <a:spcPts val="0"/>
                        </a:spcAft>
                      </a:pPr>
                      <a:r>
                        <a:rPr lang="en-US" sz="1400" dirty="0">
                          <a:latin typeface="Times New Roman"/>
                          <a:ea typeface="Calibri"/>
                          <a:cs typeface="Times New Roman"/>
                        </a:rPr>
                        <a:t>6</a:t>
                      </a:r>
                      <a:endParaRPr lang="en-US" sz="1800" dirty="0">
                        <a:latin typeface="Times New Roman" pitchFamily="18" charset="0"/>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400" dirty="0">
                          <a:latin typeface="Times New Roman"/>
                          <a:ea typeface="Calibri"/>
                          <a:cs typeface="Times New Roman"/>
                        </a:rPr>
                        <a:t>Patch Mgt</a:t>
                      </a:r>
                      <a:endParaRPr lang="en-US" sz="1800" dirty="0">
                        <a:latin typeface="Times New Roman" pitchFamily="18" charset="0"/>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smtClean="0">
                          <a:latin typeface="Times New Roman"/>
                          <a:ea typeface="Calibri"/>
                          <a:cs typeface="Times New Roman"/>
                        </a:rPr>
                        <a:t>4</a:t>
                      </a:r>
                      <a:endParaRPr lang="en-US" sz="1400" dirty="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smtClean="0">
                          <a:latin typeface="Times New Roman"/>
                          <a:ea typeface="Calibri"/>
                          <a:cs typeface="Times New Roman"/>
                        </a:rPr>
                        <a:t>4</a:t>
                      </a:r>
                      <a:endParaRPr lang="en-US" sz="1400" dirty="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ctr">
                        <a:lnSpc>
                          <a:spcPct val="115000"/>
                        </a:lnSpc>
                        <a:spcBef>
                          <a:spcPts val="0"/>
                        </a:spcBef>
                        <a:spcAft>
                          <a:spcPts val="0"/>
                        </a:spcAft>
                      </a:pPr>
                      <a:r>
                        <a:rPr lang="en-US" sz="1400" dirty="0">
                          <a:latin typeface="Times New Roman"/>
                          <a:ea typeface="Calibri"/>
                          <a:cs typeface="Times New Roman"/>
                        </a:rPr>
                        <a:t>7</a:t>
                      </a:r>
                      <a:endParaRPr lang="en-US" sz="1800" dirty="0">
                        <a:latin typeface="Times New Roman" pitchFamily="18" charset="0"/>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400" dirty="0">
                          <a:latin typeface="Times New Roman"/>
                          <a:ea typeface="Calibri"/>
                          <a:cs typeface="Times New Roman"/>
                        </a:rPr>
                        <a:t>Backup &amp; Disaster Recovery</a:t>
                      </a:r>
                      <a:endParaRPr lang="en-US" sz="1800" dirty="0">
                        <a:latin typeface="Times New Roman" pitchFamily="18" charset="0"/>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smtClean="0">
                          <a:latin typeface="Times New Roman"/>
                          <a:ea typeface="Calibri"/>
                          <a:cs typeface="Times New Roman"/>
                        </a:rPr>
                        <a:t>3</a:t>
                      </a:r>
                      <a:endParaRPr lang="en-US" sz="1400" dirty="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smtClean="0">
                          <a:latin typeface="Times New Roman"/>
                          <a:ea typeface="Calibri"/>
                          <a:cs typeface="Times New Roman"/>
                        </a:rPr>
                        <a:t>5</a:t>
                      </a:r>
                      <a:endParaRPr lang="en-US" sz="1400" dirty="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ctr">
                        <a:lnSpc>
                          <a:spcPct val="115000"/>
                        </a:lnSpc>
                        <a:spcBef>
                          <a:spcPts val="0"/>
                        </a:spcBef>
                        <a:spcAft>
                          <a:spcPts val="0"/>
                        </a:spcAft>
                      </a:pPr>
                      <a:r>
                        <a:rPr lang="en-US" sz="1400" dirty="0">
                          <a:latin typeface="Times New Roman"/>
                          <a:ea typeface="Calibri"/>
                          <a:cs typeface="Times New Roman"/>
                        </a:rPr>
                        <a:t>8</a:t>
                      </a:r>
                      <a:endParaRPr lang="en-US" sz="1800" dirty="0">
                        <a:latin typeface="Times New Roman" pitchFamily="18" charset="0"/>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400" dirty="0">
                          <a:latin typeface="Times New Roman"/>
                          <a:ea typeface="Calibri"/>
                          <a:cs typeface="Times New Roman"/>
                        </a:rPr>
                        <a:t>Endpoint Security</a:t>
                      </a:r>
                      <a:endParaRPr lang="en-US" sz="1800" dirty="0">
                        <a:latin typeface="Times New Roman" pitchFamily="18" charset="0"/>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smtClean="0">
                          <a:latin typeface="Times New Roman"/>
                          <a:ea typeface="Calibri"/>
                          <a:cs typeface="Times New Roman"/>
                        </a:rPr>
                        <a:t>3</a:t>
                      </a:r>
                      <a:endParaRPr lang="en-US" sz="1400" dirty="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smtClean="0">
                          <a:latin typeface="Times New Roman"/>
                          <a:ea typeface="Calibri"/>
                          <a:cs typeface="Times New Roman"/>
                        </a:rPr>
                        <a:t>5</a:t>
                      </a:r>
                      <a:endParaRPr lang="en-US" sz="1400" dirty="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ctr">
                        <a:lnSpc>
                          <a:spcPct val="115000"/>
                        </a:lnSpc>
                        <a:spcBef>
                          <a:spcPts val="0"/>
                        </a:spcBef>
                        <a:spcAft>
                          <a:spcPts val="0"/>
                        </a:spcAft>
                      </a:pPr>
                      <a:r>
                        <a:rPr lang="en-US" sz="1400" dirty="0">
                          <a:latin typeface="Times New Roman"/>
                          <a:ea typeface="Calibri"/>
                          <a:cs typeface="Times New Roman"/>
                        </a:rPr>
                        <a:t>9</a:t>
                      </a:r>
                      <a:endParaRPr lang="en-US" sz="1800" dirty="0">
                        <a:latin typeface="Times New Roman" pitchFamily="18" charset="0"/>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400" dirty="0">
                          <a:latin typeface="Times New Roman"/>
                          <a:ea typeface="Calibri"/>
                          <a:cs typeface="Times New Roman"/>
                        </a:rPr>
                        <a:t>User State Mgt</a:t>
                      </a:r>
                      <a:endParaRPr lang="en-US" sz="1800" dirty="0">
                        <a:latin typeface="Times New Roman" pitchFamily="18" charset="0"/>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smtClean="0">
                          <a:latin typeface="Times New Roman"/>
                          <a:ea typeface="Calibri"/>
                          <a:cs typeface="Times New Roman"/>
                        </a:rPr>
                        <a:t>3</a:t>
                      </a:r>
                      <a:endParaRPr lang="en-US" sz="1400" dirty="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smtClean="0">
                          <a:latin typeface="Times New Roman"/>
                          <a:ea typeface="Calibri"/>
                          <a:cs typeface="Times New Roman"/>
                        </a:rPr>
                        <a:t>4</a:t>
                      </a:r>
                      <a:endParaRPr lang="en-US" sz="1400" dirty="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2245">
                <a:tc>
                  <a:txBody>
                    <a:bodyPr/>
                    <a:lstStyle/>
                    <a:p>
                      <a:pPr marL="0" marR="0" algn="ctr">
                        <a:lnSpc>
                          <a:spcPct val="115000"/>
                        </a:lnSpc>
                        <a:spcBef>
                          <a:spcPts val="0"/>
                        </a:spcBef>
                        <a:spcAft>
                          <a:spcPts val="0"/>
                        </a:spcAft>
                      </a:pPr>
                      <a:r>
                        <a:rPr lang="en-US" sz="1400" dirty="0">
                          <a:latin typeface="Times New Roman"/>
                          <a:ea typeface="Calibri"/>
                          <a:cs typeface="Times New Roman"/>
                        </a:rPr>
                        <a:t>10</a:t>
                      </a:r>
                      <a:endParaRPr lang="en-US" sz="1800" dirty="0">
                        <a:latin typeface="Times New Roman" pitchFamily="18" charset="0"/>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400" dirty="0" err="1">
                          <a:latin typeface="Times New Roman"/>
                          <a:ea typeface="Calibri"/>
                          <a:cs typeface="Times New Roman"/>
                        </a:rPr>
                        <a:t>HelpDesk</a:t>
                      </a:r>
                      <a:endParaRPr lang="en-US" sz="1800" dirty="0">
                        <a:latin typeface="Times New Roman" pitchFamily="18" charset="0"/>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smtClean="0">
                          <a:latin typeface="Times New Roman"/>
                          <a:ea typeface="Calibri"/>
                          <a:cs typeface="Times New Roman"/>
                        </a:rPr>
                        <a:t>3</a:t>
                      </a:r>
                      <a:endParaRPr lang="en-US" sz="1400" dirty="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smtClean="0">
                          <a:latin typeface="Times New Roman"/>
                          <a:ea typeface="Calibri"/>
                          <a:cs typeface="Times New Roman"/>
                        </a:rPr>
                        <a:t>5</a:t>
                      </a:r>
                      <a:endParaRPr lang="en-US" sz="1400" dirty="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ctr">
                        <a:lnSpc>
                          <a:spcPct val="115000"/>
                        </a:lnSpc>
                        <a:spcBef>
                          <a:spcPts val="0"/>
                        </a:spcBef>
                        <a:spcAft>
                          <a:spcPts val="0"/>
                        </a:spcAft>
                      </a:pPr>
                      <a:r>
                        <a:rPr lang="en-US" sz="1400" dirty="0">
                          <a:latin typeface="Times New Roman"/>
                          <a:ea typeface="Calibri"/>
                          <a:cs typeface="Times New Roman"/>
                        </a:rPr>
                        <a:t>11</a:t>
                      </a:r>
                      <a:endParaRPr lang="en-US" sz="1800" dirty="0">
                        <a:latin typeface="Times New Roman" pitchFamily="18" charset="0"/>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400" dirty="0">
                          <a:latin typeface="Times New Roman"/>
                          <a:ea typeface="Calibri"/>
                          <a:cs typeface="Times New Roman"/>
                        </a:rPr>
                        <a:t>Reporting</a:t>
                      </a:r>
                      <a:endParaRPr lang="en-US" sz="1800" dirty="0">
                        <a:latin typeface="Times New Roman" pitchFamily="18" charset="0"/>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smtClean="0">
                          <a:latin typeface="Times New Roman"/>
                          <a:ea typeface="Calibri"/>
                          <a:cs typeface="Times New Roman"/>
                        </a:rPr>
                        <a:t>4</a:t>
                      </a:r>
                      <a:endParaRPr lang="en-US" sz="1400" dirty="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smtClean="0">
                          <a:latin typeface="Times New Roman"/>
                          <a:ea typeface="Calibri"/>
                          <a:cs typeface="Times New Roman"/>
                        </a:rPr>
                        <a:t>4</a:t>
                      </a:r>
                      <a:endParaRPr lang="en-US" sz="1400" dirty="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ctr">
                        <a:lnSpc>
                          <a:spcPct val="115000"/>
                        </a:lnSpc>
                        <a:spcBef>
                          <a:spcPts val="0"/>
                        </a:spcBef>
                        <a:spcAft>
                          <a:spcPts val="0"/>
                        </a:spcAft>
                      </a:pPr>
                      <a:r>
                        <a:rPr lang="en-US" sz="1400" dirty="0">
                          <a:latin typeface="Times New Roman"/>
                          <a:ea typeface="Calibri"/>
                          <a:cs typeface="Times New Roman"/>
                        </a:rPr>
                        <a:t>12</a:t>
                      </a:r>
                      <a:endParaRPr lang="en-US" sz="1800" dirty="0">
                        <a:latin typeface="Times New Roman" pitchFamily="18" charset="0"/>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400" dirty="0">
                          <a:latin typeface="Times New Roman"/>
                          <a:ea typeface="Calibri"/>
                          <a:cs typeface="Times New Roman"/>
                        </a:rPr>
                        <a:t>System</a:t>
                      </a:r>
                      <a:endParaRPr lang="en-US" sz="1800" dirty="0">
                        <a:latin typeface="Times New Roman" pitchFamily="18" charset="0"/>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smtClean="0">
                          <a:latin typeface="Times New Roman"/>
                          <a:ea typeface="Calibri"/>
                          <a:cs typeface="Times New Roman"/>
                        </a:rPr>
                        <a:t>3</a:t>
                      </a:r>
                      <a:endParaRPr lang="en-US" sz="1400" dirty="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smtClean="0">
                          <a:latin typeface="Times New Roman"/>
                          <a:ea typeface="Calibri"/>
                          <a:cs typeface="Times New Roman"/>
                        </a:rPr>
                        <a:t>5</a:t>
                      </a:r>
                      <a:endParaRPr lang="en-US" sz="1400" dirty="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ctr">
                        <a:lnSpc>
                          <a:spcPct val="115000"/>
                        </a:lnSpc>
                        <a:spcBef>
                          <a:spcPts val="0"/>
                        </a:spcBef>
                        <a:spcAft>
                          <a:spcPts val="0"/>
                        </a:spcAft>
                      </a:pPr>
                      <a:r>
                        <a:rPr lang="en-US" sz="1400" dirty="0">
                          <a:latin typeface="Times New Roman"/>
                          <a:ea typeface="Calibri"/>
                          <a:cs typeface="Times New Roman"/>
                        </a:rPr>
                        <a:t>13</a:t>
                      </a:r>
                      <a:endParaRPr lang="en-US" sz="1800" dirty="0">
                        <a:latin typeface="Times New Roman" pitchFamily="18" charset="0"/>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400" dirty="0">
                          <a:latin typeface="Times New Roman"/>
                          <a:ea typeface="Calibri"/>
                          <a:cs typeface="Times New Roman"/>
                        </a:rPr>
                        <a:t>Usability</a:t>
                      </a:r>
                      <a:endParaRPr lang="en-US" sz="1800" dirty="0">
                        <a:latin typeface="Times New Roman" pitchFamily="18" charset="0"/>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smtClean="0">
                          <a:latin typeface="Times New Roman"/>
                          <a:ea typeface="Calibri"/>
                          <a:cs typeface="Times New Roman"/>
                        </a:rPr>
                        <a:t>4</a:t>
                      </a:r>
                      <a:endParaRPr lang="en-US" sz="1400" dirty="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smtClean="0">
                          <a:latin typeface="Times New Roman"/>
                          <a:ea typeface="Calibri"/>
                          <a:cs typeface="Times New Roman"/>
                        </a:rPr>
                        <a:t>5</a:t>
                      </a:r>
                      <a:endParaRPr lang="en-US" sz="1400" dirty="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ctr">
                        <a:lnSpc>
                          <a:spcPct val="115000"/>
                        </a:lnSpc>
                        <a:spcBef>
                          <a:spcPts val="0"/>
                        </a:spcBef>
                        <a:spcAft>
                          <a:spcPts val="0"/>
                        </a:spcAft>
                      </a:pPr>
                      <a:r>
                        <a:rPr lang="en-US" sz="1400" dirty="0">
                          <a:latin typeface="Times New Roman"/>
                          <a:ea typeface="Calibri"/>
                          <a:cs typeface="Times New Roman"/>
                        </a:rPr>
                        <a:t>14</a:t>
                      </a:r>
                      <a:endParaRPr lang="en-US" sz="1800" dirty="0">
                        <a:latin typeface="Times New Roman" pitchFamily="18" charset="0"/>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400" dirty="0">
                          <a:latin typeface="Times New Roman"/>
                          <a:ea typeface="Calibri"/>
                          <a:cs typeface="Times New Roman"/>
                        </a:rPr>
                        <a:t>Reliability</a:t>
                      </a:r>
                      <a:endParaRPr lang="en-US" sz="1800" dirty="0">
                        <a:latin typeface="Times New Roman" pitchFamily="18" charset="0"/>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smtClean="0">
                          <a:latin typeface="Times New Roman"/>
                          <a:ea typeface="Calibri"/>
                          <a:cs typeface="Times New Roman"/>
                        </a:rPr>
                        <a:t>3</a:t>
                      </a:r>
                      <a:endParaRPr lang="en-US" sz="1400" dirty="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smtClean="0">
                          <a:latin typeface="Times New Roman"/>
                          <a:ea typeface="Calibri"/>
                          <a:cs typeface="Times New Roman"/>
                        </a:rPr>
                        <a:t>4</a:t>
                      </a:r>
                      <a:endParaRPr lang="en-US" sz="1400" dirty="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ctr">
                        <a:lnSpc>
                          <a:spcPct val="115000"/>
                        </a:lnSpc>
                        <a:spcBef>
                          <a:spcPts val="0"/>
                        </a:spcBef>
                        <a:spcAft>
                          <a:spcPts val="0"/>
                        </a:spcAft>
                      </a:pPr>
                      <a:r>
                        <a:rPr lang="en-US" sz="1400" dirty="0">
                          <a:latin typeface="Times New Roman"/>
                          <a:ea typeface="Calibri"/>
                          <a:cs typeface="Times New Roman"/>
                        </a:rPr>
                        <a:t>15</a:t>
                      </a:r>
                      <a:endParaRPr lang="en-US" sz="1800" dirty="0">
                        <a:latin typeface="Times New Roman" pitchFamily="18" charset="0"/>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400" dirty="0">
                          <a:latin typeface="Times New Roman"/>
                          <a:ea typeface="Calibri"/>
                          <a:cs typeface="Times New Roman"/>
                        </a:rPr>
                        <a:t>Performance</a:t>
                      </a:r>
                      <a:endParaRPr lang="en-US" sz="1800" dirty="0">
                        <a:latin typeface="Times New Roman" pitchFamily="18" charset="0"/>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smtClean="0">
                          <a:latin typeface="Times New Roman"/>
                          <a:ea typeface="Calibri"/>
                          <a:cs typeface="Times New Roman"/>
                        </a:rPr>
                        <a:t>4</a:t>
                      </a:r>
                      <a:endParaRPr lang="en-US" sz="1400" dirty="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smtClean="0">
                          <a:latin typeface="Times New Roman"/>
                          <a:ea typeface="Calibri"/>
                          <a:cs typeface="Times New Roman"/>
                        </a:rPr>
                        <a:t>4</a:t>
                      </a:r>
                      <a:endParaRPr lang="en-US" sz="1400" dirty="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ctr">
                        <a:lnSpc>
                          <a:spcPct val="115000"/>
                        </a:lnSpc>
                        <a:spcBef>
                          <a:spcPts val="0"/>
                        </a:spcBef>
                        <a:spcAft>
                          <a:spcPts val="0"/>
                        </a:spcAft>
                      </a:pPr>
                      <a:r>
                        <a:rPr lang="en-US" sz="1400" dirty="0">
                          <a:latin typeface="Times New Roman"/>
                          <a:ea typeface="Calibri"/>
                          <a:cs typeface="Times New Roman"/>
                        </a:rPr>
                        <a:t>16</a:t>
                      </a:r>
                      <a:endParaRPr lang="en-US" sz="1800" dirty="0">
                        <a:latin typeface="Times New Roman" pitchFamily="18" charset="0"/>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400" dirty="0">
                          <a:latin typeface="Times New Roman"/>
                          <a:ea typeface="Calibri"/>
                          <a:cs typeface="Times New Roman"/>
                        </a:rPr>
                        <a:t>Supportability</a:t>
                      </a:r>
                      <a:endParaRPr lang="en-US" sz="1800" dirty="0">
                        <a:latin typeface="Times New Roman" pitchFamily="18" charset="0"/>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smtClean="0">
                          <a:latin typeface="Times New Roman"/>
                          <a:ea typeface="Calibri"/>
                          <a:cs typeface="Times New Roman"/>
                        </a:rPr>
                        <a:t>4</a:t>
                      </a:r>
                      <a:endParaRPr lang="en-US" sz="1400" dirty="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smtClean="0">
                          <a:latin typeface="Times New Roman"/>
                          <a:ea typeface="Calibri"/>
                          <a:cs typeface="Times New Roman"/>
                        </a:rPr>
                        <a:t>4</a:t>
                      </a:r>
                      <a:endParaRPr lang="en-US" sz="1400" dirty="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ctr">
                        <a:lnSpc>
                          <a:spcPct val="115000"/>
                        </a:lnSpc>
                        <a:spcBef>
                          <a:spcPts val="0"/>
                        </a:spcBef>
                        <a:spcAft>
                          <a:spcPts val="0"/>
                        </a:spcAft>
                      </a:pPr>
                      <a:endParaRPr lang="en-US" sz="1800" dirty="0">
                        <a:latin typeface="Times New Roman" pitchFamily="18" charset="0"/>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b="1" dirty="0">
                          <a:latin typeface="Times New Roman"/>
                          <a:ea typeface="Calibri"/>
                          <a:cs typeface="Times New Roman"/>
                        </a:rPr>
                        <a:t>Total</a:t>
                      </a:r>
                      <a:endParaRPr lang="en-US" sz="1800" dirty="0">
                        <a:latin typeface="Times New Roman" pitchFamily="18" charset="0"/>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dirty="0" smtClean="0">
                          <a:latin typeface="Times New Roman" pitchFamily="18" charset="0"/>
                          <a:ea typeface="Calibri"/>
                          <a:cs typeface="Times New Roman"/>
                        </a:rPr>
                        <a:t>58</a:t>
                      </a:r>
                      <a:endParaRPr lang="en-US" sz="1800" dirty="0">
                        <a:latin typeface="Times New Roman" pitchFamily="18" charset="0"/>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dirty="0" smtClean="0">
                          <a:latin typeface="Times New Roman" pitchFamily="18" charset="0"/>
                          <a:ea typeface="Calibri"/>
                          <a:cs typeface="Times New Roman"/>
                        </a:rPr>
                        <a:t>71</a:t>
                      </a:r>
                      <a:endParaRPr lang="en-US" sz="1800" dirty="0">
                        <a:latin typeface="Times New Roman" pitchFamily="18" charset="0"/>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ransition>
    <p:fade/>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3. Glossary</a:t>
            </a:r>
            <a:r>
              <a:rPr lang="en-US" dirty="0"/>
              <a:t> </a:t>
            </a:r>
          </a:p>
        </p:txBody>
      </p:sp>
      <p:sp>
        <p:nvSpPr>
          <p:cNvPr id="3" name="Content Placeholder 2"/>
          <p:cNvSpPr>
            <a:spLocks noGrp="1"/>
          </p:cNvSpPr>
          <p:nvPr>
            <p:ph idx="1"/>
          </p:nvPr>
        </p:nvSpPr>
        <p:spPr/>
        <p:txBody>
          <a:bodyPr/>
          <a:lstStyle/>
          <a:p>
            <a:r>
              <a:rPr lang="en-US" dirty="0" smtClean="0"/>
              <a:t>MSP- MANAGEMENT SERVICE PROVIDERS</a:t>
            </a:r>
          </a:p>
          <a:p>
            <a:r>
              <a:rPr lang="en-US" dirty="0" smtClean="0"/>
              <a:t>RMM – Remote Monitoring &amp; Management</a:t>
            </a:r>
          </a:p>
          <a:p>
            <a:r>
              <a:rPr lang="en-US" dirty="0" smtClean="0"/>
              <a:t>SMB – Small and Medium sized Business</a:t>
            </a:r>
          </a:p>
          <a:p>
            <a:r>
              <a:rPr lang="en-US" dirty="0" smtClean="0"/>
              <a:t>UI – User Interface</a:t>
            </a:r>
          </a:p>
          <a:p>
            <a:r>
              <a:rPr lang="en-US" dirty="0" smtClean="0"/>
              <a:t>Self-Healing – Tools used by N-Central for Back up and Disaster Recovery</a:t>
            </a:r>
          </a:p>
          <a:p>
            <a:endParaRPr lang="en-US" dirty="0"/>
          </a:p>
          <a:p>
            <a:endParaRPr lang="en-US" dirty="0"/>
          </a:p>
        </p:txBody>
      </p:sp>
    </p:spTree>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Overview</a:t>
            </a:r>
          </a:p>
        </p:txBody>
      </p:sp>
      <p:sp>
        <p:nvSpPr>
          <p:cNvPr id="3" name="Content Placeholder 2"/>
          <p:cNvSpPr>
            <a:spLocks noGrp="1"/>
          </p:cNvSpPr>
          <p:nvPr>
            <p:ph idx="1"/>
          </p:nvPr>
        </p:nvSpPr>
        <p:spPr/>
        <p:txBody>
          <a:bodyPr/>
          <a:lstStyle/>
          <a:p>
            <a:r>
              <a:rPr lang="en-US" sz="1800" dirty="0" smtClean="0">
                <a:latin typeface="Times New Roman" pitchFamily="18" charset="0"/>
                <a:cs typeface="Times New Roman" pitchFamily="18" charset="0"/>
              </a:rPr>
              <a:t>The product we are demonstrating is N-Central. N-Central is a remote monitoring and management platform  for IT departments  and management service providers. N-Central has a variety of products to choose from. For example,  they offer a complete platform N-central that controls all services from one console. N-central can manage multiple networks and sites from a single interface. Also, monitor servers and desktop. Provide reports to help troubleshooting  and protect all endpoints with enterprise class security. Automate tasks with the N-Central invented self healing. Supports to all Windows 7 devices. All N-Central products are reliable and for further help representatives friendly and eager to help if the situation would arrive. The user interface is very user friendly and easy to manage. Each of  N-Central products come with a 30 day trial version so users can try the software free. </a:t>
            </a:r>
            <a:endParaRPr lang="en-US" sz="1800" dirty="0">
              <a:latin typeface="Times New Roman" pitchFamily="18" charset="0"/>
              <a:cs typeface="Times New Roman" pitchFamily="18" charset="0"/>
            </a:endParaRPr>
          </a:p>
          <a:p>
            <a:endParaRPr lang="en-US" dirty="0"/>
          </a:p>
        </p:txBody>
      </p:sp>
    </p:spTree>
  </p:cSld>
  <p:clrMapOvr>
    <a:masterClrMapping/>
  </p:clrMapOvr>
  <p:transition>
    <p:fade/>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4. Acknowledgements</a:t>
            </a:r>
            <a:endParaRPr lang="en-US" dirty="0"/>
          </a:p>
        </p:txBody>
      </p:sp>
      <p:sp>
        <p:nvSpPr>
          <p:cNvPr id="3" name="Content Placeholder 2"/>
          <p:cNvSpPr>
            <a:spLocks noGrp="1"/>
          </p:cNvSpPr>
          <p:nvPr>
            <p:ph idx="1"/>
          </p:nvPr>
        </p:nvSpPr>
        <p:spPr/>
        <p:txBody>
          <a:bodyPr/>
          <a:lstStyle/>
          <a:p>
            <a:r>
              <a:rPr lang="en-US" dirty="0" smtClean="0"/>
              <a:t>Special thank to Erin Waterfall for help and dedication</a:t>
            </a:r>
          </a:p>
          <a:p>
            <a:r>
              <a:rPr lang="en-US" dirty="0" smtClean="0"/>
              <a:t>Also Special Thanks to Lenny Simon for advice and guidance throughout the </a:t>
            </a:r>
            <a:r>
              <a:rPr lang="en-US" smtClean="0"/>
              <a:t>entire semester.</a:t>
            </a:r>
            <a:endParaRPr lang="en-US" dirty="0"/>
          </a:p>
        </p:txBody>
      </p:sp>
    </p:spTree>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Background</a:t>
            </a:r>
            <a:endParaRPr lang="en-US" dirty="0"/>
          </a:p>
        </p:txBody>
      </p:sp>
      <p:sp>
        <p:nvSpPr>
          <p:cNvPr id="3" name="Content Placeholder 2"/>
          <p:cNvSpPr>
            <a:spLocks noGrp="1"/>
          </p:cNvSpPr>
          <p:nvPr>
            <p:ph idx="1"/>
          </p:nvPr>
        </p:nvSpPr>
        <p:spPr/>
        <p:txBody>
          <a:bodyPr/>
          <a:lstStyle/>
          <a:p>
            <a:r>
              <a:rPr lang="en-US" sz="1600" b="1" dirty="0" smtClean="0">
                <a:latin typeface="Times New Roman" pitchFamily="18" charset="0"/>
                <a:cs typeface="Times New Roman" pitchFamily="18" charset="0"/>
              </a:rPr>
              <a:t>N-Central</a:t>
            </a:r>
            <a:r>
              <a:rPr lang="en-US" sz="1600" dirty="0" smtClean="0">
                <a:latin typeface="Times New Roman" pitchFamily="18" charset="0"/>
                <a:cs typeface="Times New Roman" pitchFamily="18" charset="0"/>
              </a:rPr>
              <a:t> was established in Ontario, Canada by President and CEO Gavin </a:t>
            </a:r>
            <a:r>
              <a:rPr lang="en-US" sz="1600" dirty="0" err="1" smtClean="0">
                <a:latin typeface="Times New Roman" pitchFamily="18" charset="0"/>
                <a:cs typeface="Times New Roman" pitchFamily="18" charset="0"/>
              </a:rPr>
              <a:t>Garbutt</a:t>
            </a:r>
            <a:r>
              <a:rPr lang="en-US" sz="1600" dirty="0" smtClean="0">
                <a:latin typeface="Times New Roman" pitchFamily="18" charset="0"/>
                <a:cs typeface="Times New Roman" pitchFamily="18" charset="0"/>
              </a:rPr>
              <a:t>. N-Central is a global leader  in IT management services .  With offices  in Canada, North America, the U.K., the Netherlands and Australia N-Central is a leader in management platforms.  N-Central has received many notable awards such as Everything channel 5-star Partner Program 2010 for the six years  in a row for being one of  North Americas leading IT vendors.  N- able IT executive Mike Cullen for the fourth straight year has earned a top spot in CRN channel  Chiefs list. Business Solutions Magazine  Best Channel Vendor in 2010.  In 2009 N-Central had its annual Partner Summit where they discuss the companies state and future endeavors.  Also, in October 20-22, 2010 in Scottsdale, Arizona this years  Partner Summit where they discuss how to bring costs down and increase revenue and strive for market leadership. N-Central competitors are companies such as Kaseya and any other company who offers IT management solutions. To contact N-Central they can be reached at their corporate headquarters in Ontario, Canada.  Their Address is 450 March Road,  4</a:t>
            </a:r>
            <a:r>
              <a:rPr lang="en-US" sz="1600" baseline="30000" dirty="0" smtClean="0">
                <a:latin typeface="Times New Roman" pitchFamily="18" charset="0"/>
                <a:cs typeface="Times New Roman" pitchFamily="18" charset="0"/>
              </a:rPr>
              <a:t>th</a:t>
            </a:r>
            <a:r>
              <a:rPr lang="en-US" sz="1600" dirty="0" smtClean="0">
                <a:latin typeface="Times New Roman" pitchFamily="18" charset="0"/>
                <a:cs typeface="Times New Roman" pitchFamily="18" charset="0"/>
              </a:rPr>
              <a:t> Floor Ontario, Canada K2K 3K2. Their telephone number is +1(613) 592-6676. By email they can be contacted info@nable.com </a:t>
            </a:r>
            <a:endParaRPr lang="en-US" sz="1600" dirty="0">
              <a:latin typeface="Times New Roman" pitchFamily="18" charset="0"/>
              <a:cs typeface="Times New Roman" pitchFamily="18" charset="0"/>
            </a:endParaRPr>
          </a:p>
        </p:txBody>
      </p:sp>
    </p:spTree>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OS Coverage</a:t>
            </a:r>
          </a:p>
        </p:txBody>
      </p:sp>
      <p:sp>
        <p:nvSpPr>
          <p:cNvPr id="3" name="Content Placeholder 2"/>
          <p:cNvSpPr>
            <a:spLocks noGrp="1"/>
          </p:cNvSpPr>
          <p:nvPr>
            <p:ph idx="1"/>
          </p:nvPr>
        </p:nvSpPr>
        <p:spPr/>
        <p:txBody>
          <a:bodyPr/>
          <a:lstStyle/>
          <a:p>
            <a:r>
              <a:rPr lang="en-US" dirty="0" smtClean="0">
                <a:latin typeface="Times New Roman" pitchFamily="18" charset="0"/>
                <a:cs typeface="Times New Roman" pitchFamily="18" charset="0"/>
              </a:rPr>
              <a:t>N-Central covers all Windows platforms. Now with complete covers of all Windows 7 devices. N-Central covers all Apple devices including their OSX operating system. N-Central is completes covering all operating systems because it covers Linux systems such as </a:t>
            </a:r>
            <a:r>
              <a:rPr lang="en-US" dirty="0" err="1" smtClean="0">
                <a:latin typeface="Times New Roman" pitchFamily="18" charset="0"/>
                <a:cs typeface="Times New Roman" pitchFamily="18" charset="0"/>
              </a:rPr>
              <a:t>SuSe</a:t>
            </a:r>
            <a:r>
              <a:rPr lang="en-US" dirty="0" smtClean="0">
                <a:latin typeface="Times New Roman" pitchFamily="18" charset="0"/>
                <a:cs typeface="Times New Roman" pitchFamily="18" charset="0"/>
              </a:rPr>
              <a:t> Linux and Red Hat Linux. </a:t>
            </a:r>
            <a:endParaRPr lang="en-US" dirty="0">
              <a:latin typeface="Times New Roman" pitchFamily="18" charset="0"/>
              <a:cs typeface="Times New Roman" pitchFamily="18" charset="0"/>
            </a:endParaRPr>
          </a:p>
        </p:txBody>
      </p:sp>
    </p:spTree>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Grouping Managed Devices</a:t>
            </a:r>
          </a:p>
        </p:txBody>
      </p:sp>
      <p:sp>
        <p:nvSpPr>
          <p:cNvPr id="3" name="Content Placeholder 2"/>
          <p:cNvSpPr>
            <a:spLocks noGrp="1"/>
          </p:cNvSpPr>
          <p:nvPr>
            <p:ph idx="1"/>
          </p:nvPr>
        </p:nvSpPr>
        <p:spPr/>
        <p:txBody>
          <a:bodyPr/>
          <a:lstStyle/>
          <a:p>
            <a:r>
              <a:rPr lang="en-US" dirty="0" smtClean="0"/>
              <a:t>Through the use of N-Central, there are many options as to what is possible to control. N-Central makes it very convenient to manage large groups of devices and machines through the web based offering. N-Central is very user friendly and has the ability to control various types of devices such as severs, PCs, Laptops, netbooks, network enabled devices, printers, firewalls, even down to control BIOS settings on most desktops and laptops.</a:t>
            </a:r>
            <a:endParaRPr lang="en-US" dirty="0"/>
          </a:p>
        </p:txBody>
      </p:sp>
    </p:spTree>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Functional Coverage</a:t>
            </a:r>
          </a:p>
        </p:txBody>
      </p:sp>
      <p:sp>
        <p:nvSpPr>
          <p:cNvPr id="4" name="Text Placeholder 3"/>
          <p:cNvSpPr>
            <a:spLocks noGrp="1"/>
          </p:cNvSpPr>
          <p:nvPr>
            <p:ph type="body" idx="1"/>
          </p:nvPr>
        </p:nvSpPr>
        <p:spPr/>
        <p:txBody>
          <a:bodyPr/>
          <a:lstStyle/>
          <a:p>
            <a:r>
              <a:rPr lang="en-US" dirty="0" smtClean="0"/>
              <a:t>N-Central</a:t>
            </a:r>
            <a:endParaRPr lang="en-US" dirty="0"/>
          </a:p>
        </p:txBody>
      </p:sp>
      <p:sp>
        <p:nvSpPr>
          <p:cNvPr id="3" name="Content Placeholder 2"/>
          <p:cNvSpPr>
            <a:spLocks noGrp="1"/>
          </p:cNvSpPr>
          <p:nvPr>
            <p:ph sz="half" idx="2"/>
          </p:nvPr>
        </p:nvSpPr>
        <p:spPr/>
        <p:txBody>
          <a:bodyPr>
            <a:normAutofit lnSpcReduction="10000"/>
          </a:bodyPr>
          <a:lstStyle/>
          <a:p>
            <a:r>
              <a:rPr lang="en-US" dirty="0" smtClean="0"/>
              <a:t>Self-Healing	</a:t>
            </a:r>
          </a:p>
          <a:p>
            <a:r>
              <a:rPr lang="en-US" dirty="0" smtClean="0"/>
              <a:t>Endpoint Security</a:t>
            </a:r>
          </a:p>
          <a:p>
            <a:r>
              <a:rPr lang="en-US" dirty="0" smtClean="0"/>
              <a:t>Architecture</a:t>
            </a:r>
          </a:p>
          <a:p>
            <a:r>
              <a:rPr lang="en-US" dirty="0" smtClean="0"/>
              <a:t>Monitoring</a:t>
            </a:r>
          </a:p>
          <a:p>
            <a:r>
              <a:rPr lang="en-US" dirty="0" smtClean="0"/>
              <a:t>Management</a:t>
            </a:r>
          </a:p>
          <a:p>
            <a:r>
              <a:rPr lang="en-US" dirty="0" smtClean="0"/>
              <a:t>Remote Control</a:t>
            </a:r>
          </a:p>
          <a:p>
            <a:r>
              <a:rPr lang="en-US" dirty="0" smtClean="0"/>
              <a:t>Patch Management</a:t>
            </a:r>
          </a:p>
          <a:p>
            <a:pPr>
              <a:buNone/>
            </a:pPr>
            <a:endParaRPr lang="en-US" dirty="0" smtClean="0"/>
          </a:p>
          <a:p>
            <a:endParaRPr lang="en-US" dirty="0"/>
          </a:p>
        </p:txBody>
      </p:sp>
      <p:sp>
        <p:nvSpPr>
          <p:cNvPr id="6" name="Content Placeholder 5"/>
          <p:cNvSpPr>
            <a:spLocks noGrp="1"/>
          </p:cNvSpPr>
          <p:nvPr>
            <p:ph sz="quarter" idx="4"/>
          </p:nvPr>
        </p:nvSpPr>
        <p:spPr/>
        <p:txBody>
          <a:bodyPr/>
          <a:lstStyle/>
          <a:p>
            <a:r>
              <a:rPr lang="en-US" dirty="0" smtClean="0"/>
              <a:t>Script Execution/Software Distribution</a:t>
            </a:r>
          </a:p>
          <a:p>
            <a:r>
              <a:rPr lang="en-US" dirty="0" smtClean="0"/>
              <a:t>Reporting</a:t>
            </a:r>
          </a:p>
          <a:p>
            <a:r>
              <a:rPr lang="en-US" dirty="0" smtClean="0"/>
              <a:t>Third-Party Interoperability</a:t>
            </a:r>
            <a:endParaRPr lang="en-US" dirty="0"/>
          </a:p>
        </p:txBody>
      </p:sp>
      <p:sp>
        <p:nvSpPr>
          <p:cNvPr id="7" name="Text Placeholder 6"/>
          <p:cNvSpPr>
            <a:spLocks noGrp="1"/>
          </p:cNvSpPr>
          <p:nvPr>
            <p:ph type="body" sz="quarter" idx="3"/>
          </p:nvPr>
        </p:nvSpPr>
        <p:spPr/>
        <p:txBody>
          <a:bodyPr/>
          <a:lstStyle/>
          <a:p>
            <a:r>
              <a:rPr lang="en-US" dirty="0" smtClean="0"/>
              <a:t>Functional Coverage </a:t>
            </a:r>
            <a:endParaRPr lang="en-US" dirty="0"/>
          </a:p>
        </p:txBody>
      </p:sp>
    </p:spTree>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1.1 Architecture</a:t>
            </a:r>
          </a:p>
        </p:txBody>
      </p:sp>
      <p:sp>
        <p:nvSpPr>
          <p:cNvPr id="3" name="Content Placeholder 2"/>
          <p:cNvSpPr>
            <a:spLocks noGrp="1"/>
          </p:cNvSpPr>
          <p:nvPr>
            <p:ph idx="1"/>
          </p:nvPr>
        </p:nvSpPr>
        <p:spPr/>
        <p:txBody>
          <a:bodyPr/>
          <a:lstStyle/>
          <a:p>
            <a:pPr lvl="0"/>
            <a:r>
              <a:rPr lang="en-US" dirty="0" smtClean="0"/>
              <a:t>N-Central works through the use of Agents and Probes</a:t>
            </a:r>
            <a:endParaRPr lang="en-US" dirty="0"/>
          </a:p>
          <a:p>
            <a:pPr lvl="0"/>
            <a:r>
              <a:rPr lang="en-US" dirty="0" smtClean="0"/>
              <a:t>Like Kaseya, N-Central uses Agents to distribute and to provide functionality but N-Central provides Probes which act as stations on machines on the network in order to sense every possible device on the network.</a:t>
            </a:r>
            <a:endParaRPr lang="en-US" dirty="0"/>
          </a:p>
          <a:p>
            <a:pPr lvl="0"/>
            <a:r>
              <a:rPr lang="en-US" dirty="0" smtClean="0"/>
              <a:t>Much like Kaseya, they use the same structure in order to establish connections throughout the network but goes through additional features with Probes in order to find additional items</a:t>
            </a:r>
            <a:endParaRPr lang="en-US" dirty="0"/>
          </a:p>
          <a:p>
            <a:endParaRPr lang="en-US" dirty="0"/>
          </a:p>
        </p:txBody>
      </p:sp>
    </p:spTree>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1.2 Auditing &amp; Asset management</a:t>
            </a:r>
            <a:endParaRPr lang="en-US" dirty="0"/>
          </a:p>
        </p:txBody>
      </p:sp>
      <p:sp>
        <p:nvSpPr>
          <p:cNvPr id="3" name="Content Placeholder 2"/>
          <p:cNvSpPr>
            <a:spLocks noGrp="1"/>
          </p:cNvSpPr>
          <p:nvPr>
            <p:ph idx="1"/>
          </p:nvPr>
        </p:nvSpPr>
        <p:spPr/>
        <p:txBody>
          <a:bodyPr/>
          <a:lstStyle/>
          <a:p>
            <a:pPr lvl="0"/>
            <a:r>
              <a:rPr lang="en-US" dirty="0" smtClean="0"/>
              <a:t>Like Kaseya, any Agent enabled device will begin running a basic and through Audit of the current specs through out the system.</a:t>
            </a:r>
          </a:p>
          <a:p>
            <a:pPr lvl="0"/>
            <a:r>
              <a:rPr lang="en-US" dirty="0" smtClean="0"/>
              <a:t>N-Central has a audit system which is capable of examining devices and organizing them into a Windows like Explorer format for great sorting and organization.</a:t>
            </a:r>
          </a:p>
          <a:p>
            <a:pPr lvl="0"/>
            <a:r>
              <a:rPr lang="en-US" dirty="0" smtClean="0"/>
              <a:t>Through Asset and the great organization capability of N-Central, N-Central can take information like CPU, RAM, HDD size, and programs/updates installed and sort them into a useful view.</a:t>
            </a:r>
            <a:endParaRPr lang="en-US" dirty="0"/>
          </a:p>
          <a:p>
            <a:endParaRPr lang="en-US" dirty="0"/>
          </a:p>
        </p:txBody>
      </p:sp>
    </p:spTree>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Revolution">
  <a:themeElements>
    <a:clrScheme name="Revolution">
      <a:dk1>
        <a:sysClr val="windowText" lastClr="000000"/>
      </a:dk1>
      <a:lt1>
        <a:sysClr val="window" lastClr="FFFFFF"/>
      </a:lt1>
      <a:dk2>
        <a:srgbClr val="1B3861"/>
      </a:dk2>
      <a:lt2>
        <a:srgbClr val="38ABED"/>
      </a:lt2>
      <a:accent1>
        <a:srgbClr val="0C5986"/>
      </a:accent1>
      <a:accent2>
        <a:srgbClr val="DDF53D"/>
      </a:accent2>
      <a:accent3>
        <a:srgbClr val="508709"/>
      </a:accent3>
      <a:accent4>
        <a:srgbClr val="BF5E00"/>
      </a:accent4>
      <a:accent5>
        <a:srgbClr val="9C0001"/>
      </a:accent5>
      <a:accent6>
        <a:srgbClr val="660075"/>
      </a:accent6>
      <a:hlink>
        <a:srgbClr val="ABF24D"/>
      </a:hlink>
      <a:folHlink>
        <a:srgbClr val="A0E7FB"/>
      </a:folHlink>
    </a:clrScheme>
    <a:fontScheme name="Revolution">
      <a:majorFont>
        <a:latin typeface="Trebuchet MS"/>
        <a:ea typeface=""/>
        <a:cs typeface=""/>
        <a:font script="Jpan" typeface="ＭＳ ゴシック"/>
      </a:majorFont>
      <a:minorFont>
        <a:latin typeface="Trebuchet MS"/>
        <a:ea typeface=""/>
        <a:cs typeface=""/>
        <a:font script="Jpan" typeface="ＭＳ ゴシック"/>
      </a:minorFont>
    </a:fontScheme>
    <a:fmtScheme name="Revolution">
      <a:fillStyleLst>
        <a:solidFill>
          <a:schemeClr val="phClr"/>
        </a:solidFill>
        <a:solidFill>
          <a:schemeClr val="phClr"/>
        </a:soli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3175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innerShdw blurRad="50800" dist="25400" dir="10800000">
              <a:srgbClr val="808080">
                <a:alpha val="75000"/>
              </a:srgbClr>
            </a:innerShdw>
          </a:effectLst>
        </a:effectStyle>
        <a:effectStyle>
          <a:effectLst>
            <a:innerShdw blurRad="50800" dist="25400" dir="13500000">
              <a:srgbClr val="808080">
                <a:alpha val="75000"/>
              </a:srgbClr>
            </a:innerShdw>
            <a:outerShdw blurRad="63500" dist="50800" dir="5400000" algn="br" rotWithShape="0">
              <a:srgbClr val="000000">
                <a:alpha val="35000"/>
              </a:srgbClr>
            </a:outerShdw>
          </a:effectLst>
          <a:scene3d>
            <a:camera prst="orthographicFront">
              <a:rot lat="0" lon="0" rev="0"/>
            </a:camera>
            <a:lightRig rig="threePt" dir="tl">
              <a:rot lat="0" lon="0" rev="11400000"/>
            </a:lightRig>
          </a:scene3d>
          <a:sp3d contourW="12700" prstMaterial="softmetal">
            <a:bevelT w="63500" h="25400" prst="angle"/>
            <a:contourClr>
              <a:schemeClr val="ph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1062</TotalTime>
  <Words>2596</Words>
  <Application>Microsoft Office PowerPoint</Application>
  <PresentationFormat>On-screen Show (4:3)</PresentationFormat>
  <Paragraphs>242</Paragraphs>
  <Slides>30</Slides>
  <Notes>0</Notes>
  <HiddenSlides>0</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Revolution</vt:lpstr>
      <vt:lpstr>A Feature-Based Analysis &amp; Comparison of IT Automation Tools:  Comparing Kaseya to N-Central</vt:lpstr>
      <vt:lpstr>Agenda</vt:lpstr>
      <vt:lpstr>Overview</vt:lpstr>
      <vt:lpstr>Background</vt:lpstr>
      <vt:lpstr>OS Coverage</vt:lpstr>
      <vt:lpstr>Grouping Managed Devices</vt:lpstr>
      <vt:lpstr>Functional Coverage</vt:lpstr>
      <vt:lpstr>1.1 Architecture</vt:lpstr>
      <vt:lpstr>1.2 Auditing &amp; Asset management</vt:lpstr>
      <vt:lpstr>1.3 Remote Control </vt:lpstr>
      <vt:lpstr>1.4 Automation</vt:lpstr>
      <vt:lpstr>1.5 Monitoring</vt:lpstr>
      <vt:lpstr>1.6 Patch Management</vt:lpstr>
      <vt:lpstr>1.6.2 Patch Management</vt:lpstr>
      <vt:lpstr>1.7 Backup &amp; Disaster Recovery </vt:lpstr>
      <vt:lpstr>1.8 Endpoint Security</vt:lpstr>
      <vt:lpstr>1.9 User State Management </vt:lpstr>
      <vt:lpstr>1.10 Help Desk </vt:lpstr>
      <vt:lpstr>1.11 Reporting</vt:lpstr>
      <vt:lpstr>1.12 System/User/Admin Management</vt:lpstr>
      <vt:lpstr>1.13 Usability</vt:lpstr>
      <vt:lpstr>1.14 Reliability</vt:lpstr>
      <vt:lpstr>1.15 Performance </vt:lpstr>
      <vt:lpstr>1.16 Supportability </vt:lpstr>
      <vt:lpstr>Agenda</vt:lpstr>
      <vt:lpstr>2. Comparison and Discussion </vt:lpstr>
      <vt:lpstr>2.1 Evaluating and Discussing</vt:lpstr>
      <vt:lpstr>2.2 Rating Results Explanation/Discussion</vt:lpstr>
      <vt:lpstr>3. Glossary </vt:lpstr>
      <vt:lpstr>4. Acknowledgements</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Feature-Based Analysis &amp; Comparison of IT Automation Tools: Comparing Kaseya to Log Me In  Developed By: Christine Marie Rodriguez Richard Calvo  Advisor: Dr. S. Masoud Sadjadi School of Computing and Information Sciences Florida International University</dc:title>
  <dc:creator>Christie Marie</dc:creator>
  <cp:lastModifiedBy>Matt</cp:lastModifiedBy>
  <cp:revision>114</cp:revision>
  <dcterms:created xsi:type="dcterms:W3CDTF">2010-04-01T14:56:23Z</dcterms:created>
  <dcterms:modified xsi:type="dcterms:W3CDTF">2010-04-27T03:25:48Z</dcterms:modified>
</cp:coreProperties>
</file>