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92" r:id="rId3"/>
    <p:sldId id="293" r:id="rId4"/>
    <p:sldId id="258" r:id="rId5"/>
    <p:sldId id="294" r:id="rId6"/>
    <p:sldId id="295" r:id="rId7"/>
    <p:sldId id="296" r:id="rId8"/>
    <p:sldId id="297" r:id="rId9"/>
    <p:sldId id="298" r:id="rId10"/>
    <p:sldId id="299" r:id="rId11"/>
    <p:sldId id="300" r:id="rId12"/>
    <p:sldId id="301" r:id="rId13"/>
    <p:sldId id="302" r:id="rId14"/>
    <p:sldId id="303" r:id="rId15"/>
    <p:sldId id="305" r:id="rId16"/>
    <p:sldId id="306" r:id="rId17"/>
    <p:sldId id="307" r:id="rId18"/>
    <p:sldId id="308" r:id="rId19"/>
    <p:sldId id="309" r:id="rId20"/>
    <p:sldId id="310" r:id="rId21"/>
    <p:sldId id="311" r:id="rId22"/>
    <p:sldId id="312" r:id="rId23"/>
    <p:sldId id="313" r:id="rId24"/>
    <p:sldId id="315" r:id="rId25"/>
    <p:sldId id="319" r:id="rId26"/>
    <p:sldId id="320" r:id="rId27"/>
    <p:sldId id="321" r:id="rId28"/>
    <p:sldId id="322" r:id="rId29"/>
    <p:sldId id="32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1" autoAdjust="0"/>
    <p:restoredTop sz="94667" autoAdjust="0"/>
  </p:normalViewPr>
  <p:slideViewPr>
    <p:cSldViewPr>
      <p:cViewPr>
        <p:scale>
          <a:sx n="100" d="100"/>
          <a:sy n="100" d="100"/>
        </p:scale>
        <p:origin x="-294" y="4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Overlay-TitleSlide.png"/>
          <p:cNvPicPr>
            <a:picLocks noChangeAspect="1"/>
          </p:cNvPicPr>
          <p:nvPr/>
        </p:nvPicPr>
        <p:blipFill>
          <a:blip r:embed="rId2"/>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ctrTitle"/>
          </p:nvPr>
        </p:nvSpPr>
        <p:spPr>
          <a:xfrm>
            <a:off x="1600200" y="2492375"/>
            <a:ext cx="6762749" cy="1470025"/>
          </a:xfrm>
        </p:spPr>
        <p:txBody>
          <a:bodyPr/>
          <a:lstStyle>
            <a:lvl1pPr algn="r">
              <a:defRPr sz="3800">
                <a:solidFill>
                  <a:srgbClr val="001D4D"/>
                </a:solidFill>
              </a:defRPr>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rgbClr val="B27A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5" name="Slide Number Placeholder 5"/>
          <p:cNvSpPr>
            <a:spLocks noGrp="1"/>
          </p:cNvSpPr>
          <p:nvPr>
            <p:ph type="sldNum" sz="quarter" idx="10"/>
          </p:nvPr>
        </p:nvSpPr>
        <p:spPr/>
        <p:txBody>
          <a:bodyPr/>
          <a:lstStyle>
            <a:lvl1pPr>
              <a:defRPr/>
            </a:lvl1pPr>
          </a:lstStyle>
          <a:p>
            <a:fld id="{D5F250B0-811F-4EF2-82B2-5D244F68488A}" type="slidenum">
              <a:rPr lang="en-US" smtClean="0"/>
              <a:pPr/>
              <a:t>‹#›</a:t>
            </a:fld>
            <a:endParaRPr lang="en-US"/>
          </a:p>
        </p:txBody>
      </p:sp>
      <p:sp>
        <p:nvSpPr>
          <p:cNvPr id="6" name="Date Placeholder 3"/>
          <p:cNvSpPr>
            <a:spLocks noGrp="1"/>
          </p:cNvSpPr>
          <p:nvPr>
            <p:ph type="dt" sz="half" idx="11"/>
          </p:nvPr>
        </p:nvSpPr>
        <p:spPr/>
        <p:txBody>
          <a:bodyPr/>
          <a:lstStyle>
            <a:lvl1pPr>
              <a:defRPr/>
            </a:lvl1pPr>
          </a:lstStyle>
          <a:p>
            <a:fld id="{F6ABBBA3-A0AB-4E87-9927-F957013F38C4}" type="datetimeFigureOut">
              <a:rPr lang="en-US" smtClean="0"/>
              <a:pPr/>
              <a:t>4/26/2010</a:t>
            </a:fld>
            <a:endParaRPr lang="en-US"/>
          </a:p>
        </p:txBody>
      </p:sp>
      <p:sp>
        <p:nvSpPr>
          <p:cNvPr id="7" name="Footer Placeholder 4"/>
          <p:cNvSpPr>
            <a:spLocks noGrp="1"/>
          </p:cNvSpPr>
          <p:nvPr>
            <p:ph type="ftr" sz="quarter" idx="12"/>
          </p:nvPr>
        </p:nvSpPr>
        <p:spPr/>
        <p:txBody>
          <a:bodyPr/>
          <a:lstStyle>
            <a:lvl1pPr>
              <a:defRPr/>
            </a:lvl1pPr>
          </a:lstStyle>
          <a:p>
            <a:endParaRPr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9"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3"/>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9" descr="Overlay-ContentCaption.png"/>
          <p:cNvPicPr>
            <a:picLocks noChangeAspect="1"/>
          </p:cNvPicPr>
          <p:nvPr/>
        </p:nvPicPr>
        <p:blipFill>
          <a:blip r:embed="rId2"/>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779464" y="590550"/>
            <a:ext cx="3657600" cy="1162050"/>
          </a:xfrm>
        </p:spPr>
        <p:txBody>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9" descr="Overlay-PictureCaption.png"/>
          <p:cNvPicPr>
            <a:picLocks noChangeAspect="1"/>
          </p:cNvPicPr>
          <p:nvPr/>
        </p:nvPicPr>
        <p:blipFill>
          <a:blip r:embed="rId2"/>
          <a:srcRect/>
          <a:stretch>
            <a:fillRect/>
          </a:stretch>
        </p:blipFill>
        <p:spPr bwMode="auto">
          <a:xfrm>
            <a:off x="449263" y="187325"/>
            <a:ext cx="8535987" cy="6483350"/>
          </a:xfrm>
          <a:prstGeom prst="rect">
            <a:avLst/>
          </a:prstGeom>
          <a:noFill/>
          <a:ln w="9525">
            <a:noFill/>
            <a:miter lim="800000"/>
            <a:headEnd/>
            <a:tailEnd/>
          </a:ln>
        </p:spPr>
      </p:pic>
      <p:sp>
        <p:nvSpPr>
          <p:cNvPr id="2" name="Title 1"/>
          <p:cNvSpPr>
            <a:spLocks noGrp="1"/>
          </p:cNvSpPr>
          <p:nvPr>
            <p:ph type="title"/>
          </p:nvPr>
        </p:nvSpPr>
        <p:spPr>
          <a:xfrm>
            <a:off x="3886200" y="533400"/>
            <a:ext cx="4476750" cy="1252538"/>
          </a:xfrm>
        </p:spPr>
        <p:txBody>
          <a:bodyPr/>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6" name="Date Placeholder 4"/>
          <p:cNvSpPr>
            <a:spLocks noGrp="1"/>
          </p:cNvSpPr>
          <p:nvPr>
            <p:ph type="dt" sz="half" idx="10"/>
          </p:nvPr>
        </p:nvSpPr>
        <p:spPr>
          <a:xfrm>
            <a:off x="3886200" y="6288088"/>
            <a:ext cx="1887538" cy="365125"/>
          </a:xfrm>
        </p:spPr>
        <p:txBody>
          <a:bodyPr/>
          <a:lstStyle>
            <a:lvl1pPr>
              <a:defRPr/>
            </a:lvl1pPr>
          </a:lstStyle>
          <a:p>
            <a:fld id="{F6ABBBA3-A0AB-4E87-9927-F957013F38C4}" type="datetimeFigureOut">
              <a:rPr lang="en-US" smtClean="0"/>
              <a:pPr/>
              <a:t>4/26/2010</a:t>
            </a:fld>
            <a:endParaRPr lang="en-US"/>
          </a:p>
        </p:txBody>
      </p:sp>
      <p:sp>
        <p:nvSpPr>
          <p:cNvPr id="7" name="Footer Placeholder 5"/>
          <p:cNvSpPr>
            <a:spLocks noGrp="1"/>
          </p:cNvSpPr>
          <p:nvPr>
            <p:ph type="ftr" sz="quarter" idx="11"/>
          </p:nvPr>
        </p:nvSpPr>
        <p:spPr>
          <a:xfrm>
            <a:off x="5867400" y="6288088"/>
            <a:ext cx="2676525"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4710953" y="533400"/>
            <a:ext cx="3657600" cy="125253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4/26/2010</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808038" y="3778624"/>
            <a:ext cx="7560515" cy="110265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4/26/2010</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9" descr="Overlay-SectionHeader.png"/>
          <p:cNvPicPr>
            <a:picLocks noChangeAspect="1"/>
          </p:cNvPicPr>
          <p:nvPr/>
        </p:nvPicPr>
        <p:blipFill>
          <a:blip r:embed="rId2"/>
          <a:srcRect/>
          <a:stretch>
            <a:fillRect/>
          </a:stretch>
        </p:blipFill>
        <p:spPr bwMode="auto">
          <a:xfrm>
            <a:off x="381000" y="0"/>
            <a:ext cx="8826500" cy="6483350"/>
          </a:xfrm>
          <a:prstGeom prst="rect">
            <a:avLst/>
          </a:prstGeom>
          <a:noFill/>
          <a:ln w="9525">
            <a:noFill/>
            <a:miter lim="800000"/>
            <a:headEnd/>
            <a:tailEnd/>
          </a:ln>
        </p:spPr>
      </p:pic>
      <p:sp>
        <p:nvSpPr>
          <p:cNvPr id="2" name="Title 1"/>
          <p:cNvSpPr>
            <a:spLocks noGrp="1"/>
          </p:cNvSpPr>
          <p:nvPr>
            <p:ph type="title"/>
          </p:nvPr>
        </p:nvSpPr>
        <p:spPr>
          <a:xfrm>
            <a:off x="779463" y="2591360"/>
            <a:ext cx="7583487" cy="1362075"/>
          </a:xfrm>
        </p:spPr>
        <p:txBody>
          <a:bodyPr>
            <a:noAutofit/>
          </a:bodyPr>
          <a:lstStyle>
            <a:lvl1pPr algn="l">
              <a:defRPr sz="4100" b="1" cap="none" baseline="0">
                <a:solidFill>
                  <a:srgbClr val="001D4D"/>
                </a:solidFill>
              </a:defRPr>
            </a:lvl1pPr>
          </a:lstStyle>
          <a:p>
            <a:r>
              <a:rPr lang="en-US" smtClean="0"/>
              <a:t>Click to edit Master title style</a:t>
            </a:r>
            <a:endParaRPr dirty="0"/>
          </a:p>
        </p:txBody>
      </p:sp>
      <p:sp>
        <p:nvSpPr>
          <p:cNvPr id="3" name="Text Placeholder 2"/>
          <p:cNvSpPr>
            <a:spLocks noGrp="1"/>
          </p:cNvSpPr>
          <p:nvPr>
            <p:ph type="body" idx="1"/>
          </p:nvPr>
        </p:nvSpPr>
        <p:spPr>
          <a:xfrm>
            <a:off x="779463" y="3950354"/>
            <a:ext cx="7583487" cy="1500187"/>
          </a:xfrm>
        </p:spPr>
        <p:txBody>
          <a:bodyPr/>
          <a:lstStyle>
            <a:lvl1pPr marL="0" indent="0" algn="l">
              <a:spcBef>
                <a:spcPts val="600"/>
              </a:spcBef>
              <a:buNone/>
              <a:defRPr sz="2000" cap="none" baseline="0">
                <a:solidFill>
                  <a:srgbClr val="B27A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6" name="Footer Placeholder 4"/>
          <p:cNvSpPr>
            <a:spLocks noGrp="1"/>
          </p:cNvSpPr>
          <p:nvPr>
            <p:ph type="ftr" sz="quarter" idx="11"/>
          </p:nvPr>
        </p:nvSpPr>
        <p:spPr/>
        <p:txBody>
          <a:bodyPr/>
          <a:lstStyle>
            <a:lvl1pPr>
              <a:defRPr dirty="0"/>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cxnSp>
        <p:nvCxnSpPr>
          <p:cNvPr id="8" name="Straight Connector 7"/>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Date Placeholder 6"/>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13" name="Footer Placeholder 7"/>
          <p:cNvSpPr>
            <a:spLocks noGrp="1"/>
          </p:cNvSpPr>
          <p:nvPr>
            <p:ph type="ftr" sz="quarter" idx="11"/>
          </p:nvPr>
        </p:nvSpPr>
        <p:spPr/>
        <p:txBody>
          <a:bodyPr/>
          <a:lstStyle>
            <a:lvl1pPr>
              <a:defRPr/>
            </a:lvl1pPr>
          </a:lstStyle>
          <a:p>
            <a:endParaRPr lang="en-US"/>
          </a:p>
        </p:txBody>
      </p:sp>
      <p:sp>
        <p:nvSpPr>
          <p:cNvPr id="14" name="Slide Number Placeholder 8"/>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4"/>
          </p:nvPr>
        </p:nvSpPr>
        <p:spPr/>
        <p:txBody>
          <a:bodyPr/>
          <a:lstStyle>
            <a:lvl1pPr>
              <a:defRPr/>
            </a:lvl1pPr>
          </a:lstStyle>
          <a:p>
            <a:fld id="{F6ABBBA3-A0AB-4E87-9927-F957013F38C4}" type="datetimeFigureOut">
              <a:rPr lang="en-US" smtClean="0"/>
              <a:pPr/>
              <a:t>4/26/2010</a:t>
            </a:fld>
            <a:endParaRPr lang="en-US"/>
          </a:p>
        </p:txBody>
      </p:sp>
      <p:sp>
        <p:nvSpPr>
          <p:cNvPr id="7" name="Footer Placeholder 5"/>
          <p:cNvSpPr>
            <a:spLocks noGrp="1"/>
          </p:cNvSpPr>
          <p:nvPr>
            <p:ph type="ftr" sz="quarter" idx="15"/>
          </p:nvPr>
        </p:nvSpPr>
        <p:spPr/>
        <p:txBody>
          <a:bodyPr/>
          <a:lstStyle>
            <a:lvl1pPr>
              <a:defRPr dirty="0"/>
            </a:lvl1pPr>
          </a:lstStyle>
          <a:p>
            <a:endParaRPr lang="en-US"/>
          </a:p>
        </p:txBody>
      </p:sp>
      <p:sp>
        <p:nvSpPr>
          <p:cNvPr id="8" name="Slide Number Placeholder 6"/>
          <p:cNvSpPr>
            <a:spLocks noGrp="1"/>
          </p:cNvSpPr>
          <p:nvPr>
            <p:ph type="sldNum" sz="quarter" idx="16"/>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6" name="Picture 9"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fld id="{F6ABBBA3-A0AB-4E87-9927-F957013F38C4}" type="datetimeFigureOut">
              <a:rPr lang="en-US" smtClean="0"/>
              <a:pPr/>
              <a:t>4/26/2010</a:t>
            </a:fld>
            <a:endParaRPr lang="en-US"/>
          </a:p>
        </p:txBody>
      </p:sp>
      <p:sp>
        <p:nvSpPr>
          <p:cNvPr id="8" name="Footer Placeholder 5"/>
          <p:cNvSpPr>
            <a:spLocks noGrp="1"/>
          </p:cNvSpPr>
          <p:nvPr>
            <p:ph type="ftr" sz="quarter" idx="16"/>
          </p:nvPr>
        </p:nvSpPr>
        <p:spPr/>
        <p:txBody>
          <a:bodyPr/>
          <a:lstStyle>
            <a:lvl1pPr>
              <a:defRPr/>
            </a:lvl1pPr>
          </a:lstStyle>
          <a:p>
            <a:endParaRPr lang="en-US"/>
          </a:p>
        </p:txBody>
      </p:sp>
      <p:sp>
        <p:nvSpPr>
          <p:cNvPr id="9" name="Slide Number Placeholder 6"/>
          <p:cNvSpPr>
            <a:spLocks noGrp="1"/>
          </p:cNvSpPr>
          <p:nvPr>
            <p:ph type="sldNum" sz="quarter" idx="17"/>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6"/>
          </p:nvPr>
        </p:nvSpPr>
        <p:spPr/>
        <p:txBody>
          <a:bodyPr/>
          <a:lstStyle>
            <a:lvl1pPr>
              <a:defRPr/>
            </a:lvl1pPr>
          </a:lstStyle>
          <a:p>
            <a:fld id="{F6ABBBA3-A0AB-4E87-9927-F957013F38C4}" type="datetimeFigureOut">
              <a:rPr lang="en-US" smtClean="0"/>
              <a:pPr/>
              <a:t>4/26/2010</a:t>
            </a:fld>
            <a:endParaRPr lang="en-US"/>
          </a:p>
        </p:txBody>
      </p:sp>
      <p:sp>
        <p:nvSpPr>
          <p:cNvPr id="9" name="Footer Placeholder 5"/>
          <p:cNvSpPr>
            <a:spLocks noGrp="1"/>
          </p:cNvSpPr>
          <p:nvPr>
            <p:ph type="ftr" sz="quarter" idx="17"/>
          </p:nvPr>
        </p:nvSpPr>
        <p:spPr/>
        <p:txBody>
          <a:bodyPr/>
          <a:lstStyle>
            <a:lvl1pPr>
              <a:defRPr/>
            </a:lvl1pPr>
          </a:lstStyle>
          <a:p>
            <a:endParaRPr lang="en-US"/>
          </a:p>
        </p:txBody>
      </p:sp>
      <p:sp>
        <p:nvSpPr>
          <p:cNvPr id="10" name="Slide Number Placeholder 6"/>
          <p:cNvSpPr>
            <a:spLocks noGrp="1"/>
          </p:cNvSpPr>
          <p:nvPr>
            <p:ph type="sldNum" sz="quarter" idx="18"/>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9" descr="Overlay-ContentSlides.png"/>
          <p:cNvPicPr>
            <a:picLocks noChangeAspect="1"/>
          </p:cNvPicPr>
          <p:nvPr/>
        </p:nvPicPr>
        <p:blipFill>
          <a:blip r:embed="rId2"/>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4" name="Date Placeholder 2"/>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5" name="Footer Placeholder 3"/>
          <p:cNvSpPr>
            <a:spLocks noGrp="1"/>
          </p:cNvSpPr>
          <p:nvPr>
            <p:ph type="ftr" sz="quarter" idx="11"/>
          </p:nvPr>
        </p:nvSpPr>
        <p:spPr/>
        <p:txBody>
          <a:bodyPr/>
          <a:lstStyle>
            <a:lvl1pPr>
              <a:defRPr/>
            </a:lvl1pPr>
          </a:lstStyle>
          <a:p>
            <a:endParaRPr lang="en-US"/>
          </a:p>
        </p:txBody>
      </p:sp>
      <p:sp>
        <p:nvSpPr>
          <p:cNvPr id="6" name="Slide Number Placeholder 4"/>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90500" y="190500"/>
            <a:ext cx="8764588" cy="6478588"/>
          </a:xfrm>
          <a:prstGeom prst="round2DiagRect">
            <a:avLst>
              <a:gd name="adj1" fmla="val 9416"/>
              <a:gd name="adj2" fmla="val 0"/>
            </a:avLst>
          </a:prstGeom>
          <a:gradFill>
            <a:gsLst>
              <a:gs pos="0">
                <a:srgbClr val="001D4D"/>
              </a:gs>
              <a:gs pos="83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27" name="Title Placeholder 1"/>
          <p:cNvSpPr>
            <a:spLocks noGrp="1"/>
          </p:cNvSpPr>
          <p:nvPr>
            <p:ph type="title"/>
          </p:nvPr>
        </p:nvSpPr>
        <p:spPr bwMode="auto">
          <a:xfrm>
            <a:off x="779463" y="381000"/>
            <a:ext cx="7583487" cy="10445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028" name="Text Placeholder 2"/>
          <p:cNvSpPr>
            <a:spLocks noGrp="1"/>
          </p:cNvSpPr>
          <p:nvPr>
            <p:ph type="body" idx="1"/>
          </p:nvPr>
        </p:nvSpPr>
        <p:spPr bwMode="auto">
          <a:xfrm>
            <a:off x="779463" y="1828800"/>
            <a:ext cx="7583487" cy="4208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1000" y="6288088"/>
            <a:ext cx="1887538"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ea typeface="+mn-ea"/>
                <a:cs typeface="+mn-cs"/>
              </a:defRPr>
            </a:lvl1pPr>
          </a:lstStyle>
          <a:p>
            <a:fld id="{F6ABBBA3-A0AB-4E87-9927-F957013F38C4}" type="datetimeFigureOut">
              <a:rPr lang="en-US" smtClean="0"/>
              <a:pPr/>
              <a:t>4/26/2010</a:t>
            </a:fld>
            <a:endParaRPr lang="en-US"/>
          </a:p>
        </p:txBody>
      </p:sp>
      <p:sp>
        <p:nvSpPr>
          <p:cNvPr id="5" name="Footer Placeholder 4"/>
          <p:cNvSpPr>
            <a:spLocks noGrp="1"/>
          </p:cNvSpPr>
          <p:nvPr>
            <p:ph type="ftr" sz="quarter" idx="3"/>
          </p:nvPr>
        </p:nvSpPr>
        <p:spPr>
          <a:xfrm>
            <a:off x="3305175" y="6288088"/>
            <a:ext cx="523875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8404225" y="219075"/>
            <a:ext cx="493713"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ea typeface="+mn-ea"/>
                <a:cs typeface="+mn-cs"/>
              </a:defRPr>
            </a:lvl1pPr>
          </a:lstStyle>
          <a:p>
            <a:fld id="{D5F250B0-811F-4EF2-82B2-5D244F68488A}" type="slidenum">
              <a:rPr lang="en-US" smtClean="0"/>
              <a:pPr/>
              <a:t>‹#›</a:t>
            </a:fld>
            <a:endParaRPr lang="en-US"/>
          </a:p>
        </p:txBody>
      </p:sp>
      <p:pic>
        <p:nvPicPr>
          <p:cNvPr id="1032" name="Picture 8" descr="FIULogo_H_CMYK_fx.png"/>
          <p:cNvPicPr>
            <a:picLocks noChangeAspect="1"/>
          </p:cNvPicPr>
          <p:nvPr/>
        </p:nvPicPr>
        <p:blipFill>
          <a:blip r:embed="rId18" cstate="print"/>
          <a:srcRect/>
          <a:stretch>
            <a:fillRect/>
          </a:stretch>
        </p:blipFill>
        <p:spPr bwMode="auto">
          <a:xfrm>
            <a:off x="6103938" y="5959475"/>
            <a:ext cx="2430462" cy="6937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ransition>
    <p:dissolve/>
  </p:transition>
  <p:timing>
    <p:tnLst>
      <p:par>
        <p:cTn id="1" dur="indefinite" restart="never" nodeType="tmRoot"/>
      </p:par>
    </p:tnLst>
  </p:timing>
  <p:txStyles>
    <p:titleStyle>
      <a:lvl1pPr algn="l" rtl="0" eaLnBrk="1" fontAlgn="base" hangingPunct="1">
        <a:spcBef>
          <a:spcPct val="0"/>
        </a:spcBef>
        <a:spcAft>
          <a:spcPct val="0"/>
        </a:spcAft>
        <a:defRPr sz="3800" kern="1200">
          <a:solidFill>
            <a:schemeClr val="bg1"/>
          </a:solidFill>
          <a:latin typeface="+mj-lt"/>
          <a:ea typeface="ＭＳ Ｐゴシック" pitchFamily="-111" charset="-128"/>
          <a:cs typeface="ＭＳ Ｐゴシック" pitchFamily="-111" charset="-128"/>
        </a:defRPr>
      </a:lvl1pPr>
      <a:lvl2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2pPr>
      <a:lvl3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3pPr>
      <a:lvl4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4pPr>
      <a:lvl5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5pPr>
      <a:lvl6pPr marL="4572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6pPr>
      <a:lvl7pPr marL="9144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7pPr>
      <a:lvl8pPr marL="13716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8pPr>
      <a:lvl9pPr marL="18288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9pPr>
    </p:titleStyle>
    <p:bodyStyle>
      <a:lvl1pPr marL="282575" indent="-282575" algn="l" rtl="0" eaLnBrk="1" fontAlgn="base" hangingPunct="1">
        <a:spcBef>
          <a:spcPts val="2000"/>
        </a:spcBef>
        <a:spcAft>
          <a:spcPct val="0"/>
        </a:spcAft>
        <a:buFont typeface="Wingdings 2" pitchFamily="-111" charset="2"/>
        <a:buChar char=""/>
        <a:defRPr sz="2200" kern="1200">
          <a:solidFill>
            <a:srgbClr val="001D4D"/>
          </a:solidFill>
          <a:latin typeface="+mn-lt"/>
          <a:ea typeface="ＭＳ Ｐゴシック" pitchFamily="-111" charset="-128"/>
          <a:cs typeface="ＭＳ Ｐゴシック" pitchFamily="-111" charset="-128"/>
        </a:defRPr>
      </a:lvl1pPr>
      <a:lvl2pPr marL="577850" indent="-295275" algn="l" rtl="0" eaLnBrk="1" fontAlgn="base" hangingPunct="1">
        <a:spcBef>
          <a:spcPts val="600"/>
        </a:spcBef>
        <a:spcAft>
          <a:spcPct val="0"/>
        </a:spcAft>
        <a:buFont typeface="Wingdings 2" pitchFamily="-111" charset="2"/>
        <a:buChar char=""/>
        <a:defRPr sz="2000" kern="1200">
          <a:solidFill>
            <a:srgbClr val="001D4D"/>
          </a:solidFill>
          <a:latin typeface="+mn-lt"/>
          <a:ea typeface="ＭＳ Ｐゴシック" pitchFamily="-111" charset="-128"/>
          <a:cs typeface="+mn-cs"/>
        </a:defRPr>
      </a:lvl2pPr>
      <a:lvl3pPr marL="86042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3pPr>
      <a:lvl4pPr marL="1143000"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4pPr>
      <a:lvl5pPr marL="142557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0999" y="1447800"/>
            <a:ext cx="7981951" cy="1470025"/>
          </a:xfrm>
        </p:spPr>
        <p:txBody>
          <a:bodyPr/>
          <a:lstStyle/>
          <a:p>
            <a:pPr algn="ctr"/>
            <a:r>
              <a:rPr lang="en-US" dirty="0"/>
              <a:t>A Feature-Based Analysis &amp; Comparison of IT Automation Tools: </a:t>
            </a:r>
            <a:br>
              <a:rPr lang="en-US" dirty="0"/>
            </a:br>
            <a:r>
              <a:rPr lang="en-US" dirty="0"/>
              <a:t>Comparing </a:t>
            </a:r>
            <a:r>
              <a:rPr lang="en-US" dirty="0" err="1"/>
              <a:t>Kaseya</a:t>
            </a:r>
            <a:r>
              <a:rPr lang="en-US" dirty="0"/>
              <a:t> to </a:t>
            </a:r>
            <a:r>
              <a:rPr lang="en-US" dirty="0" err="1" smtClean="0"/>
              <a:t>SilverBack</a:t>
            </a:r>
            <a:r>
              <a:rPr lang="en-US" dirty="0" smtClean="0"/>
              <a:t> Technologies</a:t>
            </a:r>
            <a:endParaRPr lang="en-US" dirty="0"/>
          </a:p>
        </p:txBody>
      </p:sp>
      <p:sp>
        <p:nvSpPr>
          <p:cNvPr id="6" name="Subtitle 5"/>
          <p:cNvSpPr>
            <a:spLocks noGrp="1"/>
          </p:cNvSpPr>
          <p:nvPr>
            <p:ph type="subTitle" idx="1"/>
          </p:nvPr>
        </p:nvSpPr>
        <p:spPr>
          <a:xfrm>
            <a:off x="381000" y="2895600"/>
            <a:ext cx="7981951" cy="2823882"/>
          </a:xfrm>
        </p:spPr>
        <p:txBody>
          <a:bodyPr>
            <a:normAutofit lnSpcReduction="10000"/>
          </a:bodyPr>
          <a:lstStyle/>
          <a:p>
            <a:endParaRPr lang="en-US" dirty="0"/>
          </a:p>
          <a:p>
            <a:r>
              <a:rPr lang="en-US" dirty="0"/>
              <a:t>Developed By: </a:t>
            </a:r>
            <a:r>
              <a:rPr lang="en-US" dirty="0" smtClean="0"/>
              <a:t>Matthew Wander &amp; Nestor Zamora</a:t>
            </a:r>
            <a:r>
              <a:rPr lang="en-US" dirty="0"/>
              <a:t/>
            </a:r>
            <a:br>
              <a:rPr lang="en-US" dirty="0"/>
            </a:br>
            <a:endParaRPr lang="en-US" dirty="0"/>
          </a:p>
          <a:p>
            <a:r>
              <a:rPr lang="en-US" dirty="0"/>
              <a:t>Advisor : Dr. S. Masoud Sadjadi</a:t>
            </a:r>
            <a:br>
              <a:rPr lang="en-US" dirty="0"/>
            </a:br>
            <a:r>
              <a:rPr lang="en-US" dirty="0"/>
              <a:t>School of Computing and Information Sciences</a:t>
            </a:r>
            <a:br>
              <a:rPr lang="en-US" dirty="0"/>
            </a:br>
            <a:r>
              <a:rPr lang="en-US" dirty="0"/>
              <a:t>Florida International University</a:t>
            </a:r>
          </a:p>
          <a:p>
            <a:r>
              <a:rPr lang="en-US" dirty="0"/>
              <a:t>sadjadi@cs.fiu.edu </a:t>
            </a:r>
          </a:p>
          <a:p>
            <a:r>
              <a:rPr lang="en-US" dirty="0"/>
              <a:t>http://www.cs.fiu.edu/~sadjadi/ </a:t>
            </a:r>
          </a:p>
          <a:p>
            <a:r>
              <a:rPr lang="en-US" dirty="0"/>
              <a:t>(305)348-1835</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1.3 </a:t>
            </a:r>
            <a:r>
              <a:rPr lang="en-US" b="1" dirty="0"/>
              <a:t>Remote Control </a:t>
            </a:r>
          </a:p>
        </p:txBody>
      </p:sp>
      <p:sp>
        <p:nvSpPr>
          <p:cNvPr id="3" name="Content Placeholder 2"/>
          <p:cNvSpPr>
            <a:spLocks noGrp="1"/>
          </p:cNvSpPr>
          <p:nvPr>
            <p:ph idx="1"/>
          </p:nvPr>
        </p:nvSpPr>
        <p:spPr/>
        <p:txBody>
          <a:bodyPr/>
          <a:lstStyle/>
          <a:p>
            <a:pPr lvl="0"/>
            <a:r>
              <a:rPr lang="en-US" dirty="0" smtClean="0"/>
              <a:t>DPRIM can remotely access operating systems such as Windows and Linux and devices such as switches and routers. </a:t>
            </a:r>
            <a:endParaRPr lang="en-US" dirty="0" smtClean="0"/>
          </a:p>
          <a:p>
            <a:pPr lvl="0"/>
            <a:r>
              <a:rPr lang="en-US" dirty="0" smtClean="0"/>
              <a:t>It </a:t>
            </a:r>
            <a:r>
              <a:rPr lang="en-US" dirty="0" smtClean="0"/>
              <a:t>also has support for many networking </a:t>
            </a:r>
            <a:r>
              <a:rPr lang="en-US" dirty="0" smtClean="0"/>
              <a:t>protocols.</a:t>
            </a:r>
          </a:p>
          <a:p>
            <a:pPr lvl="0"/>
            <a:r>
              <a:rPr lang="en-US" dirty="0" smtClean="0"/>
              <a:t>The </a:t>
            </a:r>
            <a:r>
              <a:rPr lang="en-US" dirty="0" smtClean="0"/>
              <a:t>system is integrated, requiring no additional </a:t>
            </a:r>
            <a:r>
              <a:rPr lang="en-US" dirty="0" smtClean="0"/>
              <a:t>software.</a:t>
            </a:r>
          </a:p>
          <a:p>
            <a:pPr lvl="0"/>
            <a:r>
              <a:rPr lang="en-US" dirty="0" smtClean="0"/>
              <a:t>DPRIM </a:t>
            </a:r>
            <a:r>
              <a:rPr lang="en-US" dirty="0" smtClean="0"/>
              <a:t>can also support multiple remote access sessions simultaneously. </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1.4 </a:t>
            </a:r>
            <a:r>
              <a:rPr lang="en-US" b="1" dirty="0"/>
              <a:t>Automation</a:t>
            </a:r>
            <a:endParaRPr lang="en-US" dirty="0"/>
          </a:p>
        </p:txBody>
      </p:sp>
      <p:sp>
        <p:nvSpPr>
          <p:cNvPr id="3" name="Content Placeholder 2"/>
          <p:cNvSpPr>
            <a:spLocks noGrp="1"/>
          </p:cNvSpPr>
          <p:nvPr>
            <p:ph idx="1"/>
          </p:nvPr>
        </p:nvSpPr>
        <p:spPr/>
        <p:txBody>
          <a:bodyPr/>
          <a:lstStyle/>
          <a:p>
            <a:r>
              <a:rPr lang="en-US" dirty="0" smtClean="0"/>
              <a:t>DPRIM has many different automation features ranging from remote desktop, remote </a:t>
            </a:r>
            <a:r>
              <a:rPr lang="en-US" dirty="0" smtClean="0"/>
              <a:t>scripting to automatic </a:t>
            </a:r>
            <a:r>
              <a:rPr lang="en-US" dirty="0" smtClean="0"/>
              <a:t>distribution to remote </a:t>
            </a:r>
            <a:r>
              <a:rPr lang="en-US" dirty="0" smtClean="0"/>
              <a:t>systems and running </a:t>
            </a:r>
            <a:r>
              <a:rPr lang="en-US" dirty="0" smtClean="0"/>
              <a:t>scripts per a schedule or </a:t>
            </a:r>
            <a:r>
              <a:rPr lang="en-US" dirty="0" smtClean="0"/>
              <a:t>on-demand.</a:t>
            </a:r>
          </a:p>
          <a:p>
            <a:r>
              <a:rPr lang="en-US" dirty="0" smtClean="0"/>
              <a:t>R</a:t>
            </a:r>
            <a:r>
              <a:rPr lang="en-US" dirty="0" smtClean="0"/>
              <a:t>unning </a:t>
            </a:r>
            <a:r>
              <a:rPr lang="en-US" dirty="0" smtClean="0"/>
              <a:t>scripts simultaneously on multiple </a:t>
            </a:r>
            <a:r>
              <a:rPr lang="en-US" dirty="0" smtClean="0"/>
              <a:t>systems and </a:t>
            </a:r>
            <a:r>
              <a:rPr lang="en-US" dirty="0" smtClean="0"/>
              <a:t>policy templates to allow you to apply </a:t>
            </a:r>
            <a:r>
              <a:rPr lang="en-US" dirty="0" smtClean="0"/>
              <a:t>the best </a:t>
            </a:r>
            <a:r>
              <a:rPr lang="en-US" dirty="0" smtClean="0"/>
              <a:t>practices across multiple </a:t>
            </a:r>
            <a:r>
              <a:rPr lang="en-US" dirty="0" smtClean="0"/>
              <a:t>services.</a:t>
            </a:r>
          </a:p>
          <a:p>
            <a:r>
              <a:rPr lang="en-US" dirty="0" smtClean="0"/>
              <a:t>Using </a:t>
            </a:r>
            <a:r>
              <a:rPr lang="en-US" dirty="0" smtClean="0"/>
              <a:t>these different automation techniques is quite easy in DPRIM. </a:t>
            </a:r>
          </a:p>
          <a:p>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1.5 </a:t>
            </a:r>
            <a:r>
              <a:rPr lang="en-US" b="1" dirty="0"/>
              <a:t>Monitoring</a:t>
            </a:r>
            <a:endParaRPr lang="en-US" dirty="0"/>
          </a:p>
        </p:txBody>
      </p:sp>
      <p:sp>
        <p:nvSpPr>
          <p:cNvPr id="3" name="Content Placeholder 2"/>
          <p:cNvSpPr>
            <a:spLocks noGrp="1"/>
          </p:cNvSpPr>
          <p:nvPr>
            <p:ph idx="1"/>
          </p:nvPr>
        </p:nvSpPr>
        <p:spPr/>
        <p:txBody>
          <a:bodyPr/>
          <a:lstStyle/>
          <a:p>
            <a:r>
              <a:rPr lang="en-US" sz="1400" dirty="0" smtClean="0"/>
              <a:t>DPRIM has a fully integrated best-of-class monitoring system which supports the most comprehensive fault, performance and security monitoring.  The monitoring section covers almost all makes and models of devices, operating systems and applications.  DPRIM provides out of the box monitoring for most </a:t>
            </a:r>
            <a:r>
              <a:rPr lang="en-US" sz="1400" dirty="0" smtClean="0"/>
              <a:t>infrastructure devices:</a:t>
            </a:r>
            <a:endParaRPr lang="en-US" sz="1400" dirty="0" smtClean="0"/>
          </a:p>
          <a:p>
            <a:pPr lvl="0">
              <a:lnSpc>
                <a:spcPts val="900"/>
              </a:lnSpc>
            </a:pPr>
            <a:r>
              <a:rPr lang="en-US" sz="1400" dirty="0" smtClean="0"/>
              <a:t>Firewalls</a:t>
            </a:r>
          </a:p>
          <a:p>
            <a:pPr lvl="0">
              <a:lnSpc>
                <a:spcPts val="900"/>
              </a:lnSpc>
            </a:pPr>
            <a:r>
              <a:rPr lang="en-US" sz="1400" dirty="0" smtClean="0"/>
              <a:t>Routers</a:t>
            </a:r>
          </a:p>
          <a:p>
            <a:pPr lvl="0">
              <a:lnSpc>
                <a:spcPts val="900"/>
              </a:lnSpc>
            </a:pPr>
            <a:r>
              <a:rPr lang="en-US" sz="1400" dirty="0" smtClean="0"/>
              <a:t>Switches</a:t>
            </a:r>
          </a:p>
          <a:p>
            <a:pPr lvl="0">
              <a:lnSpc>
                <a:spcPts val="900"/>
              </a:lnSpc>
            </a:pPr>
            <a:r>
              <a:rPr lang="en-US" sz="1400" dirty="0" smtClean="0"/>
              <a:t>Printers</a:t>
            </a:r>
          </a:p>
          <a:p>
            <a:pPr lvl="0">
              <a:lnSpc>
                <a:spcPts val="900"/>
              </a:lnSpc>
            </a:pPr>
            <a:r>
              <a:rPr lang="en-US" sz="1400" dirty="0" smtClean="0"/>
              <a:t>Servers</a:t>
            </a:r>
          </a:p>
          <a:p>
            <a:pPr lvl="0">
              <a:lnSpc>
                <a:spcPts val="900"/>
              </a:lnSpc>
            </a:pPr>
            <a:r>
              <a:rPr lang="en-US" sz="1400" dirty="0" smtClean="0"/>
              <a:t>Desktops</a:t>
            </a:r>
          </a:p>
          <a:p>
            <a:pPr lvl="0">
              <a:lnSpc>
                <a:spcPts val="900"/>
              </a:lnSpc>
            </a:pPr>
            <a:r>
              <a:rPr lang="en-US" sz="1400" dirty="0" smtClean="0"/>
              <a:t>Applications</a:t>
            </a:r>
          </a:p>
          <a:p>
            <a:r>
              <a:rPr lang="en-US" sz="1400" dirty="0" smtClean="0"/>
              <a:t>This is management is done without the use of an agent and VPN-less. The software is fully integrated so it does not require additional software.</a:t>
            </a:r>
            <a:endParaRPr lang="en-US" sz="1400"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1.6 Patch Management</a:t>
            </a:r>
            <a:endParaRPr lang="en-US" dirty="0"/>
          </a:p>
        </p:txBody>
      </p:sp>
      <p:sp>
        <p:nvSpPr>
          <p:cNvPr id="3" name="Content Placeholder 2"/>
          <p:cNvSpPr>
            <a:spLocks noGrp="1"/>
          </p:cNvSpPr>
          <p:nvPr>
            <p:ph idx="1"/>
          </p:nvPr>
        </p:nvSpPr>
        <p:spPr>
          <a:xfrm>
            <a:off x="762000" y="1752600"/>
            <a:ext cx="7583487" cy="4208463"/>
          </a:xfrm>
        </p:spPr>
        <p:txBody>
          <a:bodyPr/>
          <a:lstStyle/>
          <a:p>
            <a:r>
              <a:rPr lang="en-US" sz="2000" dirty="0" smtClean="0"/>
              <a:t>Patch management is also an integrated feature in DPRIM, requiring no additional software. </a:t>
            </a:r>
            <a:r>
              <a:rPr lang="en-US" sz="2000" dirty="0" smtClean="0"/>
              <a:t>Patches </a:t>
            </a:r>
            <a:r>
              <a:rPr lang="en-US" sz="2000" dirty="0" smtClean="0"/>
              <a:t>can be scheduled or installed </a:t>
            </a:r>
            <a:r>
              <a:rPr lang="en-US" sz="2000" dirty="0" smtClean="0"/>
              <a:t>manually and supports </a:t>
            </a:r>
            <a:r>
              <a:rPr lang="en-US" sz="2000" dirty="0" smtClean="0"/>
              <a:t>about 400 different </a:t>
            </a:r>
            <a:r>
              <a:rPr lang="en-US" sz="2000" dirty="0" smtClean="0"/>
              <a:t>products/versions, without </a:t>
            </a:r>
            <a:r>
              <a:rPr lang="en-US" sz="2000" dirty="0" smtClean="0"/>
              <a:t>the use of a VPN or </a:t>
            </a:r>
            <a:r>
              <a:rPr lang="en-US" sz="2000" dirty="0" smtClean="0"/>
              <a:t>agent.</a:t>
            </a:r>
          </a:p>
          <a:p>
            <a:r>
              <a:rPr lang="en-US" sz="2000" dirty="0" smtClean="0"/>
              <a:t>One-click </a:t>
            </a:r>
            <a:r>
              <a:rPr lang="en-US" sz="2000" dirty="0" smtClean="0"/>
              <a:t>settings are available, which can set automatic updates to always download the latest available patches and if installation fails, an alert will be generated.</a:t>
            </a:r>
          </a:p>
          <a:p>
            <a:r>
              <a:rPr lang="en-US" sz="2000" dirty="0" smtClean="0"/>
              <a:t>Users </a:t>
            </a:r>
            <a:r>
              <a:rPr lang="en-US" sz="2000" dirty="0" smtClean="0"/>
              <a:t>can generate executive level reports on a regular basis. Reports include recently installed patches, installation failure information, and what patches are missing for each machine on the network</a:t>
            </a:r>
            <a:r>
              <a:rPr lang="en-US" sz="2000" dirty="0" smtClean="0"/>
              <a:t>.</a:t>
            </a:r>
            <a:endParaRPr lang="en-US" sz="2000" dirty="0" smtClean="0"/>
          </a:p>
          <a:p>
            <a:endParaRPr lang="en-US" sz="2000"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7583487" cy="1044575"/>
          </a:xfrm>
        </p:spPr>
        <p:txBody>
          <a:bodyPr/>
          <a:lstStyle/>
          <a:p>
            <a:r>
              <a:rPr lang="en-US" b="1" dirty="0" smtClean="0"/>
              <a:t>1.7 </a:t>
            </a:r>
            <a:r>
              <a:rPr lang="en-US" b="1" dirty="0"/>
              <a:t>Backup &amp; Disaster Recovery </a:t>
            </a:r>
            <a:endParaRPr lang="en-US" dirty="0"/>
          </a:p>
        </p:txBody>
      </p:sp>
      <p:sp>
        <p:nvSpPr>
          <p:cNvPr id="3" name="Content Placeholder 2"/>
          <p:cNvSpPr>
            <a:spLocks noGrp="1"/>
          </p:cNvSpPr>
          <p:nvPr>
            <p:ph idx="1"/>
          </p:nvPr>
        </p:nvSpPr>
        <p:spPr>
          <a:xfrm>
            <a:off x="762000" y="2895600"/>
            <a:ext cx="7583487" cy="4208463"/>
          </a:xfrm>
        </p:spPr>
        <p:txBody>
          <a:bodyPr/>
          <a:lstStyle/>
          <a:p>
            <a:r>
              <a:rPr lang="en-US" sz="2800" dirty="0" smtClean="0"/>
              <a:t>DPRIM does not have a fully functional backup system. As of now, DPRIM only backs up credentials on </a:t>
            </a:r>
            <a:r>
              <a:rPr lang="en-US" sz="2800" dirty="0" err="1" smtClean="0"/>
              <a:t>SilverStreak</a:t>
            </a:r>
            <a:r>
              <a:rPr lang="en-US" sz="2800" dirty="0" smtClean="0"/>
              <a:t>.  </a:t>
            </a:r>
            <a:endParaRPr lang="en-US" sz="2800"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1.8 </a:t>
            </a:r>
            <a:r>
              <a:rPr lang="en-US" b="1" dirty="0"/>
              <a:t>Endpoint Security</a:t>
            </a:r>
            <a:endParaRPr lang="en-US" dirty="0"/>
          </a:p>
        </p:txBody>
      </p:sp>
      <p:sp>
        <p:nvSpPr>
          <p:cNvPr id="3" name="Content Placeholder 2"/>
          <p:cNvSpPr>
            <a:spLocks noGrp="1"/>
          </p:cNvSpPr>
          <p:nvPr>
            <p:ph idx="1"/>
          </p:nvPr>
        </p:nvSpPr>
        <p:spPr/>
        <p:txBody>
          <a:bodyPr/>
          <a:lstStyle/>
          <a:p>
            <a:r>
              <a:rPr lang="en-US" sz="1000" dirty="0" smtClean="0"/>
              <a:t>DPRIM has a fully integrated (no additional software required) endpoint security </a:t>
            </a:r>
            <a:r>
              <a:rPr lang="en-US" sz="1000" smtClean="0"/>
              <a:t>monitoring </a:t>
            </a:r>
            <a:r>
              <a:rPr lang="en-US" sz="1000" smtClean="0"/>
              <a:t>service.</a:t>
            </a:r>
          </a:p>
          <a:p>
            <a:r>
              <a:rPr lang="en-US" sz="1000" smtClean="0"/>
              <a:t>This </a:t>
            </a:r>
            <a:r>
              <a:rPr lang="en-US" sz="1000" dirty="0" smtClean="0"/>
              <a:t>portion of DPRIM creates reports using industry standard format, which is Common Vulnerability and Exposures (CVEs) format. DPRIM does interior and exterior scans with or </a:t>
            </a:r>
            <a:r>
              <a:rPr lang="en-US" sz="1000" smtClean="0"/>
              <a:t>without </a:t>
            </a:r>
            <a:r>
              <a:rPr lang="en-US" sz="1000" smtClean="0"/>
              <a:t>credentials.DPRIM </a:t>
            </a:r>
            <a:r>
              <a:rPr lang="en-US" sz="1000" dirty="0" smtClean="0"/>
              <a:t>also has integrated patch scanning in this portion of its program, which scans for more than 400 different products </a:t>
            </a:r>
            <a:r>
              <a:rPr lang="en-US" sz="1000" smtClean="0"/>
              <a:t>and </a:t>
            </a:r>
            <a:r>
              <a:rPr lang="en-US" sz="1000" smtClean="0"/>
              <a:t>versions. </a:t>
            </a:r>
          </a:p>
          <a:p>
            <a:r>
              <a:rPr lang="en-US" sz="1000" smtClean="0"/>
              <a:t>DPRIM’s </a:t>
            </a:r>
            <a:r>
              <a:rPr lang="en-US" sz="1000" dirty="0" smtClean="0"/>
              <a:t>endpoint security supports different types of devices such as switches, servers, firewalls and routers. DPRIM’s endpoint security has many key </a:t>
            </a:r>
            <a:r>
              <a:rPr lang="en-US" sz="1000" smtClean="0"/>
              <a:t>features</a:t>
            </a:r>
            <a:r>
              <a:rPr lang="en-US" sz="1000" smtClean="0"/>
              <a:t>:</a:t>
            </a:r>
          </a:p>
          <a:p>
            <a:pPr>
              <a:spcBef>
                <a:spcPts val="0"/>
              </a:spcBef>
            </a:pPr>
            <a:endParaRPr lang="en-US" sz="1000" dirty="0" smtClean="0"/>
          </a:p>
          <a:p>
            <a:pPr lvl="0">
              <a:spcBef>
                <a:spcPts val="600"/>
              </a:spcBef>
            </a:pPr>
            <a:r>
              <a:rPr lang="en-US" sz="1000" dirty="0" smtClean="0"/>
              <a:t>Integrated vulnerability scanning</a:t>
            </a:r>
          </a:p>
          <a:p>
            <a:pPr lvl="0">
              <a:spcBef>
                <a:spcPts val="600"/>
              </a:spcBef>
            </a:pPr>
            <a:r>
              <a:rPr lang="en-US" sz="1000" dirty="0" smtClean="0"/>
              <a:t>Executive level reports by customer, device or bulletin</a:t>
            </a:r>
          </a:p>
          <a:p>
            <a:pPr lvl="0">
              <a:spcBef>
                <a:spcPts val="600"/>
              </a:spcBef>
            </a:pPr>
            <a:r>
              <a:rPr lang="en-US" sz="1000" dirty="0" smtClean="0"/>
              <a:t>Direct links to Microsoft’s knowledge base</a:t>
            </a:r>
          </a:p>
          <a:p>
            <a:pPr lvl="0">
              <a:spcBef>
                <a:spcPts val="600"/>
              </a:spcBef>
            </a:pPr>
            <a:r>
              <a:rPr lang="en-US" sz="1000" dirty="0" smtClean="0"/>
              <a:t>Automatic updates to latest available patches</a:t>
            </a:r>
          </a:p>
          <a:p>
            <a:pPr lvl="0">
              <a:spcBef>
                <a:spcPts val="600"/>
              </a:spcBef>
            </a:pPr>
            <a:r>
              <a:rPr lang="en-US" sz="1000" dirty="0" smtClean="0"/>
              <a:t>Login/logout activity monitoring</a:t>
            </a:r>
          </a:p>
          <a:p>
            <a:pPr lvl="0">
              <a:spcBef>
                <a:spcPts val="600"/>
              </a:spcBef>
            </a:pPr>
            <a:r>
              <a:rPr lang="en-US" sz="1000" dirty="0" smtClean="0"/>
              <a:t>Account modification monitoring</a:t>
            </a:r>
          </a:p>
          <a:p>
            <a:pPr lvl="0">
              <a:spcBef>
                <a:spcPts val="600"/>
              </a:spcBef>
            </a:pPr>
            <a:r>
              <a:rPr lang="en-US" sz="1000" dirty="0" smtClean="0"/>
              <a:t>Automatic alerts for suspicious activity </a:t>
            </a:r>
          </a:p>
          <a:p>
            <a:pPr lvl="0">
              <a:spcBef>
                <a:spcPts val="600"/>
              </a:spcBef>
            </a:pPr>
            <a:r>
              <a:rPr lang="en-US" sz="1000" dirty="0" smtClean="0"/>
              <a:t>Security alerts from routers, switches, firewalls, desktops, and servers </a:t>
            </a:r>
          </a:p>
          <a:p>
            <a:pPr lvl="0">
              <a:spcBef>
                <a:spcPts val="600"/>
              </a:spcBef>
            </a:pPr>
            <a:r>
              <a:rPr lang="en-US" sz="1000" dirty="0" smtClean="0"/>
              <a:t>Centralized definitions of analysis rules </a:t>
            </a:r>
          </a:p>
          <a:p>
            <a:pPr lvl="0">
              <a:spcBef>
                <a:spcPts val="600"/>
              </a:spcBef>
            </a:pPr>
            <a:r>
              <a:rPr lang="en-US" sz="1000" dirty="0" smtClean="0"/>
              <a:t>Distributed collection and analysis </a:t>
            </a:r>
            <a:r>
              <a:rPr lang="en-US" sz="1000" smtClean="0"/>
              <a:t>of </a:t>
            </a:r>
            <a:r>
              <a:rPr lang="en-US" sz="1000" smtClean="0"/>
              <a:t>events</a:t>
            </a:r>
          </a:p>
          <a:p>
            <a:pPr lvl="0">
              <a:spcBef>
                <a:spcPts val="600"/>
              </a:spcBef>
            </a:pPr>
            <a:r>
              <a:rPr lang="en-US" sz="1000" smtClean="0"/>
              <a:t>Event storage for later forensic analysis</a:t>
            </a:r>
            <a:endParaRPr lang="en-US" sz="1000" dirty="0" smtClean="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1.9 </a:t>
            </a:r>
            <a:r>
              <a:rPr lang="en-US" b="1" dirty="0"/>
              <a:t>User State Management </a:t>
            </a:r>
            <a:endParaRPr lang="en-US" dirty="0"/>
          </a:p>
        </p:txBody>
      </p:sp>
      <p:sp>
        <p:nvSpPr>
          <p:cNvPr id="3" name="Content Placeholder 2"/>
          <p:cNvSpPr>
            <a:spLocks noGrp="1"/>
          </p:cNvSpPr>
          <p:nvPr>
            <p:ph idx="1"/>
          </p:nvPr>
        </p:nvSpPr>
        <p:spPr/>
        <p:txBody>
          <a:bodyPr/>
          <a:lstStyle/>
          <a:p>
            <a:r>
              <a:rPr lang="en-US" sz="2000" dirty="0" smtClean="0"/>
              <a:t>DPRIM has User State Management as a fully integrated service. This service includes many key features:</a:t>
            </a:r>
          </a:p>
          <a:p>
            <a:pPr>
              <a:lnSpc>
                <a:spcPts val="1000"/>
              </a:lnSpc>
            </a:pPr>
            <a:endParaRPr lang="en-US" sz="2000" dirty="0" smtClean="0"/>
          </a:p>
          <a:p>
            <a:pPr lvl="1">
              <a:lnSpc>
                <a:spcPts val="1000"/>
              </a:lnSpc>
            </a:pPr>
            <a:r>
              <a:rPr lang="en-US" dirty="0" smtClean="0"/>
              <a:t>Remote control connectivity to desktops</a:t>
            </a:r>
          </a:p>
          <a:p>
            <a:pPr lvl="1"/>
            <a:r>
              <a:rPr lang="en-US" dirty="0" smtClean="0"/>
              <a:t>Ability to distribute patches to desktops</a:t>
            </a:r>
          </a:p>
          <a:p>
            <a:pPr lvl="1"/>
            <a:r>
              <a:rPr lang="en-US" dirty="0" smtClean="0"/>
              <a:t>Prepare and execute scripts on desktops   </a:t>
            </a:r>
          </a:p>
          <a:p>
            <a:pPr lvl="1"/>
            <a:r>
              <a:rPr lang="en-US" dirty="0" smtClean="0"/>
              <a:t>Share console access with desktop user</a:t>
            </a:r>
          </a:p>
          <a:p>
            <a:pPr lvl="1"/>
            <a:r>
              <a:rPr lang="en-US" dirty="0" smtClean="0"/>
              <a:t>Ability to distribute software to desktops</a:t>
            </a:r>
          </a:p>
          <a:p>
            <a:r>
              <a:rPr lang="en-US" sz="2000" dirty="0" smtClean="0"/>
              <a:t>DPRIM's User State Management feature can monitor security alerts such as login failures, viruses and application usage. </a:t>
            </a:r>
          </a:p>
          <a:p>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1.10 </a:t>
            </a:r>
            <a:r>
              <a:rPr lang="en-US" b="1" dirty="0"/>
              <a:t>Help Desk </a:t>
            </a:r>
            <a:endParaRPr lang="en-US" dirty="0"/>
          </a:p>
        </p:txBody>
      </p:sp>
      <p:sp>
        <p:nvSpPr>
          <p:cNvPr id="3" name="Content Placeholder 2"/>
          <p:cNvSpPr>
            <a:spLocks noGrp="1"/>
          </p:cNvSpPr>
          <p:nvPr>
            <p:ph idx="1"/>
          </p:nvPr>
        </p:nvSpPr>
        <p:spPr/>
        <p:txBody>
          <a:bodyPr/>
          <a:lstStyle/>
          <a:p>
            <a:r>
              <a:rPr lang="en-US" sz="2000" dirty="0" smtClean="0"/>
              <a:t>DPRIM has a fully integrated ticketing/alert management system. It has the ability to track and report on a large history of issues.</a:t>
            </a:r>
          </a:p>
          <a:p>
            <a:r>
              <a:rPr lang="en-US" sz="2000" dirty="0" smtClean="0"/>
              <a:t>There is also proactive paging system which can be done via email, cell or pager. Tickets and alerts can be created and sent on a time-based notification. </a:t>
            </a:r>
          </a:p>
          <a:p>
            <a:r>
              <a:rPr lang="en-US" sz="2000" dirty="0" smtClean="0"/>
              <a:t>The help desk feature allows you to view hundreds of customer alerts on a single screen.</a:t>
            </a:r>
          </a:p>
          <a:p>
            <a:r>
              <a:rPr lang="en-US" sz="2000" dirty="0" smtClean="0"/>
              <a:t>Integration with third party software such as </a:t>
            </a:r>
            <a:r>
              <a:rPr lang="en-US" sz="2000" dirty="0" err="1" smtClean="0"/>
              <a:t>Connectwise</a:t>
            </a:r>
            <a:r>
              <a:rPr lang="en-US" sz="2000" dirty="0" smtClean="0"/>
              <a:t> and </a:t>
            </a:r>
            <a:r>
              <a:rPr lang="en-US" sz="2000" dirty="0" err="1" smtClean="0"/>
              <a:t>ServiceNow</a:t>
            </a:r>
            <a:r>
              <a:rPr lang="en-US" sz="2000" dirty="0" smtClean="0"/>
              <a:t> is also possible. </a:t>
            </a:r>
          </a:p>
          <a:p>
            <a:endParaRPr lang="en-US" sz="2000"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1.11 </a:t>
            </a:r>
            <a:r>
              <a:rPr lang="en-US" b="1" dirty="0"/>
              <a:t>Reporting</a:t>
            </a:r>
            <a:endParaRPr lang="en-US" dirty="0"/>
          </a:p>
        </p:txBody>
      </p:sp>
      <p:sp>
        <p:nvSpPr>
          <p:cNvPr id="3" name="Content Placeholder 2"/>
          <p:cNvSpPr>
            <a:spLocks noGrp="1"/>
          </p:cNvSpPr>
          <p:nvPr>
            <p:ph idx="1"/>
          </p:nvPr>
        </p:nvSpPr>
        <p:spPr>
          <a:xfrm>
            <a:off x="762000" y="1752600"/>
            <a:ext cx="7583487" cy="4208463"/>
          </a:xfrm>
        </p:spPr>
        <p:txBody>
          <a:bodyPr/>
          <a:lstStyle/>
          <a:p>
            <a:r>
              <a:rPr lang="en-US" sz="2000" dirty="0" smtClean="0"/>
              <a:t>DPRIM use different types of reports that include, but are not limited to, executive level summary reports, monthly reports, performance, and security scorecards. </a:t>
            </a:r>
            <a:endParaRPr lang="en-US" sz="2000" dirty="0" smtClean="0"/>
          </a:p>
          <a:p>
            <a:r>
              <a:rPr lang="en-US" sz="2000" dirty="0" smtClean="0"/>
              <a:t>Multiple </a:t>
            </a:r>
            <a:r>
              <a:rPr lang="en-US" sz="2000" dirty="0" smtClean="0"/>
              <a:t>reports can be bundled together in an on-demand or scheduled generation, in PDF or HTML format. </a:t>
            </a:r>
            <a:endParaRPr lang="en-US" sz="2000" dirty="0" smtClean="0"/>
          </a:p>
          <a:p>
            <a:r>
              <a:rPr lang="en-US" sz="2000" dirty="0" smtClean="0"/>
              <a:t>DPRIM also offers </a:t>
            </a:r>
            <a:r>
              <a:rPr lang="en-US" sz="2000" dirty="0" smtClean="0"/>
              <a:t>two-page performance and security that offer high-level snapshots that can be run on a weekly or monthly </a:t>
            </a:r>
            <a:r>
              <a:rPr lang="en-US" sz="2000" dirty="0" smtClean="0"/>
              <a:t>basis.</a:t>
            </a:r>
          </a:p>
          <a:p>
            <a:r>
              <a:rPr lang="en-US" sz="2000" dirty="0" smtClean="0"/>
              <a:t>More </a:t>
            </a:r>
            <a:r>
              <a:rPr lang="en-US" sz="2000" dirty="0" smtClean="0"/>
              <a:t>comprehensive reports are available to DPRIM users such as the </a:t>
            </a:r>
            <a:r>
              <a:rPr lang="en-US" sz="2000" dirty="0" smtClean="0"/>
              <a:t>in-depth </a:t>
            </a:r>
            <a:r>
              <a:rPr lang="en-US" sz="2000" dirty="0" smtClean="0"/>
              <a:t>monthly service report which covers aspects such </a:t>
            </a:r>
            <a:r>
              <a:rPr lang="en-US" sz="2000" dirty="0" smtClean="0"/>
              <a:t>as performance and security over </a:t>
            </a:r>
            <a:r>
              <a:rPr lang="en-US" sz="2000" dirty="0" smtClean="0"/>
              <a:t>a monthly basis.  </a:t>
            </a:r>
          </a:p>
          <a:p>
            <a:pPr>
              <a:buNone/>
            </a:pP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583487" cy="1044575"/>
          </a:xfrm>
        </p:spPr>
        <p:txBody>
          <a:bodyPr/>
          <a:lstStyle/>
          <a:p>
            <a:r>
              <a:rPr lang="en-US" sz="3200" b="1" dirty="0" smtClean="0"/>
              <a:t>1.12 </a:t>
            </a:r>
            <a:r>
              <a:rPr lang="en-US" sz="3200" b="1" dirty="0"/>
              <a:t>System/User/Admin Management</a:t>
            </a:r>
            <a:endParaRPr lang="en-US" sz="3200" dirty="0"/>
          </a:p>
        </p:txBody>
      </p:sp>
      <p:sp>
        <p:nvSpPr>
          <p:cNvPr id="3" name="Content Placeholder 2"/>
          <p:cNvSpPr>
            <a:spLocks noGrp="1"/>
          </p:cNvSpPr>
          <p:nvPr>
            <p:ph idx="1"/>
          </p:nvPr>
        </p:nvSpPr>
        <p:spPr>
          <a:xfrm>
            <a:off x="762000" y="1905000"/>
            <a:ext cx="7583487" cy="4208463"/>
          </a:xfrm>
        </p:spPr>
        <p:txBody>
          <a:bodyPr/>
          <a:lstStyle/>
          <a:p>
            <a:r>
              <a:rPr lang="en-US" dirty="0" smtClean="0"/>
              <a:t>DPRIM </a:t>
            </a:r>
            <a:r>
              <a:rPr lang="en-US" dirty="0" smtClean="0"/>
              <a:t>provides Alert/Event Management which can be configured to receive only alerts that users find </a:t>
            </a:r>
            <a:r>
              <a:rPr lang="en-US" dirty="0" smtClean="0"/>
              <a:t>important.</a:t>
            </a:r>
          </a:p>
          <a:p>
            <a:r>
              <a:rPr lang="en-US" dirty="0" smtClean="0"/>
              <a:t>It </a:t>
            </a:r>
            <a:r>
              <a:rPr lang="en-US" dirty="0" smtClean="0"/>
              <a:t>has profiles for both users and administrators which allow you to restrict the usage of different system features. Access can also be assigned for individual machines as opposed to having one administrator control </a:t>
            </a:r>
            <a:r>
              <a:rPr lang="en-US" dirty="0" smtClean="0"/>
              <a:t>everything.</a:t>
            </a:r>
          </a:p>
          <a:p>
            <a:r>
              <a:rPr lang="en-US" dirty="0" smtClean="0"/>
              <a:t>Adding </a:t>
            </a:r>
            <a:r>
              <a:rPr lang="en-US" dirty="0" smtClean="0"/>
              <a:t>users and assigning their rights is simple using DPRIM’s graphical interface.</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endParaRPr lang="en-US" dirty="0"/>
          </a:p>
        </p:txBody>
      </p:sp>
      <p:sp>
        <p:nvSpPr>
          <p:cNvPr id="3" name="Content Placeholder 2"/>
          <p:cNvSpPr>
            <a:spLocks noGrp="1"/>
          </p:cNvSpPr>
          <p:nvPr>
            <p:ph idx="1"/>
          </p:nvPr>
        </p:nvSpPr>
        <p:spPr/>
        <p:txBody>
          <a:bodyPr/>
          <a:lstStyle/>
          <a:p>
            <a:r>
              <a:rPr lang="en-US" dirty="0">
                <a:solidFill>
                  <a:srgbClr val="FF0000"/>
                </a:solidFill>
              </a:rPr>
              <a:t>Introduction</a:t>
            </a:r>
          </a:p>
          <a:p>
            <a:r>
              <a:rPr lang="en-US" dirty="0"/>
              <a:t>Comparison &amp; Discussion</a:t>
            </a:r>
          </a:p>
          <a:p>
            <a:r>
              <a:rPr lang="en-US" dirty="0"/>
              <a:t>Glossary</a:t>
            </a:r>
          </a:p>
          <a:p>
            <a:r>
              <a:rPr lang="en-US" dirty="0"/>
              <a:t>Acknowledgements</a:t>
            </a:r>
          </a:p>
          <a:p>
            <a:r>
              <a:rPr lang="en-US" dirty="0"/>
              <a:t>References</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1.13 </a:t>
            </a:r>
            <a:r>
              <a:rPr lang="en-US" b="1" dirty="0"/>
              <a:t>Usability</a:t>
            </a:r>
            <a:endParaRPr lang="en-US" dirty="0"/>
          </a:p>
        </p:txBody>
      </p:sp>
      <p:sp>
        <p:nvSpPr>
          <p:cNvPr id="3" name="Content Placeholder 2"/>
          <p:cNvSpPr>
            <a:spLocks noGrp="1"/>
          </p:cNvSpPr>
          <p:nvPr>
            <p:ph idx="1"/>
          </p:nvPr>
        </p:nvSpPr>
        <p:spPr/>
        <p:txBody>
          <a:bodyPr/>
          <a:lstStyle/>
          <a:p>
            <a:r>
              <a:rPr lang="en-US" sz="2400" dirty="0" smtClean="0"/>
              <a:t>DPRIM has an easy to use, web-based interface. The learning curve is not steep, and the features are better explained and organized than many other Automation </a:t>
            </a:r>
            <a:r>
              <a:rPr lang="en-US" sz="2400" dirty="0" smtClean="0"/>
              <a:t>programs.</a:t>
            </a:r>
          </a:p>
          <a:p>
            <a:r>
              <a:rPr lang="en-US" sz="2400" dirty="0" smtClean="0"/>
              <a:t>Moving </a:t>
            </a:r>
            <a:r>
              <a:rPr lang="en-US" sz="2400" dirty="0" smtClean="0"/>
              <a:t>amongst the different modules is fast and efficient, and allows you to achieve tasks in a short amount of time. </a:t>
            </a:r>
          </a:p>
          <a:p>
            <a:pPr>
              <a:buNone/>
            </a:pP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1.14 </a:t>
            </a:r>
            <a:r>
              <a:rPr lang="en-US" b="1" dirty="0"/>
              <a:t>Reliability</a:t>
            </a:r>
            <a:endParaRPr lang="en-US" dirty="0"/>
          </a:p>
        </p:txBody>
      </p:sp>
      <p:sp>
        <p:nvSpPr>
          <p:cNvPr id="3" name="Content Placeholder 2"/>
          <p:cNvSpPr>
            <a:spLocks noGrp="1"/>
          </p:cNvSpPr>
          <p:nvPr>
            <p:ph idx="1"/>
          </p:nvPr>
        </p:nvSpPr>
        <p:spPr/>
        <p:txBody>
          <a:bodyPr/>
          <a:lstStyle/>
          <a:p>
            <a:r>
              <a:rPr lang="en-US" sz="1600" dirty="0" smtClean="0"/>
              <a:t>DPRIM incorporates many of the best processes and procedures from the Information Technology Infrastructure Library (ITIL</a:t>
            </a:r>
            <a:r>
              <a:rPr lang="en-US" sz="1600" dirty="0" smtClean="0"/>
              <a:t>).</a:t>
            </a:r>
          </a:p>
          <a:p>
            <a:r>
              <a:rPr lang="en-US" sz="1600" dirty="0" smtClean="0"/>
              <a:t>The </a:t>
            </a:r>
            <a:r>
              <a:rPr lang="en-US" sz="1600" dirty="0" smtClean="0"/>
              <a:t>ITIL is a series of publications by IT professionals providing guidance on the best practice for IT service management. It can incorporate many of the features, right out of the box:</a:t>
            </a:r>
          </a:p>
          <a:p>
            <a:pPr lvl="0"/>
            <a:r>
              <a:rPr lang="en-US" sz="1600" dirty="0" smtClean="0"/>
              <a:t>Incident Management</a:t>
            </a:r>
          </a:p>
          <a:p>
            <a:pPr lvl="0"/>
            <a:r>
              <a:rPr lang="en-US" sz="1600" dirty="0" smtClean="0"/>
              <a:t>Configuration Management</a:t>
            </a:r>
          </a:p>
          <a:p>
            <a:pPr lvl="0"/>
            <a:r>
              <a:rPr lang="en-US" sz="1600" dirty="0" smtClean="0"/>
              <a:t>Problem Management</a:t>
            </a:r>
          </a:p>
          <a:p>
            <a:pPr lvl="0"/>
            <a:r>
              <a:rPr lang="en-US" sz="1600" dirty="0" smtClean="0"/>
              <a:t>Service Level Management</a:t>
            </a:r>
          </a:p>
          <a:p>
            <a:pPr lvl="0"/>
            <a:r>
              <a:rPr lang="en-US" sz="1600" dirty="0" smtClean="0"/>
              <a:t>Change Management</a:t>
            </a:r>
          </a:p>
          <a:p>
            <a:pPr lvl="0"/>
            <a:r>
              <a:rPr lang="en-US" sz="1600" dirty="0" smtClean="0"/>
              <a:t>Availability </a:t>
            </a:r>
            <a:r>
              <a:rPr lang="en-US" sz="1600" dirty="0" smtClean="0"/>
              <a:t>Management</a:t>
            </a:r>
            <a:endParaRPr lang="en-US" sz="1600" dirty="0" smtClean="0"/>
          </a:p>
          <a:p>
            <a:endParaRPr lang="en-US" sz="2400" dirty="0" smtClean="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1.15 </a:t>
            </a:r>
            <a:r>
              <a:rPr lang="en-US" b="1" dirty="0"/>
              <a:t>Performance </a:t>
            </a:r>
            <a:endParaRPr lang="en-US" dirty="0"/>
          </a:p>
        </p:txBody>
      </p:sp>
      <p:sp>
        <p:nvSpPr>
          <p:cNvPr id="3" name="Content Placeholder 2"/>
          <p:cNvSpPr>
            <a:spLocks noGrp="1"/>
          </p:cNvSpPr>
          <p:nvPr>
            <p:ph idx="1"/>
          </p:nvPr>
        </p:nvSpPr>
        <p:spPr>
          <a:xfrm>
            <a:off x="762000" y="2133600"/>
            <a:ext cx="7583487" cy="4208463"/>
          </a:xfrm>
        </p:spPr>
        <p:txBody>
          <a:bodyPr/>
          <a:lstStyle/>
          <a:p>
            <a:r>
              <a:rPr lang="en-US" sz="2400" dirty="0" smtClean="0"/>
              <a:t>DPRIM uses a </a:t>
            </a:r>
            <a:r>
              <a:rPr lang="en-US" sz="2400" dirty="0" smtClean="0"/>
              <a:t>Web-based </a:t>
            </a:r>
            <a:r>
              <a:rPr lang="en-US" sz="2400" dirty="0" smtClean="0"/>
              <a:t>system, which in our opinion was relatively quick. </a:t>
            </a:r>
            <a:r>
              <a:rPr lang="en-US" sz="2400" dirty="0" smtClean="0"/>
              <a:t> The </a:t>
            </a:r>
            <a:r>
              <a:rPr lang="en-US" sz="2400" dirty="0" smtClean="0"/>
              <a:t>system responded to our every move without having to make us wait long periods of time.  </a:t>
            </a:r>
          </a:p>
          <a:p>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1.16 </a:t>
            </a:r>
            <a:r>
              <a:rPr lang="en-US" b="1" dirty="0"/>
              <a:t>Supportability </a:t>
            </a:r>
            <a:endParaRPr lang="en-US" dirty="0"/>
          </a:p>
        </p:txBody>
      </p:sp>
      <p:sp>
        <p:nvSpPr>
          <p:cNvPr id="3" name="Content Placeholder 2"/>
          <p:cNvSpPr>
            <a:spLocks noGrp="1"/>
          </p:cNvSpPr>
          <p:nvPr>
            <p:ph idx="1"/>
          </p:nvPr>
        </p:nvSpPr>
        <p:spPr/>
        <p:txBody>
          <a:bodyPr/>
          <a:lstStyle/>
          <a:p>
            <a:r>
              <a:rPr lang="en-US" sz="1900" dirty="0" smtClean="0"/>
              <a:t>DPRIM can monitor almost any device connected to a network, not just computers but also routers, switches, telephones, and </a:t>
            </a:r>
            <a:r>
              <a:rPr lang="en-US" sz="1900" dirty="0" smtClean="0"/>
              <a:t>printers.</a:t>
            </a:r>
          </a:p>
          <a:p>
            <a:r>
              <a:rPr lang="en-US" sz="1900" dirty="0" smtClean="0"/>
              <a:t>It </a:t>
            </a:r>
            <a:r>
              <a:rPr lang="en-US" sz="1900" dirty="0" smtClean="0"/>
              <a:t>also can monitor different software or operating systems such as Windows, Linux, Solaris, AIX and </a:t>
            </a:r>
            <a:r>
              <a:rPr lang="en-US" sz="1900" dirty="0" smtClean="0"/>
              <a:t>Mac OS.</a:t>
            </a:r>
          </a:p>
          <a:p>
            <a:r>
              <a:rPr lang="en-US" sz="1900" dirty="0" smtClean="0"/>
              <a:t>DPRIM </a:t>
            </a:r>
            <a:r>
              <a:rPr lang="en-US" sz="1900" dirty="0" smtClean="0"/>
              <a:t>is also very scalable, making it useful for both small businesses and large </a:t>
            </a:r>
            <a:r>
              <a:rPr lang="en-US" sz="1900" dirty="0" smtClean="0"/>
              <a:t>ones.</a:t>
            </a:r>
          </a:p>
          <a:p>
            <a:r>
              <a:rPr lang="en-US" sz="1900" dirty="0" smtClean="0"/>
              <a:t>The </a:t>
            </a:r>
            <a:r>
              <a:rPr lang="en-US" sz="1900" dirty="0" smtClean="0"/>
              <a:t>support structure is multi-tiered, designed to minimize </a:t>
            </a:r>
            <a:r>
              <a:rPr lang="en-US" sz="1900" dirty="0" smtClean="0"/>
              <a:t>bandwidth.</a:t>
            </a:r>
          </a:p>
          <a:p>
            <a:r>
              <a:rPr lang="en-US" sz="1900" dirty="0" smtClean="0"/>
              <a:t>Help </a:t>
            </a:r>
            <a:r>
              <a:rPr lang="en-US" sz="1900" dirty="0" smtClean="0"/>
              <a:t>desk response is very fast, usually responding to any request within 24 hours.</a:t>
            </a:r>
          </a:p>
          <a:p>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endParaRPr lang="en-US" dirty="0"/>
          </a:p>
        </p:txBody>
      </p:sp>
      <p:sp>
        <p:nvSpPr>
          <p:cNvPr id="3" name="Content Placeholder 2"/>
          <p:cNvSpPr>
            <a:spLocks noGrp="1"/>
          </p:cNvSpPr>
          <p:nvPr>
            <p:ph idx="1"/>
          </p:nvPr>
        </p:nvSpPr>
        <p:spPr/>
        <p:txBody>
          <a:bodyPr/>
          <a:lstStyle/>
          <a:p>
            <a:r>
              <a:rPr lang="en-US" dirty="0"/>
              <a:t>Introduction</a:t>
            </a:r>
          </a:p>
          <a:p>
            <a:r>
              <a:rPr lang="en-US" dirty="0">
                <a:solidFill>
                  <a:srgbClr val="FF0000"/>
                </a:solidFill>
              </a:rPr>
              <a:t>Comparison &amp; Discussion</a:t>
            </a:r>
          </a:p>
          <a:p>
            <a:r>
              <a:rPr lang="en-US" dirty="0"/>
              <a:t>Glossary</a:t>
            </a:r>
          </a:p>
          <a:p>
            <a:r>
              <a:rPr lang="en-US" dirty="0"/>
              <a:t>Acknowledgements</a:t>
            </a:r>
          </a:p>
          <a:p>
            <a:r>
              <a:rPr lang="en-US" dirty="0"/>
              <a:t>References</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765" y="422883"/>
            <a:ext cx="7260785" cy="1002692"/>
          </a:xfrm>
        </p:spPr>
        <p:txBody>
          <a:bodyPr/>
          <a:lstStyle/>
          <a:p>
            <a:r>
              <a:rPr lang="en-US" b="1" dirty="0" smtClean="0"/>
              <a:t>2.</a:t>
            </a:r>
            <a:r>
              <a:rPr lang="en-US" b="1" dirty="0" smtClean="0"/>
              <a:t> </a:t>
            </a:r>
            <a:r>
              <a:rPr lang="en-US" b="1" dirty="0"/>
              <a:t>Evaluating and Discussing</a:t>
            </a:r>
            <a:endParaRPr lang="en-US" dirty="0"/>
          </a:p>
        </p:txBody>
      </p:sp>
      <p:graphicFrame>
        <p:nvGraphicFramePr>
          <p:cNvPr id="4" name="Table 3"/>
          <p:cNvGraphicFramePr>
            <a:graphicFrameLocks noGrp="1"/>
          </p:cNvGraphicFramePr>
          <p:nvPr/>
        </p:nvGraphicFramePr>
        <p:xfrm>
          <a:off x="1447801" y="1600201"/>
          <a:ext cx="5638799" cy="5045718"/>
        </p:xfrm>
        <a:graphic>
          <a:graphicData uri="http://schemas.openxmlformats.org/drawingml/2006/table">
            <a:tbl>
              <a:tblPr/>
              <a:tblGrid>
                <a:gridCol w="268004"/>
                <a:gridCol w="1351650"/>
                <a:gridCol w="4019145"/>
              </a:tblGrid>
              <a:tr h="300182">
                <a:tc>
                  <a:txBody>
                    <a:bodyPr/>
                    <a:lstStyle/>
                    <a:p>
                      <a:pPr marL="0" marR="0" algn="ctr">
                        <a:lnSpc>
                          <a:spcPct val="115000"/>
                        </a:lnSpc>
                        <a:spcBef>
                          <a:spcPts val="0"/>
                        </a:spcBef>
                        <a:spcAft>
                          <a:spcPts val="0"/>
                        </a:spcAft>
                      </a:pPr>
                      <a:r>
                        <a:rPr lang="en-US" sz="900" dirty="0">
                          <a:latin typeface="Times New Roman"/>
                          <a:ea typeface="Calibri"/>
                          <a:cs typeface="Times New Roman"/>
                        </a:rPr>
                        <a:t>1</a:t>
                      </a:r>
                      <a:endParaRPr lang="en-US" sz="900" dirty="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Architecture</a:t>
                      </a:r>
                      <a:endParaRPr lang="en-US" sz="900" dirty="0">
                        <a:latin typeface="Calibri"/>
                        <a:ea typeface="Calibri"/>
                        <a:cs typeface="Times New Roman"/>
                      </a:endParaRPr>
                    </a:p>
                    <a:p>
                      <a:pPr marL="0" marR="0">
                        <a:lnSpc>
                          <a:spcPct val="115000"/>
                        </a:lnSpc>
                        <a:spcBef>
                          <a:spcPts val="0"/>
                        </a:spcBef>
                        <a:spcAft>
                          <a:spcPts val="0"/>
                        </a:spcAft>
                      </a:pPr>
                      <a:r>
                        <a:rPr lang="en-US" sz="900" b="1" dirty="0">
                          <a:latin typeface="Times New Roman"/>
                          <a:ea typeface="Calibri"/>
                          <a:cs typeface="Times New Roman"/>
                        </a:rPr>
                        <a:t>Rating: </a:t>
                      </a:r>
                      <a:r>
                        <a:rPr lang="en-US" sz="900" b="1" dirty="0" smtClean="0">
                          <a:latin typeface="Times New Roman"/>
                          <a:ea typeface="Calibri"/>
                          <a:cs typeface="Times New Roman"/>
                        </a:rPr>
                        <a:t>4</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200" dirty="0" smtClean="0">
                          <a:solidFill>
                            <a:schemeClr val="tx1"/>
                          </a:solidFill>
                          <a:latin typeface="+mn-lt"/>
                          <a:ea typeface="+mn-ea"/>
                          <a:cs typeface="+mn-cs"/>
                        </a:rPr>
                        <a:t>This agent-less program is easy to get up and running.</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182">
                <a:tc>
                  <a:txBody>
                    <a:bodyPr/>
                    <a:lstStyle/>
                    <a:p>
                      <a:pPr marL="0" marR="0" algn="ctr">
                        <a:lnSpc>
                          <a:spcPct val="115000"/>
                        </a:lnSpc>
                        <a:spcBef>
                          <a:spcPts val="0"/>
                        </a:spcBef>
                        <a:spcAft>
                          <a:spcPts val="0"/>
                        </a:spcAft>
                      </a:pPr>
                      <a:r>
                        <a:rPr lang="en-US" sz="900">
                          <a:latin typeface="Times New Roman"/>
                          <a:ea typeface="Calibri"/>
                          <a:cs typeface="Times New Roman"/>
                        </a:rPr>
                        <a:t>2</a:t>
                      </a:r>
                      <a:endParaRPr lang="en-US" sz="9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Audit &amp; Asset Mgt</a:t>
                      </a:r>
                      <a:br>
                        <a:rPr lang="en-US" sz="900" dirty="0">
                          <a:latin typeface="Times New Roman"/>
                          <a:ea typeface="Calibri"/>
                          <a:cs typeface="Times New Roman"/>
                        </a:rPr>
                      </a:br>
                      <a:r>
                        <a:rPr lang="en-US" sz="900" b="1" dirty="0">
                          <a:latin typeface="Times New Roman"/>
                          <a:ea typeface="Calibri"/>
                          <a:cs typeface="Times New Roman"/>
                        </a:rPr>
                        <a:t>Rating: </a:t>
                      </a:r>
                      <a:r>
                        <a:rPr lang="en-US" sz="900" b="1" dirty="0" smtClean="0">
                          <a:latin typeface="Times New Roman"/>
                          <a:ea typeface="Calibri"/>
                          <a:cs typeface="Times New Roman"/>
                        </a:rPr>
                        <a:t>4</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200" dirty="0" smtClean="0">
                          <a:solidFill>
                            <a:schemeClr val="tx1"/>
                          </a:solidFill>
                          <a:latin typeface="+mn-lt"/>
                          <a:ea typeface="+mn-ea"/>
                          <a:cs typeface="+mn-cs"/>
                        </a:rPr>
                        <a:t>Tracks assets by IP address, node name and software image.</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182">
                <a:tc>
                  <a:txBody>
                    <a:bodyPr/>
                    <a:lstStyle/>
                    <a:p>
                      <a:pPr marL="0" marR="0" algn="ctr">
                        <a:lnSpc>
                          <a:spcPct val="115000"/>
                        </a:lnSpc>
                        <a:spcBef>
                          <a:spcPts val="0"/>
                        </a:spcBef>
                        <a:spcAft>
                          <a:spcPts val="0"/>
                        </a:spcAft>
                      </a:pPr>
                      <a:r>
                        <a:rPr lang="en-US" sz="900">
                          <a:latin typeface="Times New Roman"/>
                          <a:ea typeface="Calibri"/>
                          <a:cs typeface="Times New Roman"/>
                        </a:rPr>
                        <a:t>3</a:t>
                      </a:r>
                      <a:endParaRPr lang="en-US" sz="9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Remote Control</a:t>
                      </a:r>
                      <a:br>
                        <a:rPr lang="en-US" sz="900" dirty="0">
                          <a:latin typeface="Times New Roman"/>
                          <a:ea typeface="Calibri"/>
                          <a:cs typeface="Times New Roman"/>
                        </a:rPr>
                      </a:br>
                      <a:r>
                        <a:rPr lang="en-US" sz="900" b="1" dirty="0">
                          <a:latin typeface="Times New Roman"/>
                          <a:ea typeface="Calibri"/>
                          <a:cs typeface="Times New Roman"/>
                        </a:rPr>
                        <a:t>Rating: </a:t>
                      </a:r>
                      <a:r>
                        <a:rPr lang="en-US" sz="900" b="1" dirty="0" smtClean="0">
                          <a:latin typeface="Times New Roman"/>
                          <a:ea typeface="Calibri"/>
                          <a:cs typeface="Times New Roman"/>
                        </a:rPr>
                        <a:t>4</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200" dirty="0" smtClean="0">
                          <a:solidFill>
                            <a:schemeClr val="tx1"/>
                          </a:solidFill>
                          <a:latin typeface="+mn-lt"/>
                          <a:ea typeface="+mn-ea"/>
                          <a:cs typeface="+mn-cs"/>
                        </a:rPr>
                        <a:t>Remote control is supported by Windows and Linux devices. Also can support multiple remote access sessions.</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182">
                <a:tc>
                  <a:txBody>
                    <a:bodyPr/>
                    <a:lstStyle/>
                    <a:p>
                      <a:pPr marL="0" marR="0" algn="ctr">
                        <a:lnSpc>
                          <a:spcPct val="115000"/>
                        </a:lnSpc>
                        <a:spcBef>
                          <a:spcPts val="0"/>
                        </a:spcBef>
                        <a:spcAft>
                          <a:spcPts val="0"/>
                        </a:spcAft>
                      </a:pPr>
                      <a:r>
                        <a:rPr lang="en-US" sz="900">
                          <a:latin typeface="Times New Roman"/>
                          <a:ea typeface="Calibri"/>
                          <a:cs typeface="Times New Roman"/>
                        </a:rPr>
                        <a:t>4</a:t>
                      </a:r>
                      <a:endParaRPr lang="en-US" sz="9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Automation</a:t>
                      </a:r>
                      <a:endParaRPr lang="en-US" sz="900" dirty="0">
                        <a:latin typeface="Calibri"/>
                        <a:ea typeface="Calibri"/>
                        <a:cs typeface="Times New Roman"/>
                      </a:endParaRPr>
                    </a:p>
                    <a:p>
                      <a:pPr marL="0" marR="0">
                        <a:lnSpc>
                          <a:spcPct val="115000"/>
                        </a:lnSpc>
                        <a:spcBef>
                          <a:spcPts val="0"/>
                        </a:spcBef>
                        <a:spcAft>
                          <a:spcPts val="0"/>
                        </a:spcAft>
                      </a:pPr>
                      <a:r>
                        <a:rPr lang="en-US" sz="900" b="1" dirty="0">
                          <a:latin typeface="Times New Roman"/>
                          <a:ea typeface="Calibri"/>
                          <a:cs typeface="Times New Roman"/>
                        </a:rPr>
                        <a:t>Rating: </a:t>
                      </a:r>
                      <a:r>
                        <a:rPr lang="en-US" sz="900" b="1" dirty="0" smtClean="0">
                          <a:latin typeface="Times New Roman"/>
                          <a:ea typeface="Calibri"/>
                          <a:cs typeface="Times New Roman"/>
                        </a:rPr>
                        <a:t>4</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200" dirty="0" smtClean="0">
                          <a:solidFill>
                            <a:schemeClr val="tx1"/>
                          </a:solidFill>
                          <a:latin typeface="+mn-lt"/>
                          <a:ea typeface="+mn-ea"/>
                          <a:cs typeface="+mn-cs"/>
                        </a:rPr>
                        <a:t>Automation made simple by using the scripts feature.  And being able to schedule when they are run.</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182">
                <a:tc>
                  <a:txBody>
                    <a:bodyPr/>
                    <a:lstStyle/>
                    <a:p>
                      <a:pPr marL="0" marR="0" algn="ctr">
                        <a:lnSpc>
                          <a:spcPct val="115000"/>
                        </a:lnSpc>
                        <a:spcBef>
                          <a:spcPts val="0"/>
                        </a:spcBef>
                        <a:spcAft>
                          <a:spcPts val="0"/>
                        </a:spcAft>
                      </a:pPr>
                      <a:r>
                        <a:rPr lang="en-US" sz="900">
                          <a:latin typeface="Times New Roman"/>
                          <a:ea typeface="Calibri"/>
                          <a:cs typeface="Times New Roman"/>
                        </a:rPr>
                        <a:t>5</a:t>
                      </a:r>
                      <a:endParaRPr lang="en-US" sz="9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Monitoring</a:t>
                      </a:r>
                      <a:br>
                        <a:rPr lang="en-US" sz="900" dirty="0">
                          <a:latin typeface="Times New Roman"/>
                          <a:ea typeface="Calibri"/>
                          <a:cs typeface="Times New Roman"/>
                        </a:rPr>
                      </a:br>
                      <a:r>
                        <a:rPr lang="en-US" sz="900" b="1" dirty="0">
                          <a:latin typeface="Times New Roman"/>
                          <a:ea typeface="Calibri"/>
                          <a:cs typeface="Times New Roman"/>
                        </a:rPr>
                        <a:t>Rating: </a:t>
                      </a:r>
                      <a:r>
                        <a:rPr lang="en-US" sz="900" b="1" dirty="0" smtClean="0">
                          <a:latin typeface="Times New Roman"/>
                          <a:ea typeface="Calibri"/>
                          <a:cs typeface="Times New Roman"/>
                        </a:rPr>
                        <a:t>5</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200" dirty="0" smtClean="0">
                          <a:solidFill>
                            <a:schemeClr val="tx1"/>
                          </a:solidFill>
                          <a:latin typeface="+mn-lt"/>
                          <a:ea typeface="+mn-ea"/>
                          <a:cs typeface="+mn-cs"/>
                        </a:rPr>
                        <a:t>This is the leader in monitoring which all other products should be compared to. </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182">
                <a:tc>
                  <a:txBody>
                    <a:bodyPr/>
                    <a:lstStyle/>
                    <a:p>
                      <a:pPr marL="0" marR="0" algn="ctr">
                        <a:lnSpc>
                          <a:spcPct val="115000"/>
                        </a:lnSpc>
                        <a:spcBef>
                          <a:spcPts val="0"/>
                        </a:spcBef>
                        <a:spcAft>
                          <a:spcPts val="0"/>
                        </a:spcAft>
                      </a:pPr>
                      <a:r>
                        <a:rPr lang="en-US" sz="900">
                          <a:latin typeface="Times New Roman"/>
                          <a:ea typeface="Calibri"/>
                          <a:cs typeface="Times New Roman"/>
                        </a:rPr>
                        <a:t>6</a:t>
                      </a:r>
                      <a:endParaRPr lang="en-US" sz="9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Patch Mgt</a:t>
                      </a:r>
                      <a:br>
                        <a:rPr lang="en-US" sz="900" dirty="0">
                          <a:latin typeface="Times New Roman"/>
                          <a:ea typeface="Calibri"/>
                          <a:cs typeface="Times New Roman"/>
                        </a:rPr>
                      </a:br>
                      <a:r>
                        <a:rPr lang="en-US" sz="900" b="1" dirty="0">
                          <a:latin typeface="Times New Roman"/>
                          <a:ea typeface="Calibri"/>
                          <a:cs typeface="Times New Roman"/>
                        </a:rPr>
                        <a:t>Rating: </a:t>
                      </a:r>
                      <a:r>
                        <a:rPr lang="en-US" sz="900" b="1" dirty="0" smtClean="0">
                          <a:latin typeface="Times New Roman"/>
                          <a:ea typeface="Calibri"/>
                          <a:cs typeface="Times New Roman"/>
                        </a:rPr>
                        <a:t>4</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200" dirty="0" smtClean="0">
                          <a:solidFill>
                            <a:schemeClr val="tx1"/>
                          </a:solidFill>
                          <a:latin typeface="+mn-lt"/>
                          <a:ea typeface="+mn-ea"/>
                          <a:cs typeface="+mn-cs"/>
                        </a:rPr>
                        <a:t>It has one-click settings that can set automatic updates to always download the latest patches. </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273">
                <a:tc>
                  <a:txBody>
                    <a:bodyPr/>
                    <a:lstStyle/>
                    <a:p>
                      <a:pPr marL="0" marR="0" algn="ctr">
                        <a:lnSpc>
                          <a:spcPct val="115000"/>
                        </a:lnSpc>
                        <a:spcBef>
                          <a:spcPts val="0"/>
                        </a:spcBef>
                        <a:spcAft>
                          <a:spcPts val="0"/>
                        </a:spcAft>
                      </a:pPr>
                      <a:r>
                        <a:rPr lang="en-US" sz="900">
                          <a:latin typeface="Times New Roman"/>
                          <a:ea typeface="Calibri"/>
                          <a:cs typeface="Times New Roman"/>
                        </a:rPr>
                        <a:t>7</a:t>
                      </a:r>
                      <a:endParaRPr lang="en-US" sz="9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Backup &amp; Disaster Recovery</a:t>
                      </a:r>
                      <a:br>
                        <a:rPr lang="en-US" sz="900" dirty="0">
                          <a:latin typeface="Times New Roman"/>
                          <a:ea typeface="Calibri"/>
                          <a:cs typeface="Times New Roman"/>
                        </a:rPr>
                      </a:br>
                      <a:r>
                        <a:rPr lang="en-US" sz="900" b="1" dirty="0">
                          <a:latin typeface="Times New Roman"/>
                          <a:ea typeface="Calibri"/>
                          <a:cs typeface="Times New Roman"/>
                        </a:rPr>
                        <a:t>Rating: </a:t>
                      </a:r>
                      <a:r>
                        <a:rPr lang="en-US" sz="900" b="1" dirty="0" smtClean="0">
                          <a:latin typeface="Times New Roman"/>
                          <a:ea typeface="Calibri"/>
                          <a:cs typeface="Times New Roman"/>
                        </a:rPr>
                        <a:t>1</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200" dirty="0" smtClean="0">
                          <a:solidFill>
                            <a:schemeClr val="tx1"/>
                          </a:solidFill>
                          <a:latin typeface="+mn-lt"/>
                          <a:ea typeface="+mn-ea"/>
                          <a:cs typeface="+mn-cs"/>
                        </a:rPr>
                        <a:t>It has a very poor backup and disaster recovery feature.</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182">
                <a:tc>
                  <a:txBody>
                    <a:bodyPr/>
                    <a:lstStyle/>
                    <a:p>
                      <a:pPr marL="0" marR="0" algn="ctr">
                        <a:lnSpc>
                          <a:spcPct val="115000"/>
                        </a:lnSpc>
                        <a:spcBef>
                          <a:spcPts val="0"/>
                        </a:spcBef>
                        <a:spcAft>
                          <a:spcPts val="0"/>
                        </a:spcAft>
                      </a:pPr>
                      <a:r>
                        <a:rPr lang="en-US" sz="900">
                          <a:latin typeface="Times New Roman"/>
                          <a:ea typeface="Calibri"/>
                          <a:cs typeface="Times New Roman"/>
                        </a:rPr>
                        <a:t>8</a:t>
                      </a:r>
                      <a:endParaRPr lang="en-US" sz="9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Endpoint Security</a:t>
                      </a:r>
                      <a:br>
                        <a:rPr lang="en-US" sz="900" dirty="0">
                          <a:latin typeface="Times New Roman"/>
                          <a:ea typeface="Calibri"/>
                          <a:cs typeface="Times New Roman"/>
                        </a:rPr>
                      </a:br>
                      <a:r>
                        <a:rPr lang="en-US" sz="900" b="1" dirty="0">
                          <a:latin typeface="Times New Roman"/>
                          <a:ea typeface="Calibri"/>
                          <a:cs typeface="Times New Roman"/>
                        </a:rPr>
                        <a:t>Rating: </a:t>
                      </a:r>
                      <a:r>
                        <a:rPr lang="en-US" sz="900" b="1" dirty="0" smtClean="0">
                          <a:latin typeface="Times New Roman"/>
                          <a:ea typeface="Calibri"/>
                          <a:cs typeface="Times New Roman"/>
                        </a:rPr>
                        <a:t>4</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200" dirty="0" smtClean="0">
                          <a:solidFill>
                            <a:schemeClr val="tx1"/>
                          </a:solidFill>
                          <a:latin typeface="+mn-lt"/>
                          <a:ea typeface="+mn-ea"/>
                          <a:cs typeface="+mn-cs"/>
                        </a:rPr>
                        <a:t>DPRIM is fully integrated and requires no extra software.</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182">
                <a:tc>
                  <a:txBody>
                    <a:bodyPr/>
                    <a:lstStyle/>
                    <a:p>
                      <a:pPr marL="0" marR="0" algn="ctr">
                        <a:lnSpc>
                          <a:spcPct val="115000"/>
                        </a:lnSpc>
                        <a:spcBef>
                          <a:spcPts val="0"/>
                        </a:spcBef>
                        <a:spcAft>
                          <a:spcPts val="0"/>
                        </a:spcAft>
                      </a:pPr>
                      <a:r>
                        <a:rPr lang="en-US" sz="900">
                          <a:latin typeface="Times New Roman"/>
                          <a:ea typeface="Calibri"/>
                          <a:cs typeface="Times New Roman"/>
                        </a:rPr>
                        <a:t>9</a:t>
                      </a:r>
                      <a:endParaRPr lang="en-US" sz="9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User State Mgt</a:t>
                      </a:r>
                      <a:br>
                        <a:rPr lang="en-US" sz="900" dirty="0">
                          <a:latin typeface="Times New Roman"/>
                          <a:ea typeface="Calibri"/>
                          <a:cs typeface="Times New Roman"/>
                        </a:rPr>
                      </a:br>
                      <a:r>
                        <a:rPr lang="en-US" sz="900" b="1" dirty="0">
                          <a:latin typeface="Times New Roman"/>
                          <a:ea typeface="Calibri"/>
                          <a:cs typeface="Times New Roman"/>
                        </a:rPr>
                        <a:t>Rating: </a:t>
                      </a:r>
                      <a:r>
                        <a:rPr lang="en-US" sz="900" b="1" dirty="0" smtClean="0">
                          <a:latin typeface="Times New Roman"/>
                          <a:ea typeface="Calibri"/>
                          <a:cs typeface="Times New Roman"/>
                        </a:rPr>
                        <a:t>3</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200" dirty="0" smtClean="0">
                          <a:solidFill>
                            <a:schemeClr val="tx1"/>
                          </a:solidFill>
                          <a:latin typeface="+mn-lt"/>
                          <a:ea typeface="+mn-ea"/>
                          <a:cs typeface="+mn-cs"/>
                        </a:rPr>
                        <a:t>DPRIM's User State Management feature can monitor security alerts such as login failures, viruses and application usage.</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182">
                <a:tc>
                  <a:txBody>
                    <a:bodyPr/>
                    <a:lstStyle/>
                    <a:p>
                      <a:pPr marL="0" marR="0" algn="ctr">
                        <a:lnSpc>
                          <a:spcPct val="115000"/>
                        </a:lnSpc>
                        <a:spcBef>
                          <a:spcPts val="0"/>
                        </a:spcBef>
                        <a:spcAft>
                          <a:spcPts val="0"/>
                        </a:spcAft>
                      </a:pPr>
                      <a:r>
                        <a:rPr lang="en-US" sz="900">
                          <a:latin typeface="Times New Roman"/>
                          <a:ea typeface="Calibri"/>
                          <a:cs typeface="Times New Roman"/>
                        </a:rPr>
                        <a:t>10</a:t>
                      </a:r>
                      <a:endParaRPr lang="en-US" sz="9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err="1">
                          <a:latin typeface="Times New Roman"/>
                          <a:ea typeface="Calibri"/>
                          <a:cs typeface="Times New Roman"/>
                        </a:rPr>
                        <a:t>HelpDesk</a:t>
                      </a:r>
                      <a:r>
                        <a:rPr lang="en-US" sz="900" dirty="0">
                          <a:latin typeface="Times New Roman"/>
                          <a:ea typeface="Calibri"/>
                          <a:cs typeface="Times New Roman"/>
                        </a:rPr>
                        <a:t/>
                      </a:r>
                      <a:br>
                        <a:rPr lang="en-US" sz="900" dirty="0">
                          <a:latin typeface="Times New Roman"/>
                          <a:ea typeface="Calibri"/>
                          <a:cs typeface="Times New Roman"/>
                        </a:rPr>
                      </a:br>
                      <a:r>
                        <a:rPr lang="en-US" sz="900" b="1" dirty="0">
                          <a:latin typeface="Times New Roman"/>
                          <a:ea typeface="Calibri"/>
                          <a:cs typeface="Times New Roman"/>
                        </a:rPr>
                        <a:t>Rating: </a:t>
                      </a:r>
                      <a:r>
                        <a:rPr lang="en-US" sz="900" b="1" dirty="0" smtClean="0">
                          <a:latin typeface="Times New Roman"/>
                          <a:ea typeface="Calibri"/>
                          <a:cs typeface="Times New Roman"/>
                        </a:rPr>
                        <a:t>4</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200" dirty="0" smtClean="0">
                          <a:solidFill>
                            <a:schemeClr val="tx1"/>
                          </a:solidFill>
                          <a:latin typeface="+mn-lt"/>
                          <a:ea typeface="+mn-ea"/>
                          <a:cs typeface="+mn-cs"/>
                        </a:rPr>
                        <a:t>It has the ability to track and report on many issues, and allows for viewing hundreds of customer alerts at a time.</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182">
                <a:tc>
                  <a:txBody>
                    <a:bodyPr/>
                    <a:lstStyle/>
                    <a:p>
                      <a:pPr marL="0" marR="0" algn="ctr">
                        <a:lnSpc>
                          <a:spcPct val="115000"/>
                        </a:lnSpc>
                        <a:spcBef>
                          <a:spcPts val="0"/>
                        </a:spcBef>
                        <a:spcAft>
                          <a:spcPts val="0"/>
                        </a:spcAft>
                      </a:pPr>
                      <a:r>
                        <a:rPr lang="en-US" sz="900">
                          <a:latin typeface="Times New Roman"/>
                          <a:ea typeface="Calibri"/>
                          <a:cs typeface="Times New Roman"/>
                        </a:rPr>
                        <a:t>11</a:t>
                      </a:r>
                      <a:endParaRPr lang="en-US" sz="9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Reporting</a:t>
                      </a:r>
                      <a:br>
                        <a:rPr lang="en-US" sz="900" dirty="0">
                          <a:latin typeface="Times New Roman"/>
                          <a:ea typeface="Calibri"/>
                          <a:cs typeface="Times New Roman"/>
                        </a:rPr>
                      </a:br>
                      <a:r>
                        <a:rPr lang="en-US" sz="900" b="1" dirty="0">
                          <a:latin typeface="Times New Roman"/>
                          <a:ea typeface="Calibri"/>
                          <a:cs typeface="Times New Roman"/>
                        </a:rPr>
                        <a:t>Rating: </a:t>
                      </a:r>
                      <a:r>
                        <a:rPr lang="en-US" sz="900" b="1" dirty="0" smtClean="0">
                          <a:latin typeface="Times New Roman"/>
                          <a:ea typeface="Calibri"/>
                          <a:cs typeface="Times New Roman"/>
                        </a:rPr>
                        <a:t>5</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200" dirty="0" smtClean="0">
                          <a:solidFill>
                            <a:schemeClr val="tx1"/>
                          </a:solidFill>
                          <a:latin typeface="+mn-lt"/>
                          <a:ea typeface="+mn-ea"/>
                          <a:cs typeface="+mn-cs"/>
                        </a:rPr>
                        <a:t>DPRIM has many different types of reports and</a:t>
                      </a:r>
                      <a:r>
                        <a:rPr lang="en-US" sz="900" kern="1200" baseline="0" dirty="0" smtClean="0">
                          <a:solidFill>
                            <a:schemeClr val="tx1"/>
                          </a:solidFill>
                          <a:latin typeface="+mn-lt"/>
                          <a:ea typeface="+mn-ea"/>
                          <a:cs typeface="+mn-cs"/>
                        </a:rPr>
                        <a:t> which</a:t>
                      </a:r>
                      <a:r>
                        <a:rPr lang="en-US" sz="900" kern="1200" dirty="0" smtClean="0">
                          <a:solidFill>
                            <a:schemeClr val="tx1"/>
                          </a:solidFill>
                          <a:latin typeface="+mn-lt"/>
                          <a:ea typeface="+mn-ea"/>
                          <a:cs typeface="+mn-cs"/>
                        </a:rPr>
                        <a:t> are easy to create.</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182">
                <a:tc>
                  <a:txBody>
                    <a:bodyPr/>
                    <a:lstStyle/>
                    <a:p>
                      <a:pPr marL="0" marR="0" algn="ctr">
                        <a:lnSpc>
                          <a:spcPct val="115000"/>
                        </a:lnSpc>
                        <a:spcBef>
                          <a:spcPts val="0"/>
                        </a:spcBef>
                        <a:spcAft>
                          <a:spcPts val="0"/>
                        </a:spcAft>
                      </a:pPr>
                      <a:r>
                        <a:rPr lang="en-US" sz="900">
                          <a:latin typeface="Times New Roman"/>
                          <a:ea typeface="Calibri"/>
                          <a:cs typeface="Times New Roman"/>
                        </a:rPr>
                        <a:t>12</a:t>
                      </a:r>
                      <a:endParaRPr lang="en-US" sz="9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System</a:t>
                      </a:r>
                      <a:br>
                        <a:rPr lang="en-US" sz="900" dirty="0">
                          <a:latin typeface="Times New Roman"/>
                          <a:ea typeface="Calibri"/>
                          <a:cs typeface="Times New Roman"/>
                        </a:rPr>
                      </a:br>
                      <a:r>
                        <a:rPr lang="en-US" sz="900" b="1" dirty="0">
                          <a:latin typeface="Times New Roman"/>
                          <a:ea typeface="Calibri"/>
                          <a:cs typeface="Times New Roman"/>
                        </a:rPr>
                        <a:t>Rating: </a:t>
                      </a:r>
                      <a:r>
                        <a:rPr lang="en-US" sz="900" b="1" dirty="0" smtClean="0">
                          <a:latin typeface="Times New Roman"/>
                          <a:ea typeface="Calibri"/>
                          <a:cs typeface="Times New Roman"/>
                        </a:rPr>
                        <a:t>4</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200" dirty="0" smtClean="0">
                          <a:solidFill>
                            <a:schemeClr val="tx1"/>
                          </a:solidFill>
                          <a:latin typeface="+mn-lt"/>
                          <a:ea typeface="+mn-ea"/>
                          <a:cs typeface="+mn-cs"/>
                        </a:rPr>
                        <a:t>Access can also be assigned for individual machines as opposed to having one administrator control everything.</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182">
                <a:tc>
                  <a:txBody>
                    <a:bodyPr/>
                    <a:lstStyle/>
                    <a:p>
                      <a:pPr marL="0" marR="0" algn="ctr">
                        <a:lnSpc>
                          <a:spcPct val="115000"/>
                        </a:lnSpc>
                        <a:spcBef>
                          <a:spcPts val="0"/>
                        </a:spcBef>
                        <a:spcAft>
                          <a:spcPts val="0"/>
                        </a:spcAft>
                      </a:pPr>
                      <a:r>
                        <a:rPr lang="en-US" sz="900">
                          <a:latin typeface="Times New Roman"/>
                          <a:ea typeface="Calibri"/>
                          <a:cs typeface="Times New Roman"/>
                        </a:rPr>
                        <a:t>13</a:t>
                      </a:r>
                      <a:endParaRPr lang="en-US" sz="9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Usability</a:t>
                      </a:r>
                      <a:br>
                        <a:rPr lang="en-US" sz="900" dirty="0">
                          <a:latin typeface="Times New Roman"/>
                          <a:ea typeface="Calibri"/>
                          <a:cs typeface="Times New Roman"/>
                        </a:rPr>
                      </a:br>
                      <a:r>
                        <a:rPr lang="en-US" sz="900" b="1" dirty="0">
                          <a:latin typeface="Times New Roman"/>
                          <a:ea typeface="Calibri"/>
                          <a:cs typeface="Times New Roman"/>
                        </a:rPr>
                        <a:t>Rating: </a:t>
                      </a:r>
                      <a:r>
                        <a:rPr lang="en-US" sz="900" b="1" dirty="0" smtClean="0">
                          <a:latin typeface="Times New Roman"/>
                          <a:ea typeface="Calibri"/>
                          <a:cs typeface="Times New Roman"/>
                        </a:rPr>
                        <a:t>4</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200" dirty="0" smtClean="0">
                          <a:solidFill>
                            <a:schemeClr val="tx1"/>
                          </a:solidFill>
                          <a:latin typeface="+mn-lt"/>
                          <a:ea typeface="+mn-ea"/>
                          <a:cs typeface="+mn-cs"/>
                        </a:rPr>
                        <a:t>Easy to use web-interface.  And a low learning curve. </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182">
                <a:tc>
                  <a:txBody>
                    <a:bodyPr/>
                    <a:lstStyle/>
                    <a:p>
                      <a:pPr marL="0" marR="0" algn="ctr">
                        <a:lnSpc>
                          <a:spcPct val="115000"/>
                        </a:lnSpc>
                        <a:spcBef>
                          <a:spcPts val="0"/>
                        </a:spcBef>
                        <a:spcAft>
                          <a:spcPts val="0"/>
                        </a:spcAft>
                      </a:pPr>
                      <a:r>
                        <a:rPr lang="en-US" sz="900">
                          <a:latin typeface="Times New Roman"/>
                          <a:ea typeface="Calibri"/>
                          <a:cs typeface="Times New Roman"/>
                        </a:rPr>
                        <a:t>14</a:t>
                      </a:r>
                      <a:endParaRPr lang="en-US" sz="9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Reliability</a:t>
                      </a:r>
                      <a:br>
                        <a:rPr lang="en-US" sz="900" dirty="0">
                          <a:latin typeface="Times New Roman"/>
                          <a:ea typeface="Calibri"/>
                          <a:cs typeface="Times New Roman"/>
                        </a:rPr>
                      </a:br>
                      <a:r>
                        <a:rPr lang="en-US" sz="900" b="1" dirty="0">
                          <a:latin typeface="Times New Roman"/>
                          <a:ea typeface="Calibri"/>
                          <a:cs typeface="Times New Roman"/>
                        </a:rPr>
                        <a:t>Rating: </a:t>
                      </a:r>
                      <a:r>
                        <a:rPr lang="en-US" sz="900" b="1" dirty="0" smtClean="0">
                          <a:latin typeface="Times New Roman"/>
                          <a:ea typeface="Calibri"/>
                          <a:cs typeface="Times New Roman"/>
                        </a:rPr>
                        <a:t>4</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200" dirty="0" smtClean="0">
                          <a:solidFill>
                            <a:schemeClr val="tx1"/>
                          </a:solidFill>
                          <a:latin typeface="+mn-lt"/>
                          <a:ea typeface="+mn-ea"/>
                          <a:cs typeface="+mn-cs"/>
                        </a:rPr>
                        <a:t>It has been reliable and the system has never</a:t>
                      </a:r>
                      <a:r>
                        <a:rPr lang="en-US" sz="900" kern="1200" baseline="0" dirty="0" smtClean="0">
                          <a:solidFill>
                            <a:schemeClr val="tx1"/>
                          </a:solidFill>
                          <a:latin typeface="+mn-lt"/>
                          <a:ea typeface="+mn-ea"/>
                          <a:cs typeface="+mn-cs"/>
                        </a:rPr>
                        <a:t> failed</a:t>
                      </a:r>
                      <a:r>
                        <a:rPr lang="en-US" sz="900" kern="1200" dirty="0" smtClean="0">
                          <a:solidFill>
                            <a:schemeClr val="tx1"/>
                          </a:solidFill>
                          <a:latin typeface="+mn-lt"/>
                          <a:ea typeface="+mn-ea"/>
                          <a:cs typeface="+mn-cs"/>
                        </a:rPr>
                        <a:t>.</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182">
                <a:tc>
                  <a:txBody>
                    <a:bodyPr/>
                    <a:lstStyle/>
                    <a:p>
                      <a:pPr marL="0" marR="0" algn="ctr">
                        <a:lnSpc>
                          <a:spcPct val="115000"/>
                        </a:lnSpc>
                        <a:spcBef>
                          <a:spcPts val="0"/>
                        </a:spcBef>
                        <a:spcAft>
                          <a:spcPts val="0"/>
                        </a:spcAft>
                      </a:pPr>
                      <a:r>
                        <a:rPr lang="en-US" sz="900">
                          <a:latin typeface="Times New Roman"/>
                          <a:ea typeface="Calibri"/>
                          <a:cs typeface="Times New Roman"/>
                        </a:rPr>
                        <a:t>15</a:t>
                      </a:r>
                      <a:endParaRPr lang="en-US" sz="9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Performance</a:t>
                      </a:r>
                      <a:br>
                        <a:rPr lang="en-US" sz="900" dirty="0">
                          <a:latin typeface="Times New Roman"/>
                          <a:ea typeface="Calibri"/>
                          <a:cs typeface="Times New Roman"/>
                        </a:rPr>
                      </a:br>
                      <a:r>
                        <a:rPr lang="en-US" sz="900" b="1" dirty="0">
                          <a:latin typeface="Times New Roman"/>
                          <a:ea typeface="Calibri"/>
                          <a:cs typeface="Times New Roman"/>
                        </a:rPr>
                        <a:t>Rating: </a:t>
                      </a:r>
                      <a:r>
                        <a:rPr lang="en-US" sz="900" b="1" dirty="0" smtClean="0">
                          <a:latin typeface="Times New Roman"/>
                          <a:ea typeface="Calibri"/>
                          <a:cs typeface="Times New Roman"/>
                        </a:rPr>
                        <a:t>5</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200" dirty="0" smtClean="0">
                          <a:solidFill>
                            <a:schemeClr val="tx1"/>
                          </a:solidFill>
                          <a:latin typeface="+mn-lt"/>
                          <a:ea typeface="+mn-ea"/>
                          <a:cs typeface="+mn-cs"/>
                        </a:rPr>
                        <a:t>Very fast web-based system.</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182">
                <a:tc>
                  <a:txBody>
                    <a:bodyPr/>
                    <a:lstStyle/>
                    <a:p>
                      <a:pPr marL="0" marR="0" algn="ctr">
                        <a:lnSpc>
                          <a:spcPct val="115000"/>
                        </a:lnSpc>
                        <a:spcBef>
                          <a:spcPts val="0"/>
                        </a:spcBef>
                        <a:spcAft>
                          <a:spcPts val="0"/>
                        </a:spcAft>
                      </a:pPr>
                      <a:r>
                        <a:rPr lang="en-US" sz="900">
                          <a:latin typeface="Times New Roman"/>
                          <a:ea typeface="Calibri"/>
                          <a:cs typeface="Times New Roman"/>
                        </a:rPr>
                        <a:t>16</a:t>
                      </a:r>
                      <a:endParaRPr lang="en-US" sz="9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Supportability</a:t>
                      </a:r>
                      <a:br>
                        <a:rPr lang="en-US" sz="900" dirty="0">
                          <a:latin typeface="Times New Roman"/>
                          <a:ea typeface="Calibri"/>
                          <a:cs typeface="Times New Roman"/>
                        </a:rPr>
                      </a:br>
                      <a:r>
                        <a:rPr lang="en-US" sz="900" b="1" dirty="0">
                          <a:latin typeface="Times New Roman"/>
                          <a:ea typeface="Calibri"/>
                          <a:cs typeface="Times New Roman"/>
                        </a:rPr>
                        <a:t>Rating: </a:t>
                      </a:r>
                      <a:r>
                        <a:rPr lang="en-US" sz="900" b="1" dirty="0" smtClean="0">
                          <a:latin typeface="Times New Roman"/>
                          <a:ea typeface="Calibri"/>
                          <a:cs typeface="Times New Roman"/>
                        </a:rPr>
                        <a:t>5</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200" dirty="0" smtClean="0">
                          <a:solidFill>
                            <a:schemeClr val="tx1"/>
                          </a:solidFill>
                          <a:latin typeface="+mn-lt"/>
                          <a:ea typeface="+mn-ea"/>
                          <a:cs typeface="+mn-cs"/>
                        </a:rPr>
                        <a:t>It can monitor almost any device and almost any operating system. While help desk response is very quick.</a:t>
                      </a:r>
                      <a:endParaRPr lang="en-US" sz="9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2.1 </a:t>
            </a:r>
            <a:r>
              <a:rPr lang="en-US" b="1" dirty="0"/>
              <a:t>Rating Results Explanation/Discussion</a:t>
            </a:r>
            <a:endParaRPr lang="en-US" dirty="0"/>
          </a:p>
        </p:txBody>
      </p:sp>
      <p:graphicFrame>
        <p:nvGraphicFramePr>
          <p:cNvPr id="3" name="Table 2"/>
          <p:cNvGraphicFramePr>
            <a:graphicFrameLocks noGrp="1"/>
          </p:cNvGraphicFramePr>
          <p:nvPr/>
        </p:nvGraphicFramePr>
        <p:xfrm>
          <a:off x="914398" y="1600200"/>
          <a:ext cx="7543802" cy="4471099"/>
        </p:xfrm>
        <a:graphic>
          <a:graphicData uri="http://schemas.openxmlformats.org/drawingml/2006/table">
            <a:tbl>
              <a:tblPr/>
              <a:tblGrid>
                <a:gridCol w="629524"/>
                <a:gridCol w="2494676"/>
                <a:gridCol w="2133600"/>
                <a:gridCol w="2286002"/>
              </a:tblGrid>
              <a:tr h="0">
                <a:tc>
                  <a:txBody>
                    <a:bodyPr/>
                    <a:lstStyle/>
                    <a:p>
                      <a:pPr marL="0" marR="0" algn="ctr">
                        <a:lnSpc>
                          <a:spcPct val="115000"/>
                        </a:lnSpc>
                        <a:spcBef>
                          <a:spcPts val="0"/>
                        </a:spcBef>
                        <a:spcAft>
                          <a:spcPts val="0"/>
                        </a:spcAft>
                      </a:pPr>
                      <a:endParaRPr lang="en-US" sz="14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a:latin typeface="Times New Roman"/>
                          <a:ea typeface="Calibri"/>
                          <a:cs typeface="Times New Roman"/>
                        </a:rPr>
                        <a:t>Kaseya</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a:latin typeface="Times New Roman"/>
                          <a:ea typeface="Calibri"/>
                          <a:cs typeface="Times New Roman"/>
                        </a:rPr>
                        <a:t>Your Assigned Solution</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1</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Architecture</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2</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Audit &amp; Asset Mgt</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3</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Remote Control</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4</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Automation</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5</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Monitoring</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6</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Patch Mgt</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7</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Backup &amp; Disaster Recovery</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1</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8</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Endpoint Security</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9</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User State Mgt</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245">
                <a:tc>
                  <a:txBody>
                    <a:bodyPr/>
                    <a:lstStyle/>
                    <a:p>
                      <a:pPr marL="0" marR="0" algn="ctr">
                        <a:lnSpc>
                          <a:spcPct val="115000"/>
                        </a:lnSpc>
                        <a:spcBef>
                          <a:spcPts val="0"/>
                        </a:spcBef>
                        <a:spcAft>
                          <a:spcPts val="0"/>
                        </a:spcAft>
                      </a:pPr>
                      <a:r>
                        <a:rPr lang="en-US" sz="1400">
                          <a:latin typeface="Times New Roman"/>
                          <a:ea typeface="Calibri"/>
                          <a:cs typeface="Times New Roman"/>
                        </a:rPr>
                        <a:t>10</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HelpDesk</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11</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Reporting</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12</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System</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13</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Usability</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14</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Reliability</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15</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Performance</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16</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Supportability</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400" b="1" dirty="0" smtClean="0">
                          <a:latin typeface="Times New Roman"/>
                          <a:ea typeface="Calibri"/>
                          <a:cs typeface="Times New Roman"/>
                        </a:rPr>
                        <a:t>                   Total</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latin typeface="Calibri"/>
                          <a:ea typeface="Calibri"/>
                          <a:cs typeface="Times New Roman"/>
                        </a:rPr>
                        <a:t>63</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latin typeface="Calibri"/>
                          <a:ea typeface="Calibri"/>
                          <a:cs typeface="Times New Roman"/>
                        </a:rPr>
                        <a:t>64</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Glossary</a:t>
            </a:r>
            <a:r>
              <a:rPr lang="en-US" dirty="0"/>
              <a:t> </a:t>
            </a:r>
          </a:p>
        </p:txBody>
      </p:sp>
      <p:sp>
        <p:nvSpPr>
          <p:cNvPr id="3" name="Content Placeholder 2"/>
          <p:cNvSpPr>
            <a:spLocks noGrp="1"/>
          </p:cNvSpPr>
          <p:nvPr>
            <p:ph idx="1"/>
          </p:nvPr>
        </p:nvSpPr>
        <p:spPr>
          <a:xfrm>
            <a:off x="762000" y="1524000"/>
            <a:ext cx="7583487" cy="4208463"/>
          </a:xfrm>
        </p:spPr>
        <p:txBody>
          <a:bodyPr/>
          <a:lstStyle/>
          <a:p>
            <a:pPr>
              <a:buNone/>
            </a:pPr>
            <a:r>
              <a:rPr lang="en-US" dirty="0" smtClean="0"/>
              <a:t> </a:t>
            </a:r>
          </a:p>
          <a:p>
            <a:pPr lvl="0"/>
            <a:r>
              <a:rPr lang="en-US" dirty="0" smtClean="0"/>
              <a:t>DPRIM - Dell </a:t>
            </a:r>
            <a:r>
              <a:rPr lang="en-US" dirty="0" err="1" smtClean="0"/>
              <a:t>ProManage</a:t>
            </a:r>
            <a:r>
              <a:rPr lang="en-US" dirty="0" smtClean="0"/>
              <a:t> Remote Infrastructure </a:t>
            </a:r>
            <a:r>
              <a:rPr lang="en-US" dirty="0" smtClean="0"/>
              <a:t>Monitoring</a:t>
            </a:r>
            <a:endParaRPr lang="en-US" dirty="0" smtClean="0"/>
          </a:p>
          <a:p>
            <a:pPr lvl="0"/>
            <a:r>
              <a:rPr lang="en-US" dirty="0" smtClean="0"/>
              <a:t>VPN – Virtual Private Network.</a:t>
            </a:r>
          </a:p>
          <a:p>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 Acknowledgements</a:t>
            </a:r>
            <a:endParaRPr lang="en-US" dirty="0"/>
          </a:p>
        </p:txBody>
      </p:sp>
      <p:sp>
        <p:nvSpPr>
          <p:cNvPr id="3" name="Content Placeholder 2"/>
          <p:cNvSpPr>
            <a:spLocks noGrp="1"/>
          </p:cNvSpPr>
          <p:nvPr>
            <p:ph idx="1"/>
          </p:nvPr>
        </p:nvSpPr>
        <p:spPr/>
        <p:txBody>
          <a:bodyPr/>
          <a:lstStyle/>
          <a:p>
            <a:pPr lvl="0"/>
            <a:r>
              <a:rPr lang="en-US" b="1" dirty="0" smtClean="0"/>
              <a:t>Don Grimes</a:t>
            </a:r>
            <a:r>
              <a:rPr lang="en-US" dirty="0" smtClean="0"/>
              <a:t/>
            </a:r>
            <a:br>
              <a:rPr lang="en-US" dirty="0" smtClean="0"/>
            </a:br>
            <a:r>
              <a:rPr lang="en-US" dirty="0" smtClean="0"/>
              <a:t>Modular Services</a:t>
            </a:r>
            <a:br>
              <a:rPr lang="en-US" dirty="0" smtClean="0"/>
            </a:br>
            <a:r>
              <a:rPr lang="en-US" dirty="0" smtClean="0"/>
              <a:t>O. 512.946.1677 or toll free 877.671.3355 ext. 946.1677</a:t>
            </a:r>
            <a:br>
              <a:rPr lang="en-US" dirty="0" smtClean="0"/>
            </a:br>
            <a:r>
              <a:rPr lang="en-US" dirty="0" smtClean="0"/>
              <a:t>C. 512.423.6835</a:t>
            </a:r>
            <a:br>
              <a:rPr lang="en-US" dirty="0" smtClean="0"/>
            </a:br>
            <a:r>
              <a:rPr lang="en-US" dirty="0" smtClean="0"/>
              <a:t>Email: Don_Grimes@dell.com </a:t>
            </a:r>
          </a:p>
          <a:p>
            <a:pPr lvl="0"/>
            <a:r>
              <a:rPr lang="en-US" b="1" dirty="0" smtClean="0"/>
              <a:t>Lincoln H. </a:t>
            </a:r>
            <a:r>
              <a:rPr lang="en-US" b="1" dirty="0" err="1" smtClean="0"/>
              <a:t>DeMoura</a:t>
            </a:r>
            <a:r>
              <a:rPr lang="en-US" dirty="0" smtClean="0"/>
              <a:t/>
            </a:r>
            <a:br>
              <a:rPr lang="en-US" dirty="0" smtClean="0"/>
            </a:br>
            <a:r>
              <a:rPr lang="en-US" dirty="0" smtClean="0"/>
              <a:t>Sr. Solutions Consultant | Modular Services</a:t>
            </a:r>
            <a:br>
              <a:rPr lang="en-US" dirty="0" smtClean="0"/>
            </a:br>
            <a:r>
              <a:rPr lang="en-US" dirty="0" smtClean="0"/>
              <a:t>Dell Global Services</a:t>
            </a:r>
            <a:br>
              <a:rPr lang="en-US" dirty="0" smtClean="0"/>
            </a:br>
            <a:r>
              <a:rPr lang="en-US" dirty="0" smtClean="0"/>
              <a:t>Mobile: +1 508-813-6026</a:t>
            </a:r>
            <a:br>
              <a:rPr lang="en-US" dirty="0" smtClean="0"/>
            </a:br>
            <a:r>
              <a:rPr lang="en-US" dirty="0" smtClean="0"/>
              <a:t>Email: lincoln_demoura@dell.com</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References</a:t>
            </a:r>
            <a:endParaRPr lang="en-US" dirty="0"/>
          </a:p>
        </p:txBody>
      </p:sp>
      <p:sp>
        <p:nvSpPr>
          <p:cNvPr id="3" name="Content Placeholder 2"/>
          <p:cNvSpPr>
            <a:spLocks noGrp="1"/>
          </p:cNvSpPr>
          <p:nvPr>
            <p:ph idx="1"/>
          </p:nvPr>
        </p:nvSpPr>
        <p:spPr/>
        <p:txBody>
          <a:bodyPr/>
          <a:lstStyle/>
          <a:p>
            <a:pPr lvl="0"/>
            <a:r>
              <a:rPr lang="en-US" sz="2000" dirty="0" smtClean="0"/>
              <a:t>Clarke, Gavin. "Dell buys </a:t>
            </a:r>
            <a:r>
              <a:rPr lang="en-US" sz="2000" dirty="0" err="1" smtClean="0"/>
              <a:t>SilverBack</a:t>
            </a:r>
            <a:r>
              <a:rPr lang="en-US" sz="2000" dirty="0" smtClean="0"/>
              <a:t> on road to recovery." </a:t>
            </a:r>
            <a:r>
              <a:rPr lang="en-US" sz="2000" i="1" dirty="0" smtClean="0"/>
              <a:t>Register</a:t>
            </a:r>
            <a:r>
              <a:rPr lang="en-US" sz="2000" dirty="0" smtClean="0"/>
              <a:t> 18th 07 2007: n. </a:t>
            </a:r>
            <a:r>
              <a:rPr lang="en-US" sz="2000" dirty="0" err="1" smtClean="0"/>
              <a:t>pag</a:t>
            </a:r>
            <a:r>
              <a:rPr lang="en-US" sz="2000" dirty="0" smtClean="0"/>
              <a:t>. Web. 22 Apr 2010. &lt;http://www.theregister.co.uk/2007/07/18/dell_silverback_acquisition</a:t>
            </a:r>
            <a:r>
              <a:rPr lang="en-US" sz="2000" dirty="0" smtClean="0"/>
              <a:t>/&gt;.</a:t>
            </a:r>
            <a:endParaRPr lang="en-US" sz="2000" dirty="0" smtClean="0"/>
          </a:p>
          <a:p>
            <a:pPr lvl="0"/>
            <a:r>
              <a:rPr lang="en-US" sz="2000" dirty="0" smtClean="0"/>
              <a:t>"Dell </a:t>
            </a:r>
            <a:r>
              <a:rPr lang="en-US" sz="2000" dirty="0" err="1" smtClean="0"/>
              <a:t>ProManage</a:t>
            </a:r>
            <a:r>
              <a:rPr lang="en-US" sz="2000" dirty="0" smtClean="0"/>
              <a:t> Remote Infrastructure Monitoring." </a:t>
            </a:r>
            <a:r>
              <a:rPr lang="en-US" sz="2000" i="1" dirty="0" err="1" smtClean="0"/>
              <a:t>SilverBack</a:t>
            </a:r>
            <a:r>
              <a:rPr lang="en-US" sz="2000" i="1" dirty="0" smtClean="0"/>
              <a:t> Tech</a:t>
            </a:r>
            <a:r>
              <a:rPr lang="en-US" sz="2000" dirty="0" smtClean="0"/>
              <a:t>. </a:t>
            </a:r>
            <a:r>
              <a:rPr lang="en-US" sz="2000" dirty="0" err="1" smtClean="0"/>
              <a:t>N.p</a:t>
            </a:r>
            <a:r>
              <a:rPr lang="en-US" sz="2000" dirty="0" smtClean="0"/>
              <a:t>., </a:t>
            </a:r>
            <a:r>
              <a:rPr lang="en-US" sz="2000" dirty="0" err="1" smtClean="0"/>
              <a:t>n.d</a:t>
            </a:r>
            <a:r>
              <a:rPr lang="en-US" sz="2000" dirty="0" smtClean="0"/>
              <a:t>. Web. 23 Apr 2010. &lt;http://www.silverbacktech.com&gt;.</a:t>
            </a:r>
          </a:p>
          <a:p>
            <a:endParaRPr lang="en-US" sz="2000"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a:t>
            </a:r>
            <a:endParaRPr lang="en-US" b="1" dirty="0"/>
          </a:p>
        </p:txBody>
      </p:sp>
      <p:sp>
        <p:nvSpPr>
          <p:cNvPr id="3" name="Content Placeholder 2"/>
          <p:cNvSpPr>
            <a:spLocks noGrp="1"/>
          </p:cNvSpPr>
          <p:nvPr>
            <p:ph idx="1"/>
          </p:nvPr>
        </p:nvSpPr>
        <p:spPr>
          <a:xfrm>
            <a:off x="762000" y="1676400"/>
            <a:ext cx="7583487" cy="4208463"/>
          </a:xfrm>
        </p:spPr>
        <p:txBody>
          <a:bodyPr/>
          <a:lstStyle/>
          <a:p>
            <a:r>
              <a:rPr lang="en-US" sz="2000" dirty="0" smtClean="0"/>
              <a:t>Dell </a:t>
            </a:r>
            <a:r>
              <a:rPr lang="en-US" sz="2000" dirty="0" err="1" smtClean="0"/>
              <a:t>ProManage</a:t>
            </a:r>
            <a:r>
              <a:rPr lang="en-US" sz="2000" dirty="0" smtClean="0"/>
              <a:t> Remote Infrastructure Monitoring (DPRIM) is a revolutionary IT Automation tool owned by Dell Inc. </a:t>
            </a:r>
            <a:r>
              <a:rPr lang="en-US" sz="2000" dirty="0" smtClean="0"/>
              <a:t>which can monitor a </a:t>
            </a:r>
            <a:r>
              <a:rPr lang="en-US" sz="2000" dirty="0" smtClean="0"/>
              <a:t>wide variety of devices such as servers, desktops, switches and routers. </a:t>
            </a:r>
            <a:endParaRPr lang="en-US" sz="2000" dirty="0" smtClean="0"/>
          </a:p>
          <a:p>
            <a:r>
              <a:rPr lang="en-US" sz="2000" dirty="0" smtClean="0"/>
              <a:t>DPRIM </a:t>
            </a:r>
            <a:r>
              <a:rPr lang="en-US" sz="2000" dirty="0" smtClean="0"/>
              <a:t>is unlike conventional automation tools such as </a:t>
            </a:r>
            <a:r>
              <a:rPr lang="en-US" sz="2000" dirty="0" err="1" smtClean="0"/>
              <a:t>Kaseya</a:t>
            </a:r>
            <a:r>
              <a:rPr lang="en-US" sz="2000" dirty="0" smtClean="0"/>
              <a:t>; it functions without the use of agents. It can monitor devices using patented remote technology as opposed to </a:t>
            </a:r>
            <a:r>
              <a:rPr lang="en-US" sz="2000" dirty="0" smtClean="0"/>
              <a:t>agents.</a:t>
            </a:r>
          </a:p>
          <a:p>
            <a:r>
              <a:rPr lang="en-US" sz="2000" dirty="0" smtClean="0"/>
              <a:t>A </a:t>
            </a:r>
            <a:r>
              <a:rPr lang="en-US" sz="2000" dirty="0" smtClean="0"/>
              <a:t>single image containing everything needed only needs to be installed once per customer location and is maintained centrally. DPRIM can then create an SSH or Telnet session which is used for remote access.</a:t>
            </a:r>
          </a:p>
          <a:p>
            <a:endParaRPr lang="en-US" sz="1100"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Background</a:t>
            </a:r>
            <a:endParaRPr lang="en-US" b="1" dirty="0"/>
          </a:p>
        </p:txBody>
      </p:sp>
      <p:sp>
        <p:nvSpPr>
          <p:cNvPr id="3" name="Content Placeholder 2"/>
          <p:cNvSpPr>
            <a:spLocks noGrp="1"/>
          </p:cNvSpPr>
          <p:nvPr>
            <p:ph idx="1"/>
          </p:nvPr>
        </p:nvSpPr>
        <p:spPr/>
        <p:txBody>
          <a:bodyPr/>
          <a:lstStyle/>
          <a:p>
            <a:r>
              <a:rPr lang="en-US" sz="2000" dirty="0" smtClean="0"/>
              <a:t>DPRIM </a:t>
            </a:r>
            <a:r>
              <a:rPr lang="en-US" sz="2000" dirty="0" smtClean="0"/>
              <a:t>Technologies is one of the longest running </a:t>
            </a:r>
            <a:r>
              <a:rPr lang="en-US" sz="2000" dirty="0" smtClean="0"/>
              <a:t>managed service provider companies, starting </a:t>
            </a:r>
            <a:r>
              <a:rPr lang="en-US" sz="2000" dirty="0" smtClean="0"/>
              <a:t>just 11 years ago in 1999</a:t>
            </a:r>
            <a:r>
              <a:rPr lang="en-US" sz="2000" dirty="0" smtClean="0"/>
              <a:t>.</a:t>
            </a:r>
          </a:p>
          <a:p>
            <a:r>
              <a:rPr lang="en-US" sz="2000" dirty="0" smtClean="0"/>
              <a:t>In the Summer of 2007, Dell buys </a:t>
            </a:r>
            <a:r>
              <a:rPr lang="en-US" sz="2000" dirty="0" err="1" smtClean="0"/>
              <a:t>SilverBack</a:t>
            </a:r>
            <a:r>
              <a:rPr lang="en-US" sz="2000" dirty="0" smtClean="0"/>
              <a:t> Technologies.</a:t>
            </a:r>
            <a:endParaRPr lang="en-US" sz="2000" dirty="0" smtClean="0"/>
          </a:p>
          <a:p>
            <a:r>
              <a:rPr lang="en-US" sz="2000" dirty="0" smtClean="0"/>
              <a:t>Since its conception in 1999, Dell has won many awards and recognition for being the standard by which other remote management products are judged. </a:t>
            </a:r>
            <a:endParaRPr lang="en-US" sz="2000" dirty="0" smtClean="0"/>
          </a:p>
          <a:p>
            <a:r>
              <a:rPr lang="en-US" sz="2000" dirty="0" smtClean="0"/>
              <a:t>In </a:t>
            </a:r>
            <a:r>
              <a:rPr lang="en-US" sz="2000" dirty="0" smtClean="0"/>
              <a:t>2001, </a:t>
            </a:r>
            <a:r>
              <a:rPr lang="en-US" sz="2000" dirty="0" err="1" smtClean="0"/>
              <a:t>SilverBack</a:t>
            </a:r>
            <a:r>
              <a:rPr lang="en-US" sz="2000" dirty="0" smtClean="0"/>
              <a:t> Tech was awarded </a:t>
            </a:r>
            <a:r>
              <a:rPr lang="en-US" sz="2000" dirty="0" smtClean="0"/>
              <a:t>the Crossroads 2001 A-List Award. </a:t>
            </a:r>
            <a:endParaRPr lang="en-US" sz="20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OS </a:t>
            </a:r>
            <a:r>
              <a:rPr lang="en-US" b="1" dirty="0"/>
              <a:t>Coverage</a:t>
            </a:r>
          </a:p>
        </p:txBody>
      </p:sp>
      <p:sp>
        <p:nvSpPr>
          <p:cNvPr id="3" name="Content Placeholder 2"/>
          <p:cNvSpPr>
            <a:spLocks noGrp="1"/>
          </p:cNvSpPr>
          <p:nvPr>
            <p:ph idx="1"/>
          </p:nvPr>
        </p:nvSpPr>
        <p:spPr/>
        <p:txBody>
          <a:bodyPr/>
          <a:lstStyle/>
          <a:p>
            <a:r>
              <a:rPr lang="en-US" sz="1800" dirty="0" smtClean="0"/>
              <a:t>To </a:t>
            </a:r>
            <a:r>
              <a:rPr lang="en-US" sz="1800" dirty="0" smtClean="0"/>
              <a:t>install </a:t>
            </a:r>
            <a:r>
              <a:rPr lang="en-US" sz="1800" dirty="0" err="1" smtClean="0"/>
              <a:t>SilverStreak</a:t>
            </a:r>
            <a:r>
              <a:rPr lang="en-US" sz="1800" dirty="0" smtClean="0"/>
              <a:t>, which is the backbone of DPRIM, on a device one of the following Windows operating systems are required: </a:t>
            </a:r>
          </a:p>
          <a:p>
            <a:pPr lvl="0"/>
            <a:r>
              <a:rPr lang="en-US" sz="1800" dirty="0" smtClean="0"/>
              <a:t>Windows 2000 Professional or Server with any Service Pack (Service Pack 4 recommended)</a:t>
            </a:r>
          </a:p>
          <a:p>
            <a:pPr lvl="0"/>
            <a:r>
              <a:rPr lang="en-US" sz="1800" dirty="0" smtClean="0"/>
              <a:t>Windows Server 2003, 32-bit or 64-bit</a:t>
            </a:r>
          </a:p>
          <a:p>
            <a:pPr lvl="0"/>
            <a:r>
              <a:rPr lang="en-US" sz="1800" dirty="0" smtClean="0"/>
              <a:t>Windows XP Professional, 32-bit or 64-bit with Service Pack 1 or higher (Service Pack 2 or higher recommended, with Microsoft’s firewall Startup Type set to ‘Manual’)</a:t>
            </a:r>
          </a:p>
          <a:p>
            <a:pPr lvl="0"/>
            <a:r>
              <a:rPr lang="en-US" sz="1800" dirty="0" smtClean="0"/>
              <a:t>Windows Vista Business, Enterprise, or Ultimate, 32-bit or 64-bit (Service Pack 1 or higher recommended</a:t>
            </a:r>
            <a:r>
              <a:rPr lang="en-US" sz="1800" dirty="0" smtClean="0"/>
              <a:t>)</a:t>
            </a:r>
            <a:endParaRPr lang="en-US" sz="1800" dirty="0" smtClean="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Grouping </a:t>
            </a:r>
            <a:r>
              <a:rPr lang="en-US" b="1" dirty="0"/>
              <a:t>Managed Devices</a:t>
            </a:r>
          </a:p>
        </p:txBody>
      </p:sp>
      <p:sp>
        <p:nvSpPr>
          <p:cNvPr id="3" name="Content Placeholder 2"/>
          <p:cNvSpPr>
            <a:spLocks noGrp="1"/>
          </p:cNvSpPr>
          <p:nvPr>
            <p:ph idx="1"/>
          </p:nvPr>
        </p:nvSpPr>
        <p:spPr/>
        <p:txBody>
          <a:bodyPr/>
          <a:lstStyle/>
          <a:p>
            <a:r>
              <a:rPr lang="en-US" dirty="0" smtClean="0"/>
              <a:t>Groups </a:t>
            </a:r>
            <a:r>
              <a:rPr lang="en-US" dirty="0" smtClean="0"/>
              <a:t>are a collection of Managed Devices that can be used to create Monitoring Policy </a:t>
            </a:r>
            <a:r>
              <a:rPr lang="en-US" dirty="0" smtClean="0"/>
              <a:t>Targets.</a:t>
            </a:r>
          </a:p>
          <a:p>
            <a:r>
              <a:rPr lang="en-US" dirty="0" smtClean="0"/>
              <a:t>Placing </a:t>
            </a:r>
            <a:r>
              <a:rPr lang="en-US" dirty="0" smtClean="0"/>
              <a:t>managed assets into groups enables the user to specify Monitoring Policies only to a set of Managed Assets chosen by the </a:t>
            </a:r>
            <a:r>
              <a:rPr lang="en-US" dirty="0" smtClean="0"/>
              <a:t>user.</a:t>
            </a:r>
          </a:p>
          <a:p>
            <a:r>
              <a:rPr lang="en-US" dirty="0" smtClean="0"/>
              <a:t>The </a:t>
            </a:r>
            <a:r>
              <a:rPr lang="en-US" dirty="0" smtClean="0"/>
              <a:t>grouping of assets also allows the user to use groups as Monitoring Policy targets in order to directly specify Monitoring Policy </a:t>
            </a:r>
            <a:r>
              <a:rPr lang="en-US" dirty="0" smtClean="0"/>
              <a:t>targets</a:t>
            </a:r>
            <a:r>
              <a:rPr lang="en-US" dirty="0" smtClean="0"/>
              <a:t>.</a:t>
            </a:r>
          </a:p>
          <a:p>
            <a:pPr>
              <a:buNone/>
            </a:pPr>
            <a:endParaRPr lang="en-US" dirty="0" smtClean="0"/>
          </a:p>
          <a:p>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Functional Coverage</a:t>
            </a:r>
            <a:endParaRPr lang="en-US" b="1" dirty="0"/>
          </a:p>
        </p:txBody>
      </p:sp>
      <p:sp>
        <p:nvSpPr>
          <p:cNvPr id="3" name="Content Placeholder 2"/>
          <p:cNvSpPr>
            <a:spLocks noGrp="1"/>
          </p:cNvSpPr>
          <p:nvPr>
            <p:ph idx="1"/>
          </p:nvPr>
        </p:nvSpPr>
        <p:spPr/>
        <p:txBody>
          <a:bodyPr/>
          <a:lstStyle/>
          <a:p>
            <a:pPr>
              <a:spcBef>
                <a:spcPts val="600"/>
              </a:spcBef>
            </a:pPr>
            <a:r>
              <a:rPr lang="en-US" sz="1100" b="1" dirty="0" smtClean="0"/>
              <a:t>Functional Coverage: </a:t>
            </a:r>
            <a:endParaRPr lang="en-US" sz="1100" dirty="0" smtClean="0"/>
          </a:p>
          <a:p>
            <a:pPr lvl="0">
              <a:spcBef>
                <a:spcPts val="600"/>
              </a:spcBef>
            </a:pPr>
            <a:r>
              <a:rPr lang="en-US" sz="1100" dirty="0" smtClean="0"/>
              <a:t>Multi-tenant monitoring</a:t>
            </a:r>
          </a:p>
          <a:p>
            <a:pPr lvl="0">
              <a:spcBef>
                <a:spcPts val="600"/>
              </a:spcBef>
            </a:pPr>
            <a:r>
              <a:rPr lang="en-US" sz="1100" dirty="0" smtClean="0"/>
              <a:t>Access control, delegation and privileges</a:t>
            </a:r>
          </a:p>
          <a:p>
            <a:pPr lvl="0">
              <a:spcBef>
                <a:spcPts val="600"/>
              </a:spcBef>
            </a:pPr>
            <a:r>
              <a:rPr lang="en-US" sz="1100" dirty="0" smtClean="0"/>
              <a:t>Notifications</a:t>
            </a:r>
          </a:p>
          <a:p>
            <a:pPr lvl="0">
              <a:spcBef>
                <a:spcPts val="600"/>
              </a:spcBef>
            </a:pPr>
            <a:r>
              <a:rPr lang="en-US" sz="1100" dirty="0" smtClean="0"/>
              <a:t>Policy-based provisioning</a:t>
            </a:r>
          </a:p>
          <a:p>
            <a:pPr lvl="0">
              <a:spcBef>
                <a:spcPts val="600"/>
              </a:spcBef>
            </a:pPr>
            <a:r>
              <a:rPr lang="en-US" sz="1100" dirty="0" smtClean="0"/>
              <a:t>Easy-to-use user interface</a:t>
            </a:r>
          </a:p>
          <a:p>
            <a:pPr lvl="0">
              <a:spcBef>
                <a:spcPts val="600"/>
              </a:spcBef>
            </a:pPr>
            <a:r>
              <a:rPr lang="en-US" sz="1100" dirty="0" smtClean="0"/>
              <a:t>Integrated, customizable knowledge base</a:t>
            </a:r>
          </a:p>
          <a:p>
            <a:pPr lvl="0">
              <a:spcBef>
                <a:spcPts val="600"/>
              </a:spcBef>
            </a:pPr>
            <a:r>
              <a:rPr lang="en-US" sz="1100" dirty="0" smtClean="0"/>
              <a:t>Interactive HTML documentation</a:t>
            </a:r>
          </a:p>
          <a:p>
            <a:pPr lvl="0">
              <a:spcBef>
                <a:spcPts val="600"/>
              </a:spcBef>
            </a:pPr>
            <a:r>
              <a:rPr lang="en-US" sz="1100" dirty="0" smtClean="0"/>
              <a:t>Performance</a:t>
            </a:r>
          </a:p>
          <a:p>
            <a:pPr lvl="0">
              <a:spcBef>
                <a:spcPts val="600"/>
              </a:spcBef>
            </a:pPr>
            <a:r>
              <a:rPr lang="en-US" sz="1100" dirty="0" smtClean="0"/>
              <a:t>Vulnerability scanning</a:t>
            </a:r>
          </a:p>
          <a:p>
            <a:pPr lvl="0">
              <a:spcBef>
                <a:spcPts val="600"/>
              </a:spcBef>
            </a:pPr>
            <a:r>
              <a:rPr lang="en-US" sz="1100" dirty="0" smtClean="0"/>
              <a:t>Patch management</a:t>
            </a:r>
          </a:p>
          <a:p>
            <a:pPr lvl="0">
              <a:spcBef>
                <a:spcPts val="600"/>
              </a:spcBef>
            </a:pPr>
            <a:r>
              <a:rPr lang="en-US" sz="1100" dirty="0" smtClean="0"/>
              <a:t>Intrusion monitoring</a:t>
            </a:r>
          </a:p>
          <a:p>
            <a:pPr lvl="0">
              <a:spcBef>
                <a:spcPts val="600"/>
              </a:spcBef>
            </a:pPr>
            <a:r>
              <a:rPr lang="en-US" sz="1100" dirty="0" smtClean="0"/>
              <a:t>Firewall monitoring</a:t>
            </a:r>
          </a:p>
          <a:p>
            <a:pPr lvl="0">
              <a:spcBef>
                <a:spcPts val="600"/>
              </a:spcBef>
            </a:pPr>
            <a:r>
              <a:rPr lang="en-US" sz="1100" dirty="0" smtClean="0"/>
              <a:t>Asset management</a:t>
            </a:r>
          </a:p>
          <a:p>
            <a:pPr lvl="0">
              <a:spcBef>
                <a:spcPts val="600"/>
              </a:spcBef>
            </a:pPr>
            <a:r>
              <a:rPr lang="en-US" sz="1100" dirty="0" smtClean="0"/>
              <a:t>Scheduled rediscoveries</a:t>
            </a:r>
          </a:p>
          <a:p>
            <a:pPr lvl="0">
              <a:spcBef>
                <a:spcPts val="600"/>
              </a:spcBef>
            </a:pPr>
            <a:r>
              <a:rPr lang="en-US" sz="1100" dirty="0" smtClean="0"/>
              <a:t>Local credentials</a:t>
            </a:r>
          </a:p>
          <a:p>
            <a:pPr lvl="0">
              <a:spcBef>
                <a:spcPts val="600"/>
              </a:spcBef>
            </a:pPr>
            <a:r>
              <a:rPr lang="en-US" sz="1100" dirty="0" smtClean="0"/>
              <a:t>Cisco Unified Communications Manager (CUCM)</a:t>
            </a:r>
          </a:p>
          <a:p>
            <a:pPr>
              <a:spcBef>
                <a:spcPts val="600"/>
              </a:spcBef>
            </a:pPr>
            <a:endParaRPr lang="en-US" sz="1100"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1.1 </a:t>
            </a:r>
            <a:r>
              <a:rPr lang="en-US" b="1" dirty="0"/>
              <a:t>Architecture</a:t>
            </a:r>
          </a:p>
        </p:txBody>
      </p:sp>
      <p:sp>
        <p:nvSpPr>
          <p:cNvPr id="3" name="Content Placeholder 2"/>
          <p:cNvSpPr>
            <a:spLocks noGrp="1"/>
          </p:cNvSpPr>
          <p:nvPr>
            <p:ph idx="1"/>
          </p:nvPr>
        </p:nvSpPr>
        <p:spPr/>
        <p:txBody>
          <a:bodyPr/>
          <a:lstStyle/>
          <a:p>
            <a:r>
              <a:rPr lang="en-US" dirty="0" smtClean="0"/>
              <a:t>The Dell </a:t>
            </a:r>
            <a:r>
              <a:rPr lang="en-US" dirty="0" err="1" smtClean="0"/>
              <a:t>ProManage</a:t>
            </a:r>
            <a:r>
              <a:rPr lang="en-US" dirty="0" smtClean="0"/>
              <a:t> Remote Infrastructure Monitoring (DPRIM) platform uses a distributed management approach that gets around connectivity issues posed by firewalls and </a:t>
            </a:r>
            <a:r>
              <a:rPr lang="en-US" dirty="0" smtClean="0"/>
              <a:t>NAT.</a:t>
            </a:r>
          </a:p>
          <a:p>
            <a:r>
              <a:rPr lang="en-US" dirty="0" smtClean="0"/>
              <a:t>Instead </a:t>
            </a:r>
            <a:r>
              <a:rPr lang="en-US" dirty="0" smtClean="0"/>
              <a:t>of using an Agent, in the case of </a:t>
            </a:r>
            <a:r>
              <a:rPr lang="en-US" dirty="0" err="1" smtClean="0"/>
              <a:t>Kaseya</a:t>
            </a:r>
            <a:r>
              <a:rPr lang="en-US" dirty="0" smtClean="0"/>
              <a:t>, DPRIM deploys a program called </a:t>
            </a:r>
            <a:r>
              <a:rPr lang="en-US" dirty="0" err="1" smtClean="0"/>
              <a:t>SilverStreak</a:t>
            </a:r>
            <a:r>
              <a:rPr lang="en-US" dirty="0" smtClean="0"/>
              <a:t>, which is a proxy at the customer’s </a:t>
            </a:r>
            <a:r>
              <a:rPr lang="en-US" dirty="0" smtClean="0"/>
              <a:t>location.</a:t>
            </a:r>
          </a:p>
          <a:p>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01000" cy="1044575"/>
          </a:xfrm>
        </p:spPr>
        <p:txBody>
          <a:bodyPr/>
          <a:lstStyle/>
          <a:p>
            <a:r>
              <a:rPr lang="en-US" b="1" dirty="0" smtClean="0"/>
              <a:t/>
            </a:r>
            <a:br>
              <a:rPr lang="en-US" b="1" dirty="0" smtClean="0"/>
            </a:br>
            <a:r>
              <a:rPr lang="en-US" b="1" dirty="0" smtClean="0"/>
              <a:t/>
            </a:r>
            <a:br>
              <a:rPr lang="en-US" b="1" dirty="0" smtClean="0"/>
            </a:br>
            <a:r>
              <a:rPr lang="en-US" dirty="0" smtClean="0"/>
              <a:t/>
            </a:r>
            <a:br>
              <a:rPr lang="en-US" dirty="0" smtClean="0"/>
            </a:br>
            <a:r>
              <a:rPr lang="en-US" b="1" dirty="0" smtClean="0"/>
              <a:t>1.2 </a:t>
            </a:r>
            <a:r>
              <a:rPr lang="en-US" b="1" dirty="0"/>
              <a:t>Auditing &amp; </a:t>
            </a:r>
            <a:r>
              <a:rPr lang="en-US" b="1" dirty="0" smtClean="0"/>
              <a:t>Asset management</a:t>
            </a:r>
            <a:endParaRPr lang="en-US" b="1" dirty="0"/>
          </a:p>
        </p:txBody>
      </p:sp>
      <p:sp>
        <p:nvSpPr>
          <p:cNvPr id="3" name="Content Placeholder 2"/>
          <p:cNvSpPr>
            <a:spLocks noGrp="1"/>
          </p:cNvSpPr>
          <p:nvPr>
            <p:ph idx="1"/>
          </p:nvPr>
        </p:nvSpPr>
        <p:spPr/>
        <p:txBody>
          <a:bodyPr/>
          <a:lstStyle/>
          <a:p>
            <a:r>
              <a:rPr lang="en-US" sz="1800" dirty="0" smtClean="0"/>
              <a:t>DPRIM’s assets reporting feature tracks assets by IP address, node</a:t>
            </a:r>
            <a:br>
              <a:rPr lang="en-US" sz="1800" dirty="0" smtClean="0"/>
            </a:br>
            <a:r>
              <a:rPr lang="en-US" sz="1800" dirty="0" smtClean="0"/>
              <a:t>name and software image for capacity planning, maintenance and</a:t>
            </a:r>
            <a:br>
              <a:rPr lang="en-US" sz="1800" dirty="0" smtClean="0"/>
            </a:br>
            <a:r>
              <a:rPr lang="en-US" sz="1800" dirty="0" smtClean="0"/>
              <a:t>accounting purposes. Each report provides information about four </a:t>
            </a:r>
            <a:r>
              <a:rPr lang="en-US" sz="1800" dirty="0" smtClean="0"/>
              <a:t>key target </a:t>
            </a:r>
            <a:r>
              <a:rPr lang="en-US" sz="1800" dirty="0" smtClean="0"/>
              <a:t>types</a:t>
            </a:r>
            <a:r>
              <a:rPr lang="en-US" sz="1800" dirty="0" smtClean="0"/>
              <a:t>:</a:t>
            </a:r>
          </a:p>
          <a:p>
            <a:pPr>
              <a:spcBef>
                <a:spcPts val="1200"/>
              </a:spcBef>
              <a:buNone/>
            </a:pPr>
            <a:r>
              <a:rPr lang="en-US" sz="1800" dirty="0" smtClean="0"/>
              <a:t/>
            </a:r>
            <a:br>
              <a:rPr lang="en-US" sz="1800" dirty="0" smtClean="0"/>
            </a:br>
            <a:r>
              <a:rPr lang="en-US" sz="1800" dirty="0" smtClean="0"/>
              <a:t>•       </a:t>
            </a:r>
            <a:r>
              <a:rPr lang="en-US" sz="1800" dirty="0" smtClean="0"/>
              <a:t> Networks </a:t>
            </a:r>
            <a:r>
              <a:rPr lang="en-US" sz="1800" dirty="0" smtClean="0"/>
              <a:t>- routers, switches and </a:t>
            </a:r>
            <a:r>
              <a:rPr lang="en-US" sz="1800" dirty="0" smtClean="0"/>
              <a:t>firewalls</a:t>
            </a:r>
            <a:r>
              <a:rPr lang="en-US" sz="1800" dirty="0" smtClean="0"/>
              <a:t/>
            </a:r>
            <a:br>
              <a:rPr lang="en-US" sz="1800" dirty="0" smtClean="0"/>
            </a:br>
            <a:r>
              <a:rPr lang="en-US" sz="1800" dirty="0" smtClean="0"/>
              <a:t>•       </a:t>
            </a:r>
            <a:r>
              <a:rPr lang="en-US" sz="1800" dirty="0" smtClean="0"/>
              <a:t> Systems </a:t>
            </a:r>
            <a:r>
              <a:rPr lang="en-US" sz="1800" dirty="0" smtClean="0"/>
              <a:t>- Windows servers, Windows desktops, HP-UX, Solaris, </a:t>
            </a:r>
            <a:r>
              <a:rPr lang="en-US" sz="1800" dirty="0" smtClean="0"/>
              <a:t>	AIX and </a:t>
            </a:r>
            <a:r>
              <a:rPr lang="en-US" sz="1800" dirty="0" smtClean="0"/>
              <a:t>Linux servers, and printers</a:t>
            </a:r>
            <a:br>
              <a:rPr lang="en-US" sz="1800" dirty="0" smtClean="0"/>
            </a:br>
            <a:r>
              <a:rPr lang="en-US" sz="1800" dirty="0" smtClean="0"/>
              <a:t>•        </a:t>
            </a:r>
            <a:r>
              <a:rPr lang="en-US" sz="1800" dirty="0" smtClean="0"/>
              <a:t>Applications </a:t>
            </a:r>
            <a:r>
              <a:rPr lang="en-US" sz="1800" dirty="0" smtClean="0"/>
              <a:t>- Cisco Unified Call Manager servers </a:t>
            </a:r>
            <a:r>
              <a:rPr lang="en-US" sz="1800" dirty="0" smtClean="0"/>
              <a:t>Exchange 	2000,</a:t>
            </a:r>
            <a:r>
              <a:rPr lang="en-US" sz="1800" dirty="0" smtClean="0"/>
              <a:t> </a:t>
            </a:r>
            <a:r>
              <a:rPr lang="en-US" sz="1800" dirty="0" smtClean="0"/>
              <a:t>2003</a:t>
            </a:r>
            <a:r>
              <a:rPr lang="en-US" sz="1800" dirty="0" smtClean="0"/>
              <a:t>, and 2007 servers, SQL Server, and Active Directory </a:t>
            </a:r>
            <a:r>
              <a:rPr lang="en-US" sz="1800" dirty="0" smtClean="0"/>
              <a:t>	servers</a:t>
            </a:r>
            <a:r>
              <a:rPr lang="en-US" sz="1800" dirty="0" smtClean="0"/>
              <a:t/>
            </a:r>
            <a:br>
              <a:rPr lang="en-US" sz="1800" dirty="0" smtClean="0"/>
            </a:br>
            <a:r>
              <a:rPr lang="en-US" sz="1800" dirty="0" smtClean="0"/>
              <a:t>•      </a:t>
            </a:r>
            <a:r>
              <a:rPr lang="en-US" sz="1800" dirty="0" smtClean="0"/>
              <a:t>  </a:t>
            </a:r>
            <a:r>
              <a:rPr lang="en-US" sz="1800" dirty="0" smtClean="0"/>
              <a:t>Port Monitors - DNS, FTP, HTTP, HTTPS, Novell NetWare, POP3, </a:t>
            </a:r>
            <a:r>
              <a:rPr lang="en-US" sz="1800" dirty="0" smtClean="0"/>
              <a:t>	SMTP</a:t>
            </a:r>
            <a:r>
              <a:rPr lang="en-US" sz="1800" dirty="0" smtClean="0"/>
              <a:t>, SQL Server, and Sybase.</a:t>
            </a:r>
          </a:p>
          <a:p>
            <a:endParaRPr lang="en-US" sz="1800" dirty="0"/>
          </a:p>
        </p:txBody>
      </p:sp>
    </p:spTree>
  </p:cSld>
  <p:clrMapOvr>
    <a:masterClrMapping/>
  </p:clrMapOvr>
  <p:transition>
    <p:dissolve/>
  </p:transition>
</p:sld>
</file>

<file path=ppt/theme/theme1.xml><?xml version="1.0" encoding="utf-8"?>
<a:theme xmlns:a="http://schemas.openxmlformats.org/drawingml/2006/main" name="Revolution">
  <a:themeElements>
    <a:clrScheme name="Revolution">
      <a:dk1>
        <a:sysClr val="windowText" lastClr="000000"/>
      </a:dk1>
      <a:lt1>
        <a:sysClr val="window" lastClr="ACA899"/>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951</TotalTime>
  <Words>1837</Words>
  <Application>Microsoft Office PowerPoint</Application>
  <PresentationFormat>On-screen Show (4:3)</PresentationFormat>
  <Paragraphs>277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Revolution</vt:lpstr>
      <vt:lpstr>A Feature-Based Analysis &amp; Comparison of IT Automation Tools:  Comparing Kaseya to SilverBack Technologies</vt:lpstr>
      <vt:lpstr>Agenda</vt:lpstr>
      <vt:lpstr>Overview</vt:lpstr>
      <vt:lpstr>Background</vt:lpstr>
      <vt:lpstr>OS Coverage</vt:lpstr>
      <vt:lpstr>Grouping Managed Devices</vt:lpstr>
      <vt:lpstr>Functional Coverage</vt:lpstr>
      <vt:lpstr>1.1 Architecture</vt:lpstr>
      <vt:lpstr>   1.2 Auditing &amp; Asset management</vt:lpstr>
      <vt:lpstr>1.3 Remote Control </vt:lpstr>
      <vt:lpstr>1.4 Automation</vt:lpstr>
      <vt:lpstr>1.5 Monitoring</vt:lpstr>
      <vt:lpstr>1.6 Patch Management</vt:lpstr>
      <vt:lpstr>1.7 Backup &amp; Disaster Recovery </vt:lpstr>
      <vt:lpstr>1.8 Endpoint Security</vt:lpstr>
      <vt:lpstr>1.9 User State Management </vt:lpstr>
      <vt:lpstr>1.10 Help Desk </vt:lpstr>
      <vt:lpstr>1.11 Reporting</vt:lpstr>
      <vt:lpstr>1.12 System/User/Admin Management</vt:lpstr>
      <vt:lpstr>1.13 Usability</vt:lpstr>
      <vt:lpstr>1.14 Reliability</vt:lpstr>
      <vt:lpstr>1.15 Performance </vt:lpstr>
      <vt:lpstr>1.16 Supportability </vt:lpstr>
      <vt:lpstr>Agenda</vt:lpstr>
      <vt:lpstr>2. Evaluating and Discussing</vt:lpstr>
      <vt:lpstr>2.1 Rating Results Explanation/Discussion</vt:lpstr>
      <vt:lpstr>3. Glossary </vt:lpstr>
      <vt:lpstr>4. Acknowledgements</vt:lpstr>
      <vt:lpstr>5. 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Feature-Based Analysis &amp; Comparison of IT Automation Tools: Comparing Kaseya to Log Me In  Developed By: Christine Marie Rodriguez Richard Calvo  Advisor: Dr. S. Masoud Sadjadi School of Computing and Information Sciences Florida International University</dc:title>
  <dc:creator>Christie Marie</dc:creator>
  <cp:lastModifiedBy>Nestor</cp:lastModifiedBy>
  <cp:revision>102</cp:revision>
  <dcterms:created xsi:type="dcterms:W3CDTF">2010-04-01T14:56:23Z</dcterms:created>
  <dcterms:modified xsi:type="dcterms:W3CDTF">2010-04-26T20:10:30Z</dcterms:modified>
</cp:coreProperties>
</file>