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92" r:id="rId3"/>
    <p:sldId id="293" r:id="rId4"/>
    <p:sldId id="258" r:id="rId5"/>
    <p:sldId id="294" r:id="rId6"/>
    <p:sldId id="295" r:id="rId7"/>
    <p:sldId id="296" r:id="rId8"/>
    <p:sldId id="297" r:id="rId9"/>
    <p:sldId id="298" r:id="rId10"/>
    <p:sldId id="324" r:id="rId11"/>
    <p:sldId id="299" r:id="rId12"/>
    <p:sldId id="300" r:id="rId13"/>
    <p:sldId id="301" r:id="rId14"/>
    <p:sldId id="302" r:id="rId15"/>
    <p:sldId id="303" r:id="rId16"/>
    <p:sldId id="305" r:id="rId17"/>
    <p:sldId id="307" r:id="rId18"/>
    <p:sldId id="325" r:id="rId19"/>
    <p:sldId id="328" r:id="rId20"/>
    <p:sldId id="308" r:id="rId21"/>
    <p:sldId id="309" r:id="rId22"/>
    <p:sldId id="329" r:id="rId23"/>
    <p:sldId id="310" r:id="rId24"/>
    <p:sldId id="330" r:id="rId25"/>
    <p:sldId id="311" r:id="rId26"/>
    <p:sldId id="326" r:id="rId27"/>
    <p:sldId id="312" r:id="rId28"/>
    <p:sldId id="313" r:id="rId29"/>
    <p:sldId id="315" r:id="rId30"/>
    <p:sldId id="318" r:id="rId31"/>
    <p:sldId id="331" r:id="rId32"/>
    <p:sldId id="319" r:id="rId33"/>
    <p:sldId id="320" r:id="rId34"/>
    <p:sldId id="327" r:id="rId35"/>
    <p:sldId id="332" r:id="rId36"/>
    <p:sldId id="321" r:id="rId37"/>
    <p:sldId id="322" r:id="rId38"/>
    <p:sldId id="32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Overlay-TitleSlide.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ctrTitle"/>
          </p:nvPr>
        </p:nvSpPr>
        <p:spPr>
          <a:xfrm>
            <a:off x="1600200" y="2492375"/>
            <a:ext cx="6762749" cy="1470025"/>
          </a:xfrm>
        </p:spPr>
        <p:txBody>
          <a:bodyPr/>
          <a:lstStyle>
            <a:lvl1pPr algn="r">
              <a:defRPr sz="3800">
                <a:solidFill>
                  <a:srgbClr val="001D4D"/>
                </a:solidFill>
              </a:defRPr>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rgbClr val="B27A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Slide Number Placeholder 5"/>
          <p:cNvSpPr>
            <a:spLocks noGrp="1"/>
          </p:cNvSpPr>
          <p:nvPr>
            <p:ph type="sldNum" sz="quarter" idx="10"/>
          </p:nvPr>
        </p:nvSpPr>
        <p:spPr/>
        <p:txBody>
          <a:bodyPr/>
          <a:lstStyle>
            <a:lvl1pPr>
              <a:defRPr/>
            </a:lvl1pPr>
          </a:lstStyle>
          <a:p>
            <a:fld id="{D5F250B0-811F-4EF2-82B2-5D244F68488A}" type="slidenum">
              <a:rPr lang="en-US" smtClean="0"/>
              <a:pPr/>
              <a:t>‹#›</a:t>
            </a:fld>
            <a:endParaRPr lang="en-US"/>
          </a:p>
        </p:txBody>
      </p:sp>
      <p:sp>
        <p:nvSpPr>
          <p:cNvPr id="6" name="Date Placeholder 3"/>
          <p:cNvSpPr>
            <a:spLocks noGrp="1"/>
          </p:cNvSpPr>
          <p:nvPr>
            <p:ph type="dt" sz="half" idx="11"/>
          </p:nvPr>
        </p:nvSpPr>
        <p:spPr/>
        <p:txBody>
          <a:bodyPr/>
          <a:lstStyle>
            <a:lvl1pPr>
              <a:defRPr/>
            </a:lvl1pPr>
          </a:lstStyle>
          <a:p>
            <a:fld id="{F6ABBBA3-A0AB-4E87-9927-F957013F38C4}" type="datetimeFigureOut">
              <a:rPr lang="en-US" smtClean="0"/>
              <a:pPr/>
              <a:t>4/24/2010</a:t>
            </a:fld>
            <a:endParaRPr lang="en-US"/>
          </a:p>
        </p:txBody>
      </p:sp>
      <p:sp>
        <p:nvSpPr>
          <p:cNvPr id="7" name="Footer Placeholder 4"/>
          <p:cNvSpPr>
            <a:spLocks noGrp="1"/>
          </p:cNvSpPr>
          <p:nvPr>
            <p:ph type="ftr" sz="quarter" idx="12"/>
          </p:nvPr>
        </p:nvSpPr>
        <p:spPr/>
        <p:txBody>
          <a:bodyPr/>
          <a:lstStyle>
            <a:lvl1pPr>
              <a:defRPr/>
            </a:lvl1pPr>
          </a:lstStyle>
          <a:p>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fld id="{F6ABBBA3-A0AB-4E87-9927-F957013F38C4}" type="datetimeFigureOut">
              <a:rPr lang="en-US" smtClean="0"/>
              <a:pPr/>
              <a:t>4/24/2010</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9" descr="Overlay-ContentCaption.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4/24/2010</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descr="Overlay-PictureCaption.png"/>
          <p:cNvPicPr>
            <a:picLocks noChangeAspect="1"/>
          </p:cNvPicPr>
          <p:nvPr/>
        </p:nvPicPr>
        <p:blipFill>
          <a:blip r:embed="rId2" cstate="print"/>
          <a:srcRect/>
          <a:stretch>
            <a:fillRect/>
          </a:stretch>
        </p:blipFill>
        <p:spPr bwMode="auto">
          <a:xfrm>
            <a:off x="449263" y="187325"/>
            <a:ext cx="8535987" cy="6483350"/>
          </a:xfrm>
          <a:prstGeom prst="rect">
            <a:avLst/>
          </a:prstGeom>
          <a:noFill/>
          <a:ln w="9525">
            <a:noFill/>
            <a:miter lim="800000"/>
            <a:headEnd/>
            <a:tailEnd/>
          </a:ln>
        </p:spPr>
      </p:pic>
      <p:sp>
        <p:nvSpPr>
          <p:cNvPr id="2" name="Title 1"/>
          <p:cNvSpPr>
            <a:spLocks noGrp="1"/>
          </p:cNvSpPr>
          <p:nvPr>
            <p:ph type="title"/>
          </p:nvPr>
        </p:nvSpPr>
        <p:spPr>
          <a:xfrm>
            <a:off x="3886200" y="533400"/>
            <a:ext cx="4476750" cy="1252538"/>
          </a:xfrm>
        </p:spPr>
        <p:txBody>
          <a:bodyPr/>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4"/>
          <p:cNvSpPr>
            <a:spLocks noGrp="1"/>
          </p:cNvSpPr>
          <p:nvPr>
            <p:ph type="dt" sz="half" idx="10"/>
          </p:nvPr>
        </p:nvSpPr>
        <p:spPr>
          <a:xfrm>
            <a:off x="3886200" y="6288088"/>
            <a:ext cx="1887538" cy="365125"/>
          </a:xfrm>
        </p:spPr>
        <p:txBody>
          <a:bodyPr/>
          <a:lstStyle>
            <a:lvl1pPr>
              <a:defRPr/>
            </a:lvl1pPr>
          </a:lstStyle>
          <a:p>
            <a:fld id="{F6ABBBA3-A0AB-4E87-9927-F957013F38C4}" type="datetimeFigureOut">
              <a:rPr lang="en-US" smtClean="0"/>
              <a:pPr/>
              <a:t>4/24/2010</a:t>
            </a:fld>
            <a:endParaRPr lang="en-US"/>
          </a:p>
        </p:txBody>
      </p:sp>
      <p:sp>
        <p:nvSpPr>
          <p:cNvPr id="7" name="Footer Placeholder 5"/>
          <p:cNvSpPr>
            <a:spLocks noGrp="1"/>
          </p:cNvSpPr>
          <p:nvPr>
            <p:ph type="ftr" sz="quarter" idx="11"/>
          </p:nvPr>
        </p:nvSpPr>
        <p:spPr>
          <a:xfrm>
            <a:off x="5867400" y="6288088"/>
            <a:ext cx="2676525"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4710953" y="533400"/>
            <a:ext cx="3657600" cy="125253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4/24/2010</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808038" y="3778624"/>
            <a:ext cx="7560515" cy="110265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4/24/2010</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4/24/2010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4/24/2010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4/24/2010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9" descr="Overlay-SectionHeader.png"/>
          <p:cNvPicPr>
            <a:picLocks noChangeAspect="1"/>
          </p:cNvPicPr>
          <p:nvPr/>
        </p:nvPicPr>
        <p:blipFill>
          <a:blip r:embed="rId2" cstate="print"/>
          <a:srcRect/>
          <a:stretch>
            <a:fillRect/>
          </a:stretch>
        </p:blipFill>
        <p:spPr bwMode="auto">
          <a:xfrm>
            <a:off x="381000" y="0"/>
            <a:ext cx="8826500" cy="6483350"/>
          </a:xfrm>
          <a:prstGeom prst="rect">
            <a:avLst/>
          </a:prstGeom>
          <a:noFill/>
          <a:ln w="9525">
            <a:noFill/>
            <a:miter lim="800000"/>
            <a:headEnd/>
            <a:tailEnd/>
          </a:ln>
        </p:spPr>
      </p:pic>
      <p:sp>
        <p:nvSpPr>
          <p:cNvPr id="2" name="Title 1"/>
          <p:cNvSpPr>
            <a:spLocks noGrp="1"/>
          </p:cNvSpPr>
          <p:nvPr>
            <p:ph type="title"/>
          </p:nvPr>
        </p:nvSpPr>
        <p:spPr>
          <a:xfrm>
            <a:off x="779463" y="2591360"/>
            <a:ext cx="7583487" cy="1362075"/>
          </a:xfrm>
        </p:spPr>
        <p:txBody>
          <a:bodyPr>
            <a:noAutofit/>
          </a:bodyPr>
          <a:lstStyle>
            <a:lvl1pPr algn="l">
              <a:defRPr sz="4100" b="1" cap="none" baseline="0">
                <a:solidFill>
                  <a:srgbClr val="001D4D"/>
                </a:solidFill>
              </a:defRPr>
            </a:lvl1pPr>
          </a:lstStyle>
          <a:p>
            <a:r>
              <a:rPr lang="en-US" smtClean="0"/>
              <a:t>Click to edit Master title style</a:t>
            </a:r>
            <a:endParaRPr dirty="0"/>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rgbClr val="B27A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4/24/2010</a:t>
            </a:fld>
            <a:endParaRPr lang="en-US"/>
          </a:p>
        </p:txBody>
      </p:sp>
      <p:sp>
        <p:nvSpPr>
          <p:cNvPr id="6" name="Footer Placeholder 4"/>
          <p:cNvSpPr>
            <a:spLocks noGrp="1"/>
          </p:cNvSpPr>
          <p:nvPr>
            <p:ph type="ftr" sz="quarter" idx="11"/>
          </p:nvPr>
        </p:nvSpPr>
        <p:spPr/>
        <p:txBody>
          <a:bodyPr/>
          <a:lstStyle>
            <a:lvl1pPr>
              <a:defRPr dirty="0"/>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4/24/2010</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cxnSp>
        <p:nvCxnSpPr>
          <p:cNvPr id="8" name="Straight Connector 7"/>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6"/>
          <p:cNvSpPr>
            <a:spLocks noGrp="1"/>
          </p:cNvSpPr>
          <p:nvPr>
            <p:ph type="dt" sz="half" idx="10"/>
          </p:nvPr>
        </p:nvSpPr>
        <p:spPr/>
        <p:txBody>
          <a:bodyPr/>
          <a:lstStyle>
            <a:lvl1pPr>
              <a:defRPr/>
            </a:lvl1pPr>
          </a:lstStyle>
          <a:p>
            <a:fld id="{F6ABBBA3-A0AB-4E87-9927-F957013F38C4}" type="datetimeFigureOut">
              <a:rPr lang="en-US" smtClean="0"/>
              <a:pPr/>
              <a:t>4/24/2010</a:t>
            </a:fld>
            <a:endParaRPr lang="en-US"/>
          </a:p>
        </p:txBody>
      </p:sp>
      <p:sp>
        <p:nvSpPr>
          <p:cNvPr id="13" name="Footer Placeholder 7"/>
          <p:cNvSpPr>
            <a:spLocks noGrp="1"/>
          </p:cNvSpPr>
          <p:nvPr>
            <p:ph type="ftr" sz="quarter" idx="11"/>
          </p:nvPr>
        </p:nvSpPr>
        <p:spPr/>
        <p:txBody>
          <a:bodyPr/>
          <a:lstStyle>
            <a:lvl1pPr>
              <a:defRPr/>
            </a:lvl1pPr>
          </a:lstStyle>
          <a:p>
            <a:endParaRPr lang="en-US"/>
          </a:p>
        </p:txBody>
      </p:sp>
      <p:sp>
        <p:nvSpPr>
          <p:cNvPr id="14" name="Slide Number Placeholder 8"/>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4"/>
          </p:nvPr>
        </p:nvSpPr>
        <p:spPr/>
        <p:txBody>
          <a:bodyPr/>
          <a:lstStyle>
            <a:lvl1pPr>
              <a:defRPr/>
            </a:lvl1pPr>
          </a:lstStyle>
          <a:p>
            <a:fld id="{F6ABBBA3-A0AB-4E87-9927-F957013F38C4}" type="datetimeFigureOut">
              <a:rPr lang="en-US" smtClean="0"/>
              <a:pPr/>
              <a:t>4/24/2010</a:t>
            </a:fld>
            <a:endParaRPr lang="en-US"/>
          </a:p>
        </p:txBody>
      </p:sp>
      <p:sp>
        <p:nvSpPr>
          <p:cNvPr id="7" name="Footer Placeholder 5"/>
          <p:cNvSpPr>
            <a:spLocks noGrp="1"/>
          </p:cNvSpPr>
          <p:nvPr>
            <p:ph type="ftr" sz="quarter" idx="15"/>
          </p:nvPr>
        </p:nvSpPr>
        <p:spPr/>
        <p:txBody>
          <a:bodyPr/>
          <a:lstStyle>
            <a:lvl1pPr>
              <a:defRPr dirty="0"/>
            </a:lvl1pPr>
          </a:lstStyle>
          <a:p>
            <a:endParaRPr lang="en-US"/>
          </a:p>
        </p:txBody>
      </p:sp>
      <p:sp>
        <p:nvSpPr>
          <p:cNvPr id="8" name="Slide Number Placeholder 6"/>
          <p:cNvSpPr>
            <a:spLocks noGrp="1"/>
          </p:cNvSpPr>
          <p:nvPr>
            <p:ph type="sldNum" sz="quarter" idx="16"/>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6"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fld id="{F6ABBBA3-A0AB-4E87-9927-F957013F38C4}" type="datetimeFigureOut">
              <a:rPr lang="en-US" smtClean="0"/>
              <a:pPr/>
              <a:t>4/24/2010</a:t>
            </a:fld>
            <a:endParaRPr lang="en-US"/>
          </a:p>
        </p:txBody>
      </p:sp>
      <p:sp>
        <p:nvSpPr>
          <p:cNvPr id="8" name="Footer Placeholder 5"/>
          <p:cNvSpPr>
            <a:spLocks noGrp="1"/>
          </p:cNvSpPr>
          <p:nvPr>
            <p:ph type="ftr" sz="quarter" idx="16"/>
          </p:nvPr>
        </p:nvSpPr>
        <p:spPr/>
        <p:txBody>
          <a:bodyPr/>
          <a:lstStyle>
            <a:lvl1pPr>
              <a:defRPr/>
            </a:lvl1pPr>
          </a:lstStyle>
          <a:p>
            <a:endParaRPr lang="en-US"/>
          </a:p>
        </p:txBody>
      </p:sp>
      <p:sp>
        <p:nvSpPr>
          <p:cNvPr id="9" name="Slide Number Placeholder 6"/>
          <p:cNvSpPr>
            <a:spLocks noGrp="1"/>
          </p:cNvSpPr>
          <p:nvPr>
            <p:ph type="sldNum" sz="quarter" idx="17"/>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6"/>
          </p:nvPr>
        </p:nvSpPr>
        <p:spPr/>
        <p:txBody>
          <a:bodyPr/>
          <a:lstStyle>
            <a:lvl1pPr>
              <a:defRPr/>
            </a:lvl1pPr>
          </a:lstStyle>
          <a:p>
            <a:fld id="{F6ABBBA3-A0AB-4E87-9927-F957013F38C4}" type="datetimeFigureOut">
              <a:rPr lang="en-US" smtClean="0"/>
              <a:pPr/>
              <a:t>4/24/2010</a:t>
            </a:fld>
            <a:endParaRPr lang="en-US"/>
          </a:p>
        </p:txBody>
      </p:sp>
      <p:sp>
        <p:nvSpPr>
          <p:cNvPr id="9" name="Footer Placeholder 5"/>
          <p:cNvSpPr>
            <a:spLocks noGrp="1"/>
          </p:cNvSpPr>
          <p:nvPr>
            <p:ph type="ftr" sz="quarter" idx="17"/>
          </p:nvPr>
        </p:nvSpPr>
        <p:spPr/>
        <p:txBody>
          <a:bodyPr/>
          <a:lstStyle>
            <a:lvl1pPr>
              <a:defRPr/>
            </a:lvl1pPr>
          </a:lstStyle>
          <a:p>
            <a:endParaRPr lang="en-US"/>
          </a:p>
        </p:txBody>
      </p:sp>
      <p:sp>
        <p:nvSpPr>
          <p:cNvPr id="10" name="Slide Number Placeholder 6"/>
          <p:cNvSpPr>
            <a:spLocks noGrp="1"/>
          </p:cNvSpPr>
          <p:nvPr>
            <p:ph type="sldNum" sz="quarter" idx="18"/>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4" name="Date Placeholder 2"/>
          <p:cNvSpPr>
            <a:spLocks noGrp="1"/>
          </p:cNvSpPr>
          <p:nvPr>
            <p:ph type="dt" sz="half" idx="10"/>
          </p:nvPr>
        </p:nvSpPr>
        <p:spPr/>
        <p:txBody>
          <a:bodyPr/>
          <a:lstStyle>
            <a:lvl1pPr>
              <a:defRPr/>
            </a:lvl1pPr>
          </a:lstStyle>
          <a:p>
            <a:fld id="{F6ABBBA3-A0AB-4E87-9927-F957013F38C4}" type="datetimeFigureOut">
              <a:rPr lang="en-US" smtClean="0"/>
              <a:pPr/>
              <a:t>4/24/2010</a:t>
            </a:fld>
            <a:endParaRPr lang="en-US"/>
          </a:p>
        </p:txBody>
      </p:sp>
      <p:sp>
        <p:nvSpPr>
          <p:cNvPr id="5" name="Footer Placeholder 3"/>
          <p:cNvSpPr>
            <a:spLocks noGrp="1"/>
          </p:cNvSpPr>
          <p:nvPr>
            <p:ph type="ftr" sz="quarter" idx="11"/>
          </p:nvPr>
        </p:nvSpPr>
        <p:spPr/>
        <p:txBody>
          <a:bodyPr/>
          <a:lstStyle>
            <a:lvl1pPr>
              <a:defRPr/>
            </a:lvl1pPr>
          </a:lstStyle>
          <a:p>
            <a:endParaRPr lang="en-US"/>
          </a:p>
        </p:txBody>
      </p:sp>
      <p:sp>
        <p:nvSpPr>
          <p:cNvPr id="6" name="Slide Number Placeholder 4"/>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90500"/>
            <a:ext cx="8764588" cy="6478588"/>
          </a:xfrm>
          <a:prstGeom prst="round2DiagRect">
            <a:avLst>
              <a:gd name="adj1" fmla="val 9416"/>
              <a:gd name="adj2" fmla="val 0"/>
            </a:avLst>
          </a:prstGeom>
          <a:gradFill>
            <a:gsLst>
              <a:gs pos="0">
                <a:srgbClr val="001D4D"/>
              </a:gs>
              <a:gs pos="83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27" name="Title Placeholder 1"/>
          <p:cNvSpPr>
            <a:spLocks noGrp="1"/>
          </p:cNvSpPr>
          <p:nvPr>
            <p:ph type="title"/>
          </p:nvPr>
        </p:nvSpPr>
        <p:spPr bwMode="auto">
          <a:xfrm>
            <a:off x="779463" y="381000"/>
            <a:ext cx="7583487" cy="10445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779463" y="1828800"/>
            <a:ext cx="7583487" cy="420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1000" y="6288088"/>
            <a:ext cx="1887538"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ea typeface="+mn-ea"/>
                <a:cs typeface="+mn-cs"/>
              </a:defRPr>
            </a:lvl1pPr>
          </a:lstStyle>
          <a:p>
            <a:fld id="{F6ABBBA3-A0AB-4E87-9927-F957013F38C4}" type="datetimeFigureOut">
              <a:rPr lang="en-US" smtClean="0"/>
              <a:pPr/>
              <a:t>4/24/2010</a:t>
            </a:fld>
            <a:endParaRPr lang="en-US"/>
          </a:p>
        </p:txBody>
      </p:sp>
      <p:sp>
        <p:nvSpPr>
          <p:cNvPr id="5" name="Footer Placeholder 4"/>
          <p:cNvSpPr>
            <a:spLocks noGrp="1"/>
          </p:cNvSpPr>
          <p:nvPr>
            <p:ph type="ftr" sz="quarter" idx="3"/>
          </p:nvPr>
        </p:nvSpPr>
        <p:spPr>
          <a:xfrm>
            <a:off x="3305175" y="6288088"/>
            <a:ext cx="523875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8404225" y="219075"/>
            <a:ext cx="493713"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ea typeface="+mn-ea"/>
                <a:cs typeface="+mn-cs"/>
              </a:defRPr>
            </a:lvl1pPr>
          </a:lstStyle>
          <a:p>
            <a:fld id="{D5F250B0-811F-4EF2-82B2-5D244F68488A}" type="slidenum">
              <a:rPr lang="en-US" smtClean="0"/>
              <a:pPr/>
              <a:t>‹#›</a:t>
            </a:fld>
            <a:endParaRPr lang="en-US"/>
          </a:p>
        </p:txBody>
      </p:sp>
      <p:pic>
        <p:nvPicPr>
          <p:cNvPr id="1032" name="Picture 8" descr="FIULogo_H_CMYK_fx.png"/>
          <p:cNvPicPr>
            <a:picLocks noChangeAspect="1"/>
          </p:cNvPicPr>
          <p:nvPr/>
        </p:nvPicPr>
        <p:blipFill>
          <a:blip r:embed="rId18" cstate="print"/>
          <a:srcRect/>
          <a:stretch>
            <a:fillRect/>
          </a:stretch>
        </p:blipFill>
        <p:spPr bwMode="auto">
          <a:xfrm>
            <a:off x="6103938" y="5959475"/>
            <a:ext cx="2430462" cy="693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ransition>
    <p:dissolve/>
  </p:transition>
  <p:timing>
    <p:tnLst>
      <p:par>
        <p:cTn id="1" dur="indefinite" restart="never" nodeType="tmRoot"/>
      </p:par>
    </p:tnLst>
  </p:timing>
  <p:txStyles>
    <p:titleStyle>
      <a:lvl1pPr algn="l" rtl="0" eaLnBrk="1" fontAlgn="base" hangingPunct="1">
        <a:spcBef>
          <a:spcPct val="0"/>
        </a:spcBef>
        <a:spcAft>
          <a:spcPct val="0"/>
        </a:spcAft>
        <a:defRPr sz="3800" kern="1200">
          <a:solidFill>
            <a:schemeClr val="bg1"/>
          </a:solidFill>
          <a:latin typeface="+mj-lt"/>
          <a:ea typeface="ＭＳ Ｐゴシック" pitchFamily="-111" charset="-128"/>
          <a:cs typeface="ＭＳ Ｐゴシック" pitchFamily="-111" charset="-128"/>
        </a:defRPr>
      </a:lvl1pPr>
      <a:lvl2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2pPr>
      <a:lvl3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3pPr>
      <a:lvl4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4pPr>
      <a:lvl5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5pPr>
      <a:lvl6pPr marL="4572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6pPr>
      <a:lvl7pPr marL="9144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7pPr>
      <a:lvl8pPr marL="13716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8pPr>
      <a:lvl9pPr marL="18288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9pPr>
    </p:titleStyle>
    <p:bodyStyle>
      <a:lvl1pPr marL="282575" indent="-282575" algn="l" rtl="0" eaLnBrk="1" fontAlgn="base" hangingPunct="1">
        <a:spcBef>
          <a:spcPts val="2000"/>
        </a:spcBef>
        <a:spcAft>
          <a:spcPct val="0"/>
        </a:spcAft>
        <a:buFont typeface="Wingdings 2" pitchFamily="-111" charset="2"/>
        <a:buChar char=""/>
        <a:defRPr sz="2200" kern="1200">
          <a:solidFill>
            <a:srgbClr val="001D4D"/>
          </a:solidFill>
          <a:latin typeface="+mn-lt"/>
          <a:ea typeface="ＭＳ Ｐゴシック" pitchFamily="-111" charset="-128"/>
          <a:cs typeface="ＭＳ Ｐゴシック" pitchFamily="-111" charset="-128"/>
        </a:defRPr>
      </a:lvl1pPr>
      <a:lvl2pPr marL="577850" indent="-295275" algn="l" rtl="0" eaLnBrk="1" fontAlgn="base" hangingPunct="1">
        <a:spcBef>
          <a:spcPts val="600"/>
        </a:spcBef>
        <a:spcAft>
          <a:spcPct val="0"/>
        </a:spcAft>
        <a:buFont typeface="Wingdings 2" pitchFamily="-111" charset="2"/>
        <a:buChar char=""/>
        <a:defRPr sz="2000" kern="1200">
          <a:solidFill>
            <a:srgbClr val="001D4D"/>
          </a:solidFill>
          <a:latin typeface="+mn-lt"/>
          <a:ea typeface="ＭＳ Ｐゴシック" pitchFamily="-111" charset="-128"/>
          <a:cs typeface="+mn-cs"/>
        </a:defRPr>
      </a:lvl2pPr>
      <a:lvl3pPr marL="86042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3pPr>
      <a:lvl4pPr marL="1143000"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4pPr>
      <a:lvl5pPr marL="142557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gladys.rodriguez@numarasoftware.com" TargetMode="External"/><Relationship Id="rId2" Type="http://schemas.openxmlformats.org/officeDocument/2006/relationships/hyperlink" Target="mailto:jennifer.holtvluwer@numarasoftware.co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upport.numarasoftware.com/" TargetMode="External"/><Relationship Id="rId2" Type="http://schemas.openxmlformats.org/officeDocument/2006/relationships/hyperlink" Target="http://www.hitechcomputersolutions.com/" TargetMode="External"/><Relationship Id="rId1" Type="http://schemas.openxmlformats.org/officeDocument/2006/relationships/slideLayout" Target="../slideLayouts/slideLayout2.xml"/><Relationship Id="rId5" Type="http://schemas.openxmlformats.org/officeDocument/2006/relationships/hyperlink" Target="http://www.numarasoftware.com/Track-It/helpdesk/Help_Desk_Management.aspx" TargetMode="External"/><Relationship Id="rId4" Type="http://schemas.openxmlformats.org/officeDocument/2006/relationships/hyperlink" Target="http://www.pcw.co.uk/personal-computer-world/software/2201519/numara-track-339270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0999" y="1447800"/>
            <a:ext cx="7981951" cy="1470025"/>
          </a:xfrm>
        </p:spPr>
        <p:txBody>
          <a:bodyPr/>
          <a:lstStyle/>
          <a:p>
            <a:r>
              <a:rPr lang="en-US" dirty="0"/>
              <a:t>A Feature-Based Analysis &amp; Comparison of IT Automation Tools: </a:t>
            </a:r>
            <a:br>
              <a:rPr lang="en-US" dirty="0"/>
            </a:br>
            <a:r>
              <a:rPr lang="en-US" dirty="0"/>
              <a:t>Comparing </a:t>
            </a:r>
            <a:r>
              <a:rPr lang="en-US" dirty="0" err="1"/>
              <a:t>Kaseya</a:t>
            </a:r>
            <a:r>
              <a:rPr lang="en-US" dirty="0"/>
              <a:t> to </a:t>
            </a:r>
            <a:r>
              <a:rPr lang="en-US" dirty="0" err="1" smtClean="0"/>
              <a:t>Numara</a:t>
            </a:r>
            <a:r>
              <a:rPr lang="en-US" dirty="0" smtClean="0"/>
              <a:t> Track-IT</a:t>
            </a:r>
            <a:endParaRPr lang="en-US" dirty="0"/>
          </a:p>
        </p:txBody>
      </p:sp>
      <p:sp>
        <p:nvSpPr>
          <p:cNvPr id="6" name="Subtitle 5"/>
          <p:cNvSpPr>
            <a:spLocks noGrp="1"/>
          </p:cNvSpPr>
          <p:nvPr>
            <p:ph type="subTitle" idx="1"/>
          </p:nvPr>
        </p:nvSpPr>
        <p:spPr>
          <a:xfrm>
            <a:off x="381000" y="2895600"/>
            <a:ext cx="7981951" cy="2823882"/>
          </a:xfrm>
        </p:spPr>
        <p:txBody>
          <a:bodyPr>
            <a:normAutofit lnSpcReduction="10000"/>
          </a:bodyPr>
          <a:lstStyle/>
          <a:p>
            <a:endParaRPr lang="en-US" dirty="0"/>
          </a:p>
          <a:p>
            <a:r>
              <a:rPr lang="en-US" dirty="0"/>
              <a:t>Developed By: </a:t>
            </a:r>
            <a:r>
              <a:rPr lang="en-US" dirty="0" smtClean="0"/>
              <a:t>Jorge Falcon &amp; Thomas Russo Rodriguez</a:t>
            </a:r>
            <a:r>
              <a:rPr lang="en-US" dirty="0"/>
              <a:t/>
            </a:r>
            <a:br>
              <a:rPr lang="en-US" dirty="0"/>
            </a:br>
            <a:endParaRPr lang="en-US" dirty="0"/>
          </a:p>
          <a:p>
            <a:r>
              <a:rPr lang="en-US" dirty="0"/>
              <a:t>Advisor : Dr. S. Masoud Sadjadi</a:t>
            </a:r>
            <a:br>
              <a:rPr lang="en-US" dirty="0"/>
            </a:br>
            <a:r>
              <a:rPr lang="en-US" dirty="0"/>
              <a:t>School of Computing and Information Sciences</a:t>
            </a:r>
            <a:br>
              <a:rPr lang="en-US" dirty="0"/>
            </a:br>
            <a:r>
              <a:rPr lang="en-US" dirty="0"/>
              <a:t>Florida International University</a:t>
            </a:r>
          </a:p>
          <a:p>
            <a:r>
              <a:rPr lang="en-US" dirty="0"/>
              <a:t>sadjadi@cs.fiu.edu </a:t>
            </a:r>
          </a:p>
          <a:p>
            <a:r>
              <a:rPr lang="en-US" dirty="0"/>
              <a:t>http://www.cs.fiu.edu/~sadjadi/ </a:t>
            </a:r>
          </a:p>
          <a:p>
            <a:r>
              <a:rPr lang="en-US" dirty="0"/>
              <a:t>(305)348-1835</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85800" y="1143000"/>
          <a:ext cx="7848600" cy="5520690"/>
        </p:xfrm>
        <a:graphic>
          <a:graphicData uri="http://schemas.openxmlformats.org/drawingml/2006/table">
            <a:tbl>
              <a:tblPr firstRow="1" bandRow="1">
                <a:tableStyleId>{5C22544A-7EE6-4342-B048-85BDC9FD1C3A}</a:tableStyleId>
              </a:tblPr>
              <a:tblGrid>
                <a:gridCol w="1774438"/>
                <a:gridCol w="1774438"/>
                <a:gridCol w="4299724"/>
              </a:tblGrid>
              <a:tr h="1097374">
                <a:tc gridSpan="2">
                  <a:txBody>
                    <a:bodyPr/>
                    <a:lstStyle/>
                    <a:p>
                      <a:pPr marL="342900" marR="0" lvl="0" indent="-342900">
                        <a:lnSpc>
                          <a:spcPct val="115000"/>
                        </a:lnSpc>
                        <a:spcBef>
                          <a:spcPts val="0"/>
                        </a:spcBef>
                        <a:spcAft>
                          <a:spcPts val="0"/>
                        </a:spcAft>
                        <a:buFont typeface="Symbol"/>
                        <a:buChar char=""/>
                      </a:pPr>
                      <a:r>
                        <a:rPr lang="en-US" sz="1050" i="1" dirty="0">
                          <a:solidFill>
                            <a:schemeClr val="tx2">
                              <a:lumMod val="75000"/>
                            </a:schemeClr>
                          </a:solidFill>
                          <a:latin typeface="Times New Roman"/>
                          <a:ea typeface="Calibri"/>
                          <a:cs typeface="Times New Roman"/>
                        </a:rPr>
                        <a:t>Asset Types</a:t>
                      </a:r>
                      <a:endParaRPr lang="en-US" sz="1050" dirty="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a:solidFill>
                            <a:schemeClr val="tx2">
                              <a:lumMod val="75000"/>
                            </a:schemeClr>
                          </a:solidFill>
                          <a:latin typeface="Times New Roman"/>
                          <a:ea typeface="Calibri"/>
                          <a:cs typeface="Times New Roman"/>
                        </a:rPr>
                        <a:t>Computer</a:t>
                      </a:r>
                      <a:endParaRPr lang="en-US" sz="1050" dirty="0">
                        <a:solidFill>
                          <a:schemeClr val="tx2">
                            <a:lumMod val="75000"/>
                          </a:schemeClr>
                        </a:solidFill>
                        <a:latin typeface="Calibri"/>
                        <a:ea typeface="Calibri"/>
                        <a:cs typeface="Times New Roman"/>
                      </a:endParaRPr>
                    </a:p>
                    <a:p>
                      <a:pPr marL="1143000" marR="0" lvl="2" indent="-228600">
                        <a:lnSpc>
                          <a:spcPct val="115000"/>
                        </a:lnSpc>
                        <a:spcBef>
                          <a:spcPts val="0"/>
                        </a:spcBef>
                        <a:spcAft>
                          <a:spcPts val="0"/>
                        </a:spcAft>
                        <a:buFont typeface="Wingdings"/>
                        <a:buChar char=""/>
                      </a:pPr>
                      <a:r>
                        <a:rPr lang="en-US" sz="1050" i="1" dirty="0">
                          <a:solidFill>
                            <a:schemeClr val="tx2">
                              <a:lumMod val="75000"/>
                            </a:schemeClr>
                          </a:solidFill>
                          <a:latin typeface="Times New Roman"/>
                          <a:ea typeface="Calibri"/>
                          <a:cs typeface="Times New Roman"/>
                        </a:rPr>
                        <a:t>Laptop</a:t>
                      </a:r>
                      <a:endParaRPr lang="en-US" sz="1050" dirty="0">
                        <a:solidFill>
                          <a:schemeClr val="tx2">
                            <a:lumMod val="75000"/>
                          </a:schemeClr>
                        </a:solidFill>
                        <a:latin typeface="Calibri"/>
                        <a:ea typeface="Calibri"/>
                        <a:cs typeface="Times New Roman"/>
                      </a:endParaRPr>
                    </a:p>
                    <a:p>
                      <a:pPr marL="1143000" marR="0" lvl="2" indent="-228600">
                        <a:lnSpc>
                          <a:spcPct val="115000"/>
                        </a:lnSpc>
                        <a:spcBef>
                          <a:spcPts val="0"/>
                        </a:spcBef>
                        <a:spcAft>
                          <a:spcPts val="0"/>
                        </a:spcAft>
                        <a:buFont typeface="Wingdings"/>
                        <a:buChar char=""/>
                      </a:pPr>
                      <a:r>
                        <a:rPr lang="en-US" sz="1050" i="1" dirty="0">
                          <a:solidFill>
                            <a:schemeClr val="tx2">
                              <a:lumMod val="75000"/>
                            </a:schemeClr>
                          </a:solidFill>
                          <a:latin typeface="Times New Roman"/>
                          <a:ea typeface="Calibri"/>
                          <a:cs typeface="Times New Roman"/>
                        </a:rPr>
                        <a:t>Other(Customer)</a:t>
                      </a:r>
                      <a:endParaRPr lang="en-US" sz="1050" dirty="0">
                        <a:solidFill>
                          <a:schemeClr val="tx2">
                            <a:lumMod val="75000"/>
                          </a:schemeClr>
                        </a:solidFill>
                        <a:latin typeface="Calibri"/>
                        <a:ea typeface="Calibri"/>
                        <a:cs typeface="Times New Roman"/>
                      </a:endParaRPr>
                    </a:p>
                    <a:p>
                      <a:pPr marL="1143000" marR="0" lvl="2" indent="-228600">
                        <a:lnSpc>
                          <a:spcPct val="115000"/>
                        </a:lnSpc>
                        <a:spcBef>
                          <a:spcPts val="0"/>
                        </a:spcBef>
                        <a:spcAft>
                          <a:spcPts val="0"/>
                        </a:spcAft>
                        <a:buFont typeface="Wingdings"/>
                        <a:buChar char=""/>
                      </a:pPr>
                      <a:r>
                        <a:rPr lang="en-US" sz="1050" i="1" dirty="0">
                          <a:solidFill>
                            <a:schemeClr val="tx2">
                              <a:lumMod val="75000"/>
                            </a:schemeClr>
                          </a:solidFill>
                          <a:latin typeface="Times New Roman"/>
                          <a:ea typeface="Calibri"/>
                          <a:cs typeface="Times New Roman"/>
                        </a:rPr>
                        <a:t>Storage</a:t>
                      </a:r>
                      <a:endParaRPr lang="en-US" sz="1050" dirty="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a:solidFill>
                            <a:schemeClr val="tx2">
                              <a:lumMod val="75000"/>
                            </a:schemeClr>
                          </a:solidFill>
                          <a:latin typeface="Times New Roman"/>
                          <a:ea typeface="Calibri"/>
                          <a:cs typeface="Times New Roman"/>
                        </a:rPr>
                        <a:t>Hub</a:t>
                      </a:r>
                      <a:endParaRPr lang="en-US" sz="1050" dirty="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a:solidFill>
                            <a:schemeClr val="tx2">
                              <a:lumMod val="75000"/>
                            </a:schemeClr>
                          </a:solidFill>
                          <a:latin typeface="Times New Roman"/>
                          <a:ea typeface="Calibri"/>
                          <a:cs typeface="Times New Roman"/>
                        </a:rPr>
                        <a:t>Other</a:t>
                      </a:r>
                      <a:endParaRPr lang="en-US" sz="1050" dirty="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a:solidFill>
                            <a:schemeClr val="tx2">
                              <a:lumMod val="75000"/>
                            </a:schemeClr>
                          </a:solidFill>
                          <a:latin typeface="Times New Roman"/>
                          <a:ea typeface="Calibri"/>
                          <a:cs typeface="Times New Roman"/>
                        </a:rPr>
                        <a:t>Printer</a:t>
                      </a:r>
                      <a:endParaRPr lang="en-US" sz="1050" dirty="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a:solidFill>
                            <a:schemeClr val="tx2">
                              <a:lumMod val="75000"/>
                            </a:schemeClr>
                          </a:solidFill>
                          <a:latin typeface="Times New Roman"/>
                          <a:ea typeface="Calibri"/>
                          <a:cs typeface="Times New Roman"/>
                        </a:rPr>
                        <a:t>Router</a:t>
                      </a:r>
                      <a:endParaRPr lang="en-US" sz="1050" dirty="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a:solidFill>
                            <a:schemeClr val="tx2">
                              <a:lumMod val="75000"/>
                            </a:schemeClr>
                          </a:solidFill>
                          <a:latin typeface="Times New Roman"/>
                          <a:ea typeface="Calibri"/>
                          <a:cs typeface="Times New Roman"/>
                        </a:rPr>
                        <a:t>Switch</a:t>
                      </a:r>
                      <a:endParaRPr lang="en-US" sz="1050" dirty="0">
                        <a:solidFill>
                          <a:schemeClr val="tx2">
                            <a:lumMod val="75000"/>
                          </a:schemeClr>
                        </a:solidFill>
                        <a:latin typeface="Calibri"/>
                        <a:ea typeface="Calibri"/>
                        <a:cs typeface="Times New Roman"/>
                      </a:endParaRPr>
                    </a:p>
                  </a:txBody>
                  <a:tcPr marL="68580" marR="68580" marT="0" marB="0">
                    <a:noFill/>
                  </a:tcPr>
                </a:tc>
                <a:tc hMerge="1">
                  <a:txBody>
                    <a:bodyPr/>
                    <a:lstStyle/>
                    <a:p>
                      <a:endParaRPr lang="en-US"/>
                    </a:p>
                  </a:txBody>
                  <a:tcPr/>
                </a:tc>
                <a:tc>
                  <a:txBody>
                    <a:bodyPr/>
                    <a:lstStyle/>
                    <a:p>
                      <a:pPr marL="342900" marR="0" lvl="0" indent="-342900">
                        <a:lnSpc>
                          <a:spcPct val="115000"/>
                        </a:lnSpc>
                        <a:spcBef>
                          <a:spcPts val="0"/>
                        </a:spcBef>
                        <a:spcAft>
                          <a:spcPts val="0"/>
                        </a:spcAft>
                        <a:buFont typeface="Symbol"/>
                        <a:buChar char=""/>
                      </a:pPr>
                      <a:r>
                        <a:rPr lang="en-US" sz="1050" i="1" dirty="0" smtClean="0">
                          <a:solidFill>
                            <a:schemeClr val="tx2">
                              <a:lumMod val="75000"/>
                            </a:schemeClr>
                          </a:solidFill>
                          <a:latin typeface="Times New Roman"/>
                          <a:ea typeface="Calibri"/>
                          <a:cs typeface="Times New Roman"/>
                        </a:rPr>
                        <a:t>Installed Programs</a:t>
                      </a:r>
                      <a:endParaRPr lang="en-US" sz="1050" dirty="0" smtClean="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smtClean="0">
                          <a:solidFill>
                            <a:schemeClr val="tx2">
                              <a:lumMod val="75000"/>
                            </a:schemeClr>
                          </a:solidFill>
                          <a:latin typeface="Times New Roman"/>
                          <a:ea typeface="Calibri"/>
                          <a:cs typeface="Times New Roman"/>
                        </a:rPr>
                        <a:t>Details Program Name, Publisher, Version, How many of the type of program are in Use, and Software Title.</a:t>
                      </a:r>
                      <a:endParaRPr lang="en-US" sz="1050" dirty="0" smtClean="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smtClean="0">
                          <a:solidFill>
                            <a:schemeClr val="tx2">
                              <a:lumMod val="75000"/>
                            </a:schemeClr>
                          </a:solidFill>
                          <a:latin typeface="Times New Roman"/>
                          <a:ea typeface="Calibri"/>
                          <a:cs typeface="Times New Roman"/>
                        </a:rPr>
                        <a:t>Track-IT also details different views such as:</a:t>
                      </a:r>
                      <a:endParaRPr lang="en-US" sz="1050" dirty="0" smtClean="0">
                        <a:solidFill>
                          <a:schemeClr val="tx2">
                            <a:lumMod val="75000"/>
                          </a:schemeClr>
                        </a:solidFill>
                        <a:latin typeface="Calibri"/>
                        <a:ea typeface="Calibri"/>
                        <a:cs typeface="Times New Roman"/>
                      </a:endParaRPr>
                    </a:p>
                    <a:p>
                      <a:pPr marL="1143000" marR="0" lvl="2" indent="-228600">
                        <a:lnSpc>
                          <a:spcPct val="115000"/>
                        </a:lnSpc>
                        <a:spcBef>
                          <a:spcPts val="0"/>
                        </a:spcBef>
                        <a:spcAft>
                          <a:spcPts val="0"/>
                        </a:spcAft>
                        <a:buFont typeface="Wingdings"/>
                        <a:buChar char=""/>
                      </a:pPr>
                      <a:r>
                        <a:rPr lang="en-US" sz="1050" i="1" dirty="0" err="1" smtClean="0">
                          <a:solidFill>
                            <a:schemeClr val="tx2">
                              <a:lumMod val="75000"/>
                            </a:schemeClr>
                          </a:solidFill>
                          <a:latin typeface="Times New Roman"/>
                          <a:ea typeface="Calibri"/>
                          <a:cs typeface="Times New Roman"/>
                        </a:rPr>
                        <a:t>Prohibted</a:t>
                      </a:r>
                      <a:endParaRPr lang="en-US" sz="1050" dirty="0" smtClean="0">
                        <a:solidFill>
                          <a:schemeClr val="tx2">
                            <a:lumMod val="75000"/>
                          </a:schemeClr>
                        </a:solidFill>
                        <a:latin typeface="Calibri"/>
                        <a:ea typeface="Calibri"/>
                        <a:cs typeface="Times New Roman"/>
                      </a:endParaRPr>
                    </a:p>
                    <a:p>
                      <a:pPr marL="1143000" marR="0" lvl="2" indent="-228600">
                        <a:lnSpc>
                          <a:spcPct val="115000"/>
                        </a:lnSpc>
                        <a:spcBef>
                          <a:spcPts val="0"/>
                        </a:spcBef>
                        <a:spcAft>
                          <a:spcPts val="0"/>
                        </a:spcAft>
                        <a:buFont typeface="Wingdings"/>
                        <a:buChar char=""/>
                      </a:pPr>
                      <a:r>
                        <a:rPr lang="en-US" sz="1050" i="1" dirty="0" smtClean="0">
                          <a:solidFill>
                            <a:schemeClr val="tx2">
                              <a:lumMod val="75000"/>
                            </a:schemeClr>
                          </a:solidFill>
                          <a:latin typeface="Times New Roman"/>
                          <a:ea typeface="Calibri"/>
                          <a:cs typeface="Times New Roman"/>
                        </a:rPr>
                        <a:t>Alerts (prohibited &amp; unidentified)</a:t>
                      </a:r>
                      <a:endParaRPr lang="en-US" sz="1050" dirty="0" smtClean="0">
                        <a:solidFill>
                          <a:schemeClr val="tx2">
                            <a:lumMod val="75000"/>
                          </a:schemeClr>
                        </a:solidFill>
                        <a:latin typeface="Calibri"/>
                        <a:ea typeface="Calibri"/>
                        <a:cs typeface="Times New Roman"/>
                      </a:endParaRPr>
                    </a:p>
                    <a:p>
                      <a:pPr marL="1143000" marR="0" lvl="2" indent="-228600">
                        <a:lnSpc>
                          <a:spcPct val="115000"/>
                        </a:lnSpc>
                        <a:spcBef>
                          <a:spcPts val="0"/>
                        </a:spcBef>
                        <a:spcAft>
                          <a:spcPts val="0"/>
                        </a:spcAft>
                        <a:buFont typeface="Wingdings"/>
                        <a:buChar char=""/>
                      </a:pPr>
                      <a:r>
                        <a:rPr lang="en-US" sz="1050" i="1" dirty="0" err="1" smtClean="0">
                          <a:solidFill>
                            <a:schemeClr val="tx2">
                              <a:lumMod val="75000"/>
                            </a:schemeClr>
                          </a:solidFill>
                          <a:latin typeface="Times New Roman"/>
                          <a:ea typeface="Calibri"/>
                          <a:cs typeface="Times New Roman"/>
                        </a:rPr>
                        <a:t>Permited</a:t>
                      </a:r>
                      <a:r>
                        <a:rPr lang="en-US" sz="1050" i="1" dirty="0" smtClean="0">
                          <a:solidFill>
                            <a:schemeClr val="tx2">
                              <a:lumMod val="75000"/>
                            </a:schemeClr>
                          </a:solidFill>
                          <a:latin typeface="Times New Roman"/>
                          <a:ea typeface="Calibri"/>
                          <a:cs typeface="Times New Roman"/>
                        </a:rPr>
                        <a:t> – Unsupported</a:t>
                      </a:r>
                      <a:endParaRPr lang="en-US" sz="1050" dirty="0" smtClean="0">
                        <a:solidFill>
                          <a:schemeClr val="tx2">
                            <a:lumMod val="75000"/>
                          </a:schemeClr>
                        </a:solidFill>
                        <a:latin typeface="Calibri"/>
                        <a:ea typeface="Calibri"/>
                        <a:cs typeface="Times New Roman"/>
                      </a:endParaRPr>
                    </a:p>
                    <a:p>
                      <a:pPr marL="1143000" marR="0" lvl="2" indent="-228600">
                        <a:lnSpc>
                          <a:spcPct val="115000"/>
                        </a:lnSpc>
                        <a:spcBef>
                          <a:spcPts val="0"/>
                        </a:spcBef>
                        <a:spcAft>
                          <a:spcPts val="0"/>
                        </a:spcAft>
                        <a:buFont typeface="Wingdings"/>
                        <a:buChar char=""/>
                      </a:pPr>
                      <a:r>
                        <a:rPr lang="en-US" sz="1050" i="1" dirty="0" smtClean="0">
                          <a:solidFill>
                            <a:schemeClr val="tx2">
                              <a:lumMod val="75000"/>
                            </a:schemeClr>
                          </a:solidFill>
                          <a:latin typeface="Times New Roman"/>
                          <a:ea typeface="Calibri"/>
                          <a:cs typeface="Times New Roman"/>
                        </a:rPr>
                        <a:t>Approved – Supported</a:t>
                      </a:r>
                      <a:endParaRPr lang="en-US" sz="1050" dirty="0" smtClean="0">
                        <a:solidFill>
                          <a:schemeClr val="tx2">
                            <a:lumMod val="75000"/>
                          </a:schemeClr>
                        </a:solidFill>
                        <a:latin typeface="Calibri"/>
                        <a:ea typeface="Calibri"/>
                        <a:cs typeface="Times New Roman"/>
                      </a:endParaRPr>
                    </a:p>
                    <a:p>
                      <a:pPr marL="1143000" marR="0" lvl="2" indent="-228600">
                        <a:lnSpc>
                          <a:spcPct val="115000"/>
                        </a:lnSpc>
                        <a:spcBef>
                          <a:spcPts val="0"/>
                        </a:spcBef>
                        <a:spcAft>
                          <a:spcPts val="0"/>
                        </a:spcAft>
                        <a:buFont typeface="Wingdings"/>
                        <a:buChar char=""/>
                      </a:pPr>
                      <a:r>
                        <a:rPr lang="en-US" sz="1050" i="1" dirty="0" smtClean="0">
                          <a:solidFill>
                            <a:schemeClr val="tx2">
                              <a:lumMod val="75000"/>
                            </a:schemeClr>
                          </a:solidFill>
                          <a:latin typeface="Times New Roman"/>
                          <a:ea typeface="Calibri"/>
                          <a:cs typeface="Times New Roman"/>
                        </a:rPr>
                        <a:t>Unidentified</a:t>
                      </a:r>
                    </a:p>
                    <a:p>
                      <a:pPr marL="342900" marR="0" lvl="0" indent="-342900">
                        <a:lnSpc>
                          <a:spcPct val="115000"/>
                        </a:lnSpc>
                        <a:spcBef>
                          <a:spcPts val="0"/>
                        </a:spcBef>
                        <a:spcAft>
                          <a:spcPts val="0"/>
                        </a:spcAft>
                        <a:buFont typeface="Symbol"/>
                        <a:buChar char=""/>
                      </a:pPr>
                      <a:endParaRPr lang="en-US" sz="1050" dirty="0">
                        <a:solidFill>
                          <a:schemeClr val="tx2">
                            <a:lumMod val="75000"/>
                          </a:schemeClr>
                        </a:solidFill>
                        <a:latin typeface="Calibri"/>
                        <a:ea typeface="Calibri"/>
                        <a:cs typeface="Times New Roman"/>
                      </a:endParaRPr>
                    </a:p>
                  </a:txBody>
                  <a:tcPr marL="68580" marR="68580" marT="0" marB="0">
                    <a:noFill/>
                  </a:tcPr>
                </a:tc>
              </a:tr>
              <a:tr h="1262747">
                <a:tc gridSpan="2">
                  <a:txBody>
                    <a:bodyPr/>
                    <a:lstStyle/>
                    <a:p>
                      <a:pPr marL="342900" marR="0" lvl="0" indent="-342900">
                        <a:lnSpc>
                          <a:spcPct val="115000"/>
                        </a:lnSpc>
                        <a:spcBef>
                          <a:spcPts val="0"/>
                        </a:spcBef>
                        <a:spcAft>
                          <a:spcPts val="0"/>
                        </a:spcAft>
                        <a:buFont typeface="Symbol"/>
                        <a:buChar char=""/>
                      </a:pPr>
                      <a:r>
                        <a:rPr lang="en-US" sz="1050" i="1" dirty="0">
                          <a:solidFill>
                            <a:schemeClr val="tx2">
                              <a:lumMod val="75000"/>
                            </a:schemeClr>
                          </a:solidFill>
                          <a:latin typeface="Times New Roman"/>
                          <a:ea typeface="Calibri"/>
                          <a:cs typeface="Times New Roman"/>
                        </a:rPr>
                        <a:t>Networks</a:t>
                      </a:r>
                      <a:endParaRPr lang="en-US" sz="1050" dirty="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a:solidFill>
                            <a:schemeClr val="tx2">
                              <a:lumMod val="75000"/>
                            </a:schemeClr>
                          </a:solidFill>
                          <a:latin typeface="Times New Roman"/>
                          <a:ea typeface="Calibri"/>
                          <a:cs typeface="Times New Roman"/>
                        </a:rPr>
                        <a:t>Facilities</a:t>
                      </a:r>
                      <a:endParaRPr lang="en-US" sz="1050" dirty="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a:solidFill>
                            <a:schemeClr val="tx2">
                              <a:lumMod val="75000"/>
                            </a:schemeClr>
                          </a:solidFill>
                          <a:latin typeface="Times New Roman"/>
                          <a:ea typeface="Calibri"/>
                          <a:cs typeface="Times New Roman"/>
                        </a:rPr>
                        <a:t>Storage</a:t>
                      </a:r>
                      <a:endParaRPr lang="en-US" sz="1050" dirty="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a:solidFill>
                            <a:schemeClr val="tx2">
                              <a:lumMod val="75000"/>
                            </a:schemeClr>
                          </a:solidFill>
                          <a:latin typeface="Times New Roman"/>
                          <a:ea typeface="Calibri"/>
                          <a:cs typeface="Times New Roman"/>
                        </a:rPr>
                        <a:t>Systems</a:t>
                      </a:r>
                      <a:endParaRPr lang="en-US" sz="1050" dirty="0">
                        <a:solidFill>
                          <a:schemeClr val="tx2">
                            <a:lumMod val="75000"/>
                          </a:schemeClr>
                        </a:solidFill>
                        <a:latin typeface="Calibri"/>
                        <a:ea typeface="Calibri"/>
                        <a:cs typeface="Times New Roman"/>
                      </a:endParaRPr>
                    </a:p>
                  </a:txBody>
                  <a:tcPr marL="68580" marR="68580" marT="0" marB="0">
                    <a:noFill/>
                  </a:tcPr>
                </a:tc>
                <a:tc hMerge="1">
                  <a:txBody>
                    <a:bodyPr/>
                    <a:lstStyle/>
                    <a:p>
                      <a:endParaRPr lang="en-US"/>
                    </a:p>
                  </a:txBody>
                  <a:tcPr/>
                </a:tc>
                <a:tc>
                  <a:txBody>
                    <a:bodyPr/>
                    <a:lstStyle/>
                    <a:p>
                      <a:pPr marL="342900" marR="0" lvl="0" indent="-342900">
                        <a:lnSpc>
                          <a:spcPct val="115000"/>
                        </a:lnSpc>
                        <a:spcBef>
                          <a:spcPts val="0"/>
                        </a:spcBef>
                        <a:spcAft>
                          <a:spcPts val="0"/>
                        </a:spcAft>
                        <a:buFont typeface="Symbol"/>
                        <a:buChar char=""/>
                      </a:pPr>
                      <a:r>
                        <a:rPr lang="en-US" sz="1050" i="1" dirty="0">
                          <a:solidFill>
                            <a:schemeClr val="tx2">
                              <a:lumMod val="75000"/>
                            </a:schemeClr>
                          </a:solidFill>
                          <a:latin typeface="Times New Roman"/>
                          <a:ea typeface="Calibri"/>
                          <a:cs typeface="Times New Roman"/>
                        </a:rPr>
                        <a:t>Installed Files</a:t>
                      </a:r>
                      <a:endParaRPr lang="en-US" sz="1050" dirty="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a:solidFill>
                            <a:schemeClr val="tx2">
                              <a:lumMod val="75000"/>
                            </a:schemeClr>
                          </a:solidFill>
                          <a:latin typeface="Times New Roman"/>
                          <a:ea typeface="Calibri"/>
                          <a:cs typeface="Times New Roman"/>
                        </a:rPr>
                        <a:t>Details File Name, File size, File version, File Description, File Vendor, Product Version Product Name, Extension type of the file, how many in use, and Software Title.</a:t>
                      </a:r>
                      <a:endParaRPr lang="en-US" sz="1050" dirty="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a:solidFill>
                            <a:schemeClr val="tx2">
                              <a:lumMod val="75000"/>
                            </a:schemeClr>
                          </a:solidFill>
                          <a:latin typeface="Times New Roman"/>
                          <a:ea typeface="Calibri"/>
                          <a:cs typeface="Times New Roman"/>
                        </a:rPr>
                        <a:t>Track-IT also details different views such as:</a:t>
                      </a:r>
                      <a:endParaRPr lang="en-US" sz="1050" dirty="0">
                        <a:solidFill>
                          <a:schemeClr val="tx2">
                            <a:lumMod val="75000"/>
                          </a:schemeClr>
                        </a:solidFill>
                        <a:latin typeface="Calibri"/>
                        <a:ea typeface="Calibri"/>
                        <a:cs typeface="Times New Roman"/>
                      </a:endParaRPr>
                    </a:p>
                    <a:p>
                      <a:pPr marL="1143000" marR="0" lvl="2" indent="-228600">
                        <a:lnSpc>
                          <a:spcPct val="115000"/>
                        </a:lnSpc>
                        <a:spcBef>
                          <a:spcPts val="0"/>
                        </a:spcBef>
                        <a:spcAft>
                          <a:spcPts val="0"/>
                        </a:spcAft>
                        <a:buFont typeface="Wingdings"/>
                        <a:buChar char=""/>
                      </a:pPr>
                      <a:r>
                        <a:rPr lang="en-US" sz="1050" i="1" dirty="0" err="1">
                          <a:solidFill>
                            <a:schemeClr val="tx2">
                              <a:lumMod val="75000"/>
                            </a:schemeClr>
                          </a:solidFill>
                          <a:latin typeface="Times New Roman"/>
                          <a:ea typeface="Calibri"/>
                          <a:cs typeface="Times New Roman"/>
                        </a:rPr>
                        <a:t>Prohibted</a:t>
                      </a:r>
                      <a:endParaRPr lang="en-US" sz="1050" dirty="0">
                        <a:solidFill>
                          <a:schemeClr val="tx2">
                            <a:lumMod val="75000"/>
                          </a:schemeClr>
                        </a:solidFill>
                        <a:latin typeface="Calibri"/>
                        <a:ea typeface="Calibri"/>
                        <a:cs typeface="Times New Roman"/>
                      </a:endParaRPr>
                    </a:p>
                    <a:p>
                      <a:pPr marL="1143000" marR="0" lvl="2" indent="-228600">
                        <a:lnSpc>
                          <a:spcPct val="115000"/>
                        </a:lnSpc>
                        <a:spcBef>
                          <a:spcPts val="0"/>
                        </a:spcBef>
                        <a:spcAft>
                          <a:spcPts val="0"/>
                        </a:spcAft>
                        <a:buFont typeface="Wingdings"/>
                        <a:buChar char=""/>
                      </a:pPr>
                      <a:r>
                        <a:rPr lang="en-US" sz="1050" i="1" dirty="0">
                          <a:solidFill>
                            <a:schemeClr val="tx2">
                              <a:lumMod val="75000"/>
                            </a:schemeClr>
                          </a:solidFill>
                          <a:latin typeface="Times New Roman"/>
                          <a:ea typeface="Calibri"/>
                          <a:cs typeface="Times New Roman"/>
                        </a:rPr>
                        <a:t>Alerts (prohibited &amp; unidentified)</a:t>
                      </a:r>
                      <a:endParaRPr lang="en-US" sz="1050" dirty="0">
                        <a:solidFill>
                          <a:schemeClr val="tx2">
                            <a:lumMod val="75000"/>
                          </a:schemeClr>
                        </a:solidFill>
                        <a:latin typeface="Calibri"/>
                        <a:ea typeface="Calibri"/>
                        <a:cs typeface="Times New Roman"/>
                      </a:endParaRPr>
                    </a:p>
                    <a:p>
                      <a:pPr marL="1143000" marR="0" lvl="2" indent="-228600">
                        <a:lnSpc>
                          <a:spcPct val="115000"/>
                        </a:lnSpc>
                        <a:spcBef>
                          <a:spcPts val="0"/>
                        </a:spcBef>
                        <a:spcAft>
                          <a:spcPts val="0"/>
                        </a:spcAft>
                        <a:buFont typeface="Wingdings"/>
                        <a:buChar char=""/>
                      </a:pPr>
                      <a:r>
                        <a:rPr lang="en-US" sz="1050" i="1" dirty="0" err="1">
                          <a:solidFill>
                            <a:schemeClr val="tx2">
                              <a:lumMod val="75000"/>
                            </a:schemeClr>
                          </a:solidFill>
                          <a:latin typeface="Times New Roman"/>
                          <a:ea typeface="Calibri"/>
                          <a:cs typeface="Times New Roman"/>
                        </a:rPr>
                        <a:t>Permited</a:t>
                      </a:r>
                      <a:r>
                        <a:rPr lang="en-US" sz="1050" i="1" dirty="0">
                          <a:solidFill>
                            <a:schemeClr val="tx2">
                              <a:lumMod val="75000"/>
                            </a:schemeClr>
                          </a:solidFill>
                          <a:latin typeface="Times New Roman"/>
                          <a:ea typeface="Calibri"/>
                          <a:cs typeface="Times New Roman"/>
                        </a:rPr>
                        <a:t> – Unsupported</a:t>
                      </a:r>
                      <a:endParaRPr lang="en-US" sz="1050" dirty="0">
                        <a:solidFill>
                          <a:schemeClr val="tx2">
                            <a:lumMod val="75000"/>
                          </a:schemeClr>
                        </a:solidFill>
                        <a:latin typeface="Calibri"/>
                        <a:ea typeface="Calibri"/>
                        <a:cs typeface="Times New Roman"/>
                      </a:endParaRPr>
                    </a:p>
                    <a:p>
                      <a:pPr marL="1143000" marR="0" lvl="2" indent="-228600">
                        <a:lnSpc>
                          <a:spcPct val="115000"/>
                        </a:lnSpc>
                        <a:spcBef>
                          <a:spcPts val="0"/>
                        </a:spcBef>
                        <a:spcAft>
                          <a:spcPts val="0"/>
                        </a:spcAft>
                        <a:buFont typeface="Wingdings"/>
                        <a:buChar char=""/>
                      </a:pPr>
                      <a:r>
                        <a:rPr lang="en-US" sz="1050" i="1" dirty="0">
                          <a:solidFill>
                            <a:schemeClr val="tx2">
                              <a:lumMod val="75000"/>
                            </a:schemeClr>
                          </a:solidFill>
                          <a:latin typeface="Times New Roman"/>
                          <a:ea typeface="Calibri"/>
                          <a:cs typeface="Times New Roman"/>
                        </a:rPr>
                        <a:t>Approved – Supported</a:t>
                      </a:r>
                      <a:endParaRPr lang="en-US" sz="1050" dirty="0">
                        <a:solidFill>
                          <a:schemeClr val="tx2">
                            <a:lumMod val="75000"/>
                          </a:schemeClr>
                        </a:solidFill>
                        <a:latin typeface="Calibri"/>
                        <a:ea typeface="Calibri"/>
                        <a:cs typeface="Times New Roman"/>
                      </a:endParaRPr>
                    </a:p>
                    <a:p>
                      <a:pPr marL="1143000" marR="0" lvl="2" indent="-228600">
                        <a:lnSpc>
                          <a:spcPct val="115000"/>
                        </a:lnSpc>
                        <a:spcBef>
                          <a:spcPts val="0"/>
                        </a:spcBef>
                        <a:spcAft>
                          <a:spcPts val="0"/>
                        </a:spcAft>
                        <a:buFont typeface="Wingdings"/>
                        <a:buChar char=""/>
                      </a:pPr>
                      <a:r>
                        <a:rPr lang="en-US" sz="1050" i="1" dirty="0">
                          <a:solidFill>
                            <a:schemeClr val="tx2">
                              <a:lumMod val="75000"/>
                            </a:schemeClr>
                          </a:solidFill>
                          <a:latin typeface="Times New Roman"/>
                          <a:ea typeface="Calibri"/>
                          <a:cs typeface="Times New Roman"/>
                        </a:rPr>
                        <a:t>Unidentified</a:t>
                      </a:r>
                      <a:endParaRPr lang="en-US" sz="1050" dirty="0">
                        <a:solidFill>
                          <a:schemeClr val="tx2">
                            <a:lumMod val="75000"/>
                          </a:schemeClr>
                        </a:solidFill>
                        <a:latin typeface="Calibri"/>
                        <a:ea typeface="Calibri"/>
                        <a:cs typeface="Times New Roman"/>
                      </a:endParaRPr>
                    </a:p>
                  </a:txBody>
                  <a:tcPr marL="68580" marR="68580" marT="0" marB="0">
                    <a:noFill/>
                  </a:tcPr>
                </a:tc>
              </a:tr>
              <a:tr h="1526078">
                <a:tc>
                  <a:txBody>
                    <a:bodyPr/>
                    <a:lstStyle/>
                    <a:p>
                      <a:pPr marL="342900" marR="0" lvl="0" indent="-342900">
                        <a:lnSpc>
                          <a:spcPct val="115000"/>
                        </a:lnSpc>
                        <a:spcBef>
                          <a:spcPts val="0"/>
                        </a:spcBef>
                        <a:spcAft>
                          <a:spcPts val="0"/>
                        </a:spcAft>
                        <a:buFont typeface="Symbol"/>
                        <a:buChar char=""/>
                      </a:pPr>
                      <a:r>
                        <a:rPr lang="en-US" sz="1050" i="1" dirty="0">
                          <a:solidFill>
                            <a:schemeClr val="tx2">
                              <a:lumMod val="75000"/>
                            </a:schemeClr>
                          </a:solidFill>
                          <a:latin typeface="Times New Roman"/>
                          <a:ea typeface="Calibri"/>
                          <a:cs typeface="Times New Roman"/>
                        </a:rPr>
                        <a:t>Product Types</a:t>
                      </a:r>
                      <a:endParaRPr lang="en-US" sz="1050" dirty="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a:solidFill>
                            <a:schemeClr val="tx2">
                              <a:lumMod val="75000"/>
                            </a:schemeClr>
                          </a:solidFill>
                          <a:latin typeface="Times New Roman"/>
                          <a:ea typeface="Calibri"/>
                          <a:cs typeface="Times New Roman"/>
                        </a:rPr>
                        <a:t>Contract </a:t>
                      </a:r>
                      <a:endParaRPr lang="en-US" sz="1050" dirty="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a:solidFill>
                            <a:schemeClr val="tx2">
                              <a:lumMod val="75000"/>
                            </a:schemeClr>
                          </a:solidFill>
                          <a:latin typeface="Times New Roman"/>
                          <a:ea typeface="Calibri"/>
                          <a:cs typeface="Times New Roman"/>
                        </a:rPr>
                        <a:t>Desktop</a:t>
                      </a:r>
                      <a:endParaRPr lang="en-US" sz="1050" dirty="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a:solidFill>
                            <a:schemeClr val="tx2">
                              <a:lumMod val="75000"/>
                            </a:schemeClr>
                          </a:solidFill>
                          <a:latin typeface="Times New Roman"/>
                          <a:ea typeface="Calibri"/>
                          <a:cs typeface="Times New Roman"/>
                        </a:rPr>
                        <a:t>Fax</a:t>
                      </a:r>
                      <a:endParaRPr lang="en-US" sz="1050" dirty="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a:solidFill>
                            <a:schemeClr val="tx2">
                              <a:lumMod val="75000"/>
                            </a:schemeClr>
                          </a:solidFill>
                          <a:latin typeface="Times New Roman"/>
                          <a:ea typeface="Calibri"/>
                          <a:cs typeface="Times New Roman"/>
                        </a:rPr>
                        <a:t>Furniture</a:t>
                      </a:r>
                      <a:endParaRPr lang="en-US" sz="1050" dirty="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a:solidFill>
                            <a:schemeClr val="tx2">
                              <a:lumMod val="75000"/>
                            </a:schemeClr>
                          </a:solidFill>
                          <a:latin typeface="Times New Roman"/>
                          <a:ea typeface="Calibri"/>
                          <a:cs typeface="Times New Roman"/>
                        </a:rPr>
                        <a:t>Laptop</a:t>
                      </a:r>
                      <a:endParaRPr lang="en-US" sz="1050" dirty="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smtClean="0">
                          <a:solidFill>
                            <a:schemeClr val="tx2">
                              <a:lumMod val="75000"/>
                            </a:schemeClr>
                          </a:solidFill>
                          <a:latin typeface="Times New Roman"/>
                          <a:ea typeface="Calibri"/>
                          <a:cs typeface="Times New Roman"/>
                        </a:rPr>
                        <a:t>Monitor</a:t>
                      </a:r>
                      <a:endParaRPr lang="en-US" sz="1050" i="0" dirty="0" smtClean="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smtClean="0">
                          <a:solidFill>
                            <a:schemeClr val="tx2">
                              <a:lumMod val="75000"/>
                            </a:schemeClr>
                          </a:solidFill>
                          <a:latin typeface="Times New Roman"/>
                          <a:ea typeface="Calibri"/>
                          <a:cs typeface="Times New Roman"/>
                        </a:rPr>
                        <a:t>PDA</a:t>
                      </a:r>
                    </a:p>
                    <a:p>
                      <a:pPr marL="742950" marR="0" lvl="1" indent="-285750" algn="l" defTabSz="914400" rtl="0" eaLnBrk="1" fontAlgn="auto" latinLnBrk="0" hangingPunct="1">
                        <a:lnSpc>
                          <a:spcPct val="115000"/>
                        </a:lnSpc>
                        <a:spcBef>
                          <a:spcPts val="0"/>
                        </a:spcBef>
                        <a:spcAft>
                          <a:spcPts val="0"/>
                        </a:spcAft>
                        <a:buClrTx/>
                        <a:buSzTx/>
                        <a:buFont typeface="Courier New"/>
                        <a:buChar char="o"/>
                        <a:tabLst/>
                        <a:defRPr/>
                      </a:pPr>
                      <a:r>
                        <a:rPr lang="en-US" sz="1050" i="1" dirty="0" smtClean="0">
                          <a:solidFill>
                            <a:schemeClr val="tx2">
                              <a:lumMod val="75000"/>
                            </a:schemeClr>
                          </a:solidFill>
                          <a:latin typeface="Times New Roman"/>
                          <a:ea typeface="Calibri"/>
                          <a:cs typeface="Times New Roman"/>
                        </a:rPr>
                        <a:t>Phone</a:t>
                      </a:r>
                      <a:endParaRPr lang="en-US" sz="1050" dirty="0" smtClean="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endParaRPr lang="en-US" sz="1050" i="1" dirty="0" smtClean="0">
                        <a:solidFill>
                          <a:schemeClr val="tx2">
                            <a:lumMod val="75000"/>
                          </a:schemeClr>
                        </a:solidFill>
                        <a:latin typeface="Times New Roman"/>
                        <a:ea typeface="Calibri"/>
                        <a:cs typeface="Times New Roman"/>
                      </a:endParaRPr>
                    </a:p>
                  </a:txBody>
                  <a:tcPr marL="68580" marR="68580" marT="0" marB="0">
                    <a:noFill/>
                  </a:tcPr>
                </a:tc>
                <a:tc>
                  <a:txBody>
                    <a:bodyPr/>
                    <a:lstStyle/>
                    <a:p>
                      <a:pPr marL="742950" marR="0" lvl="1" indent="-285750">
                        <a:lnSpc>
                          <a:spcPct val="115000"/>
                        </a:lnSpc>
                        <a:spcBef>
                          <a:spcPts val="0"/>
                        </a:spcBef>
                        <a:spcAft>
                          <a:spcPts val="0"/>
                        </a:spcAft>
                        <a:buFont typeface="Courier New"/>
                        <a:buChar char="o"/>
                      </a:pPr>
                      <a:endParaRPr lang="en-US" sz="1050" i="1" dirty="0" smtClean="0">
                        <a:solidFill>
                          <a:schemeClr val="tx2">
                            <a:lumMod val="75000"/>
                          </a:schemeClr>
                        </a:solidFill>
                        <a:latin typeface="Times New Roman"/>
                        <a:ea typeface="Calibri"/>
                        <a:cs typeface="Times New Roman"/>
                      </a:endParaRPr>
                    </a:p>
                    <a:p>
                      <a:pPr marL="742950" marR="0" lvl="1" indent="-285750">
                        <a:lnSpc>
                          <a:spcPct val="115000"/>
                        </a:lnSpc>
                        <a:spcBef>
                          <a:spcPts val="0"/>
                        </a:spcBef>
                        <a:spcAft>
                          <a:spcPts val="0"/>
                        </a:spcAft>
                        <a:buFont typeface="Courier New"/>
                        <a:buChar char="o"/>
                      </a:pPr>
                      <a:r>
                        <a:rPr lang="en-US" sz="1050" i="1" dirty="0" smtClean="0">
                          <a:solidFill>
                            <a:schemeClr val="tx2">
                              <a:lumMod val="75000"/>
                            </a:schemeClr>
                          </a:solidFill>
                          <a:latin typeface="Times New Roman"/>
                          <a:ea typeface="Calibri"/>
                          <a:cs typeface="Times New Roman"/>
                        </a:rPr>
                        <a:t>Printer</a:t>
                      </a:r>
                      <a:endParaRPr lang="en-US" sz="1050" dirty="0" smtClean="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smtClean="0">
                          <a:solidFill>
                            <a:schemeClr val="tx2">
                              <a:lumMod val="75000"/>
                            </a:schemeClr>
                          </a:solidFill>
                          <a:latin typeface="Times New Roman"/>
                          <a:ea typeface="Calibri"/>
                          <a:cs typeface="Times New Roman"/>
                        </a:rPr>
                        <a:t>Rack</a:t>
                      </a:r>
                      <a:endParaRPr lang="en-US" sz="1050" dirty="0" smtClean="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smtClean="0">
                          <a:solidFill>
                            <a:schemeClr val="tx2">
                              <a:lumMod val="75000"/>
                            </a:schemeClr>
                          </a:solidFill>
                          <a:latin typeface="Times New Roman"/>
                          <a:ea typeface="Calibri"/>
                          <a:cs typeface="Times New Roman"/>
                        </a:rPr>
                        <a:t>Router</a:t>
                      </a:r>
                      <a:endParaRPr lang="en-US" sz="1050" dirty="0" smtClean="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smtClean="0">
                          <a:solidFill>
                            <a:schemeClr val="tx2">
                              <a:lumMod val="75000"/>
                            </a:schemeClr>
                          </a:solidFill>
                          <a:latin typeface="Times New Roman"/>
                          <a:ea typeface="Calibri"/>
                          <a:cs typeface="Times New Roman"/>
                        </a:rPr>
                        <a:t>Server</a:t>
                      </a:r>
                      <a:endParaRPr lang="en-US" sz="1050" dirty="0" smtClean="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smtClean="0">
                          <a:solidFill>
                            <a:schemeClr val="tx2">
                              <a:lumMod val="75000"/>
                            </a:schemeClr>
                          </a:solidFill>
                          <a:latin typeface="Times New Roman"/>
                          <a:ea typeface="Calibri"/>
                          <a:cs typeface="Times New Roman"/>
                        </a:rPr>
                        <a:t>Software</a:t>
                      </a:r>
                      <a:endParaRPr lang="en-US" sz="1050" dirty="0" smtClean="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smtClean="0">
                          <a:solidFill>
                            <a:schemeClr val="tx2">
                              <a:lumMod val="75000"/>
                            </a:schemeClr>
                          </a:solidFill>
                          <a:latin typeface="Times New Roman"/>
                          <a:ea typeface="Calibri"/>
                          <a:cs typeface="Times New Roman"/>
                        </a:rPr>
                        <a:t>Supplies</a:t>
                      </a:r>
                      <a:endParaRPr lang="en-US" sz="1050" dirty="0" smtClean="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smtClean="0">
                          <a:solidFill>
                            <a:schemeClr val="tx2">
                              <a:lumMod val="75000"/>
                            </a:schemeClr>
                          </a:solidFill>
                          <a:latin typeface="Times New Roman"/>
                          <a:ea typeface="Calibri"/>
                          <a:cs typeface="Times New Roman"/>
                        </a:rPr>
                        <a:t>Switch</a:t>
                      </a:r>
                      <a:endParaRPr lang="en-US" sz="1050" dirty="0" smtClean="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endParaRPr lang="en-US" sz="1050" dirty="0">
                        <a:solidFill>
                          <a:schemeClr val="tx2">
                            <a:lumMod val="75000"/>
                          </a:schemeClr>
                        </a:solidFill>
                        <a:latin typeface="Calibri"/>
                        <a:ea typeface="Calibri"/>
                        <a:cs typeface="Times New Roman"/>
                      </a:endParaRPr>
                    </a:p>
                  </a:txBody>
                  <a:tcPr marL="68580" marR="68580" marT="0" marB="0">
                    <a:noFill/>
                  </a:tcPr>
                </a:tc>
                <a:tc>
                  <a:txBody>
                    <a:bodyPr/>
                    <a:lstStyle/>
                    <a:p>
                      <a:pPr marL="342900" marR="0" lvl="0" indent="-342900">
                        <a:lnSpc>
                          <a:spcPct val="115000"/>
                        </a:lnSpc>
                        <a:spcBef>
                          <a:spcPts val="0"/>
                        </a:spcBef>
                        <a:spcAft>
                          <a:spcPts val="0"/>
                        </a:spcAft>
                        <a:buFont typeface="Symbol"/>
                        <a:buChar char=""/>
                      </a:pPr>
                      <a:r>
                        <a:rPr lang="en-US" sz="1050" i="1" dirty="0" smtClean="0">
                          <a:solidFill>
                            <a:schemeClr val="tx2">
                              <a:lumMod val="75000"/>
                            </a:schemeClr>
                          </a:solidFill>
                          <a:latin typeface="Times New Roman"/>
                          <a:ea typeface="Calibri"/>
                          <a:cs typeface="Times New Roman"/>
                        </a:rPr>
                        <a:t>Master Items</a:t>
                      </a:r>
                      <a:endParaRPr lang="en-US" sz="1050" dirty="0" smtClean="0">
                        <a:solidFill>
                          <a:schemeClr val="tx2">
                            <a:lumMod val="75000"/>
                          </a:schemeClr>
                        </a:solidFill>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1050" i="1" dirty="0" smtClean="0">
                          <a:solidFill>
                            <a:schemeClr val="tx2">
                              <a:lumMod val="75000"/>
                            </a:schemeClr>
                          </a:solidFill>
                          <a:latin typeface="Times New Roman"/>
                          <a:ea typeface="Calibri"/>
                          <a:cs typeface="Times New Roman"/>
                        </a:rPr>
                        <a:t>Details Product Description, Product type, Manufacturer, Part Number, Version, Price, and Vendor based on the audit run on the machine.</a:t>
                      </a:r>
                      <a:endParaRPr lang="en-US" sz="1050" dirty="0" smtClean="0">
                        <a:solidFill>
                          <a:schemeClr val="tx2">
                            <a:lumMod val="75000"/>
                          </a:schemeClr>
                        </a:solidFill>
                        <a:latin typeface="Calibri"/>
                        <a:ea typeface="Calibri"/>
                        <a:cs typeface="Times New Roman"/>
                      </a:endParaRPr>
                    </a:p>
                    <a:p>
                      <a:pPr marL="1143000" marR="0" lvl="2" indent="-228600">
                        <a:lnSpc>
                          <a:spcPct val="115000"/>
                        </a:lnSpc>
                        <a:spcBef>
                          <a:spcPts val="0"/>
                        </a:spcBef>
                        <a:spcAft>
                          <a:spcPts val="0"/>
                        </a:spcAft>
                        <a:buFont typeface="Wingdings"/>
                        <a:buChar char=""/>
                      </a:pPr>
                      <a:endParaRPr lang="en-US" sz="1050" dirty="0">
                        <a:solidFill>
                          <a:schemeClr val="tx2">
                            <a:lumMod val="75000"/>
                          </a:schemeClr>
                        </a:solidFill>
                        <a:latin typeface="Calibri"/>
                        <a:ea typeface="Calibri"/>
                        <a:cs typeface="Times New Roman"/>
                      </a:endParaRPr>
                    </a:p>
                  </a:txBody>
                  <a:tcPr marL="68580" marR="68580" marT="0" marB="0">
                    <a:noFill/>
                  </a:tcPr>
                </a:tc>
              </a:tr>
            </a:tbl>
          </a:graphicData>
        </a:graphic>
      </p:graphicFrame>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Remote Control </a:t>
            </a:r>
            <a:endParaRPr lang="en-US" dirty="0"/>
          </a:p>
        </p:txBody>
      </p:sp>
      <p:sp>
        <p:nvSpPr>
          <p:cNvPr id="3" name="Content Placeholder 2"/>
          <p:cNvSpPr>
            <a:spLocks noGrp="1"/>
          </p:cNvSpPr>
          <p:nvPr>
            <p:ph idx="1"/>
          </p:nvPr>
        </p:nvSpPr>
        <p:spPr/>
        <p:txBody>
          <a:bodyPr/>
          <a:lstStyle/>
          <a:p>
            <a:r>
              <a:rPr lang="en-US" i="1" dirty="0" smtClean="0"/>
              <a:t>Track-IT’s remote control feature supports low-bandwidth interaction between the user’s desktop and  tech support. </a:t>
            </a:r>
            <a:endParaRPr lang="en-US" dirty="0" smtClean="0"/>
          </a:p>
          <a:p>
            <a:r>
              <a:rPr lang="en-US" i="1" dirty="0" smtClean="0"/>
              <a:t>Technicians can access company files such as event logs, shared folders and systems states without disrupting users. It also allows the transfer of files from within the Track-IT! software solution remotely into the workstation. Track-IT is similar to </a:t>
            </a:r>
            <a:r>
              <a:rPr lang="en-US" i="1" dirty="0" err="1" smtClean="0"/>
              <a:t>Kaseya</a:t>
            </a:r>
            <a:r>
              <a:rPr lang="en-US" i="1" dirty="0" smtClean="0"/>
              <a:t> in this category.</a:t>
            </a:r>
            <a:endParaRPr lang="en-US"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1.4 Automation</a:t>
            </a:r>
            <a:endParaRPr lang="en-US" dirty="0"/>
          </a:p>
        </p:txBody>
      </p:sp>
      <p:sp>
        <p:nvSpPr>
          <p:cNvPr id="3" name="Content Placeholder 2"/>
          <p:cNvSpPr>
            <a:spLocks noGrp="1"/>
          </p:cNvSpPr>
          <p:nvPr>
            <p:ph idx="1"/>
          </p:nvPr>
        </p:nvSpPr>
        <p:spPr/>
        <p:txBody>
          <a:bodyPr/>
          <a:lstStyle/>
          <a:p>
            <a:r>
              <a:rPr lang="en-US" i="1" dirty="0" smtClean="0"/>
              <a:t>Doesn’t contain automated procedures like </a:t>
            </a:r>
            <a:r>
              <a:rPr lang="en-US" i="1" dirty="0" err="1" smtClean="0"/>
              <a:t>Kaseya</a:t>
            </a:r>
            <a:r>
              <a:rPr lang="en-US" i="1" dirty="0" smtClean="0"/>
              <a:t> but simplifies an administrator’s task.</a:t>
            </a:r>
            <a:endParaRPr lang="en-US"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1.5 Monitoring</a:t>
            </a:r>
            <a:endParaRPr lang="en-US" dirty="0"/>
          </a:p>
        </p:txBody>
      </p:sp>
      <p:sp>
        <p:nvSpPr>
          <p:cNvPr id="3" name="Content Placeholder 2"/>
          <p:cNvSpPr>
            <a:spLocks noGrp="1"/>
          </p:cNvSpPr>
          <p:nvPr>
            <p:ph idx="1"/>
          </p:nvPr>
        </p:nvSpPr>
        <p:spPr/>
        <p:txBody>
          <a:bodyPr/>
          <a:lstStyle/>
          <a:p>
            <a:r>
              <a:rPr lang="en-US" i="1" dirty="0" smtClean="0"/>
              <a:t>Track-IT provides a very good monitoring platform, it has different  options that meet the needs of the business such as network monitor standard and network monitor pro. The professional version provides access to visual basic scripts that can manage web traffic. It includes SNMP support just like </a:t>
            </a:r>
            <a:r>
              <a:rPr lang="en-US" i="1" dirty="0" err="1" smtClean="0"/>
              <a:t>Kaseya</a:t>
            </a:r>
            <a:r>
              <a:rPr lang="en-US" i="1" dirty="0" smtClean="0"/>
              <a:t>.</a:t>
            </a:r>
          </a:p>
          <a:p>
            <a:r>
              <a:rPr lang="en-US" i="1" dirty="0" smtClean="0"/>
              <a:t> Track-IT  provides an Auto discovery wizard to find  new devices on the network, similar to running a LAN watch in </a:t>
            </a:r>
            <a:r>
              <a:rPr lang="en-US" i="1" dirty="0" err="1" smtClean="0"/>
              <a:t>Kaseya’s</a:t>
            </a:r>
            <a:r>
              <a:rPr lang="en-US" i="1" dirty="0" smtClean="0"/>
              <a:t> system. </a:t>
            </a:r>
          </a:p>
          <a:p>
            <a:r>
              <a:rPr lang="en-US" i="1" dirty="0" smtClean="0"/>
              <a:t>Track-IT’s Auto Discovery Wizard quickly discovers network objects to populate your network map.</a:t>
            </a:r>
            <a:endParaRPr lang="en-US"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1.6 Patch Management</a:t>
            </a:r>
            <a:endParaRPr lang="en-US" dirty="0"/>
          </a:p>
        </p:txBody>
      </p:sp>
      <p:sp>
        <p:nvSpPr>
          <p:cNvPr id="3" name="Content Placeholder 2"/>
          <p:cNvSpPr>
            <a:spLocks noGrp="1"/>
          </p:cNvSpPr>
          <p:nvPr>
            <p:ph idx="1"/>
          </p:nvPr>
        </p:nvSpPr>
        <p:spPr/>
        <p:txBody>
          <a:bodyPr/>
          <a:lstStyle/>
          <a:p>
            <a:r>
              <a:rPr lang="en-US" i="1" dirty="0" smtClean="0"/>
              <a:t>The Track-IT! Technician client does not have built in patch management ability without purchasing additional software from </a:t>
            </a:r>
            <a:r>
              <a:rPr lang="en-US" i="1" dirty="0" err="1" smtClean="0"/>
              <a:t>Numara</a:t>
            </a:r>
            <a:r>
              <a:rPr lang="en-US" i="1" dirty="0" smtClean="0"/>
              <a:t>. This additional software is called </a:t>
            </a:r>
            <a:r>
              <a:rPr lang="en-US" i="1" dirty="0" err="1" smtClean="0"/>
              <a:t>Numara</a:t>
            </a:r>
            <a:r>
              <a:rPr lang="en-US" i="1" dirty="0" smtClean="0"/>
              <a:t> Patch Manager.</a:t>
            </a:r>
            <a:endParaRPr lang="en-US"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1.7 Backup &amp; Disaster Recovery </a:t>
            </a:r>
            <a:endParaRPr lang="en-US" dirty="0"/>
          </a:p>
        </p:txBody>
      </p:sp>
      <p:sp>
        <p:nvSpPr>
          <p:cNvPr id="3" name="Content Placeholder 2"/>
          <p:cNvSpPr>
            <a:spLocks noGrp="1"/>
          </p:cNvSpPr>
          <p:nvPr>
            <p:ph idx="1"/>
          </p:nvPr>
        </p:nvSpPr>
        <p:spPr/>
        <p:txBody>
          <a:bodyPr/>
          <a:lstStyle/>
          <a:p>
            <a:r>
              <a:rPr lang="en-US" i="1" dirty="0" err="1" smtClean="0"/>
              <a:t>Numara</a:t>
            </a:r>
            <a:r>
              <a:rPr lang="en-US" i="1" dirty="0" smtClean="0"/>
              <a:t> Track-IT does not contain a backup feature, nor does </a:t>
            </a:r>
            <a:r>
              <a:rPr lang="en-US" i="1" dirty="0" err="1" smtClean="0"/>
              <a:t>Numara</a:t>
            </a:r>
            <a:r>
              <a:rPr lang="en-US" i="1" dirty="0" smtClean="0"/>
              <a:t> offer additional back up software.</a:t>
            </a:r>
            <a:endParaRPr lang="en-US"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1.8 Endpoint Security</a:t>
            </a:r>
            <a:endParaRPr lang="en-US" dirty="0"/>
          </a:p>
        </p:txBody>
      </p:sp>
      <p:sp>
        <p:nvSpPr>
          <p:cNvPr id="3" name="Content Placeholder 2"/>
          <p:cNvSpPr>
            <a:spLocks noGrp="1"/>
          </p:cNvSpPr>
          <p:nvPr>
            <p:ph idx="1"/>
          </p:nvPr>
        </p:nvSpPr>
        <p:spPr/>
        <p:txBody>
          <a:bodyPr/>
          <a:lstStyle/>
          <a:p>
            <a:r>
              <a:rPr lang="en-US" i="1" dirty="0" err="1" smtClean="0"/>
              <a:t>Numara</a:t>
            </a:r>
            <a:r>
              <a:rPr lang="en-US" i="1" dirty="0" smtClean="0"/>
              <a:t> contains a security add on called </a:t>
            </a:r>
            <a:r>
              <a:rPr lang="en-US" i="1" dirty="0" err="1" smtClean="0"/>
              <a:t>Numara</a:t>
            </a:r>
            <a:r>
              <a:rPr lang="en-US" i="1" dirty="0" smtClean="0"/>
              <a:t> Vulnerability Manager however it is not part of the basic </a:t>
            </a:r>
            <a:r>
              <a:rPr lang="en-US" i="1" dirty="0" err="1" smtClean="0"/>
              <a:t>Numara</a:t>
            </a:r>
            <a:r>
              <a:rPr lang="en-US" i="1" dirty="0" smtClean="0"/>
              <a:t> Track-IT package.</a:t>
            </a:r>
            <a:endParaRPr lang="en-US"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1.9 </a:t>
            </a:r>
            <a:r>
              <a:rPr lang="en-US" b="1" dirty="0"/>
              <a:t>Help Desk </a:t>
            </a:r>
            <a:endParaRPr lang="en-US" dirty="0"/>
          </a:p>
        </p:txBody>
      </p:sp>
      <p:sp>
        <p:nvSpPr>
          <p:cNvPr id="3" name="Content Placeholder 2"/>
          <p:cNvSpPr>
            <a:spLocks noGrp="1"/>
          </p:cNvSpPr>
          <p:nvPr>
            <p:ph idx="1"/>
          </p:nvPr>
        </p:nvSpPr>
        <p:spPr/>
        <p:txBody>
          <a:bodyPr/>
          <a:lstStyle/>
          <a:p>
            <a:r>
              <a:rPr lang="en-US" i="1" dirty="0" smtClean="0"/>
              <a:t>Track-IT includes a thorough Help-desk feature that  helps optimize </a:t>
            </a:r>
            <a:r>
              <a:rPr lang="en-US" i="1" dirty="0" smtClean="0"/>
              <a:t>help </a:t>
            </a:r>
            <a:r>
              <a:rPr lang="en-US" i="1" dirty="0" smtClean="0"/>
              <a:t>desk efficiency, give customers the ability to service themselves; provide automated alerts, notifications and ticketing to improve productivity, and reduce diagnostic time by keeping track of known issues and solutions. </a:t>
            </a:r>
          </a:p>
          <a:p>
            <a:r>
              <a:rPr lang="en-US" i="1" dirty="0" smtClean="0"/>
              <a:t>Through the use of predefined fields, Track-IT!’s built in templates </a:t>
            </a:r>
            <a:r>
              <a:rPr lang="en-US" i="1" dirty="0" smtClean="0"/>
              <a:t>allows</a:t>
            </a:r>
            <a:r>
              <a:rPr lang="en-US" i="1" dirty="0" smtClean="0"/>
              <a:t> </a:t>
            </a:r>
            <a:r>
              <a:rPr lang="en-US" i="1" dirty="0" smtClean="0"/>
              <a:t>users to fill tickets out quickly and with ease. </a:t>
            </a:r>
            <a:endParaRPr lang="en-US"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Desk</a:t>
            </a:r>
            <a:endParaRPr lang="en-US" dirty="0"/>
          </a:p>
        </p:txBody>
      </p:sp>
      <p:sp>
        <p:nvSpPr>
          <p:cNvPr id="3" name="Content Placeholder 2"/>
          <p:cNvSpPr>
            <a:spLocks noGrp="1"/>
          </p:cNvSpPr>
          <p:nvPr>
            <p:ph idx="1"/>
          </p:nvPr>
        </p:nvSpPr>
        <p:spPr>
          <a:xfrm>
            <a:off x="838200" y="1524000"/>
            <a:ext cx="7583487" cy="4208463"/>
          </a:xfrm>
        </p:spPr>
        <p:txBody>
          <a:bodyPr/>
          <a:lstStyle/>
          <a:p>
            <a:r>
              <a:rPr lang="en-US" sz="2100" i="1" dirty="0" smtClean="0"/>
              <a:t>With Track-IT!’s help desk feature you have the ability to enable a web portal which reduces response time and decreases call volume, the knowledge base can also be enabled and viewable from the web portal! </a:t>
            </a:r>
          </a:p>
          <a:p>
            <a:r>
              <a:rPr lang="en-US" sz="2100" i="1" dirty="0" smtClean="0"/>
              <a:t>Similarly in </a:t>
            </a:r>
            <a:r>
              <a:rPr lang="en-US" sz="2100" i="1" dirty="0" err="1" smtClean="0"/>
              <a:t>Kaseya</a:t>
            </a:r>
            <a:r>
              <a:rPr lang="en-US" sz="2100" i="1" dirty="0" smtClean="0"/>
              <a:t>, the software is set up with predefined values that you can select and or edit to meet your organizations needs. However, </a:t>
            </a:r>
            <a:r>
              <a:rPr lang="en-US" sz="2100" i="1" dirty="0" err="1" smtClean="0"/>
              <a:t>Kaseya</a:t>
            </a:r>
            <a:r>
              <a:rPr lang="en-US" sz="2100" i="1" dirty="0" smtClean="0"/>
              <a:t> is fully managed from a web portal unlike, its competitor Track-IT.</a:t>
            </a:r>
            <a:endParaRPr lang="en-US" sz="2100"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Desk</a:t>
            </a:r>
            <a:endParaRPr lang="en-US" dirty="0"/>
          </a:p>
        </p:txBody>
      </p:sp>
      <p:sp>
        <p:nvSpPr>
          <p:cNvPr id="3" name="Content Placeholder 2"/>
          <p:cNvSpPr>
            <a:spLocks noGrp="1"/>
          </p:cNvSpPr>
          <p:nvPr>
            <p:ph idx="1"/>
          </p:nvPr>
        </p:nvSpPr>
        <p:spPr/>
        <p:txBody>
          <a:bodyPr/>
          <a:lstStyle/>
          <a:p>
            <a:r>
              <a:rPr lang="en-US" sz="2400" i="1" dirty="0" smtClean="0"/>
              <a:t> </a:t>
            </a:r>
            <a:r>
              <a:rPr lang="en-US" sz="2400" i="1" dirty="0" err="1" smtClean="0"/>
              <a:t>Kaseya</a:t>
            </a:r>
            <a:r>
              <a:rPr lang="en-US" sz="2400" i="1" dirty="0" smtClean="0"/>
              <a:t> and Track-IT both offer what we believe to be the most valuable sub-feature in the Help Desk module, the Knowledge base. </a:t>
            </a:r>
          </a:p>
          <a:p>
            <a:r>
              <a:rPr lang="en-US" sz="2400" i="1" dirty="0" smtClean="0"/>
              <a:t>Administrators can log how they resolve and issue, so if a similar problem occurs a solution is available for to the administrator. [4]</a:t>
            </a:r>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solidFill>
                  <a:srgbClr val="FF0000"/>
                </a:solidFill>
              </a:rPr>
              <a:t>Introduction</a:t>
            </a:r>
          </a:p>
          <a:p>
            <a:r>
              <a:rPr lang="en-US" dirty="0"/>
              <a:t>Comparison &amp; Discussion</a:t>
            </a:r>
          </a:p>
          <a:p>
            <a:r>
              <a:rPr lang="en-US" dirty="0"/>
              <a:t>Glossary</a:t>
            </a:r>
          </a:p>
          <a:p>
            <a:r>
              <a:rPr lang="en-US" dirty="0"/>
              <a:t>Acknowledgements</a:t>
            </a:r>
          </a:p>
          <a:p>
            <a:r>
              <a:rPr lang="en-US" dirty="0"/>
              <a:t>References</a:t>
            </a: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1.10 </a:t>
            </a:r>
            <a:r>
              <a:rPr lang="en-US" b="1" dirty="0"/>
              <a:t>Reporting</a:t>
            </a:r>
            <a:endParaRPr lang="en-US" dirty="0"/>
          </a:p>
        </p:txBody>
      </p:sp>
      <p:sp>
        <p:nvSpPr>
          <p:cNvPr id="3" name="Content Placeholder 2"/>
          <p:cNvSpPr>
            <a:spLocks noGrp="1"/>
          </p:cNvSpPr>
          <p:nvPr>
            <p:ph idx="1"/>
          </p:nvPr>
        </p:nvSpPr>
        <p:spPr>
          <a:xfrm>
            <a:off x="762000" y="1828801"/>
            <a:ext cx="7583487" cy="2209800"/>
          </a:xfrm>
        </p:spPr>
        <p:txBody>
          <a:bodyPr/>
          <a:lstStyle/>
          <a:p>
            <a:r>
              <a:rPr lang="en-US" sz="1800" i="1" dirty="0" smtClean="0"/>
              <a:t>Track –IT contains very detailed reports such as Executive summary reports and also contains a very high level of customization within the reports themselves. It is very user friendly you can simply click on the reports tab and select the reports by module including: </a:t>
            </a:r>
          </a:p>
          <a:p>
            <a:endParaRPr lang="en-US" sz="1800" i="1" dirty="0" smtClean="0"/>
          </a:p>
          <a:p>
            <a:endParaRPr lang="en-US" sz="1800" dirty="0" smtClean="0"/>
          </a:p>
          <a:p>
            <a:pPr lvl="0"/>
            <a:endParaRPr lang="en-US" sz="1800" dirty="0" smtClean="0"/>
          </a:p>
          <a:p>
            <a:pPr lvl="0"/>
            <a:endParaRPr lang="en-US" sz="1800" dirty="0" smtClean="0"/>
          </a:p>
          <a:p>
            <a:r>
              <a:rPr lang="en-US" sz="1800" i="1" dirty="0" smtClean="0"/>
              <a:t>Crystal Reports is included as a standard in order to create and print reports [3].</a:t>
            </a:r>
            <a:endParaRPr lang="en-US" sz="1800" dirty="0"/>
          </a:p>
        </p:txBody>
      </p:sp>
      <p:graphicFrame>
        <p:nvGraphicFramePr>
          <p:cNvPr id="4" name="Table 3"/>
          <p:cNvGraphicFramePr>
            <a:graphicFrameLocks noGrp="1"/>
          </p:cNvGraphicFramePr>
          <p:nvPr/>
        </p:nvGraphicFramePr>
        <p:xfrm>
          <a:off x="1600200" y="3124200"/>
          <a:ext cx="6096000" cy="20421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lvl="0">
                        <a:buFont typeface="Arial" pitchFamily="34" charset="0"/>
                        <a:buChar char="•"/>
                      </a:pPr>
                      <a:r>
                        <a:rPr lang="en-US" sz="1600" i="1" dirty="0" smtClean="0">
                          <a:solidFill>
                            <a:schemeClr val="tx2">
                              <a:lumMod val="75000"/>
                            </a:schemeClr>
                          </a:solidFill>
                        </a:rPr>
                        <a:t>Administration</a:t>
                      </a:r>
                      <a:endParaRPr lang="en-US" sz="1600" dirty="0" smtClean="0">
                        <a:solidFill>
                          <a:schemeClr val="tx2">
                            <a:lumMod val="75000"/>
                          </a:schemeClr>
                        </a:solidFill>
                      </a:endParaRPr>
                    </a:p>
                    <a:p>
                      <a:pPr lvl="0">
                        <a:buFont typeface="Arial" pitchFamily="34" charset="0"/>
                        <a:buChar char="•"/>
                      </a:pPr>
                      <a:r>
                        <a:rPr lang="en-US" sz="1600" i="1" dirty="0" smtClean="0">
                          <a:solidFill>
                            <a:schemeClr val="tx2">
                              <a:lumMod val="75000"/>
                            </a:schemeClr>
                          </a:solidFill>
                        </a:rPr>
                        <a:t>Help Desk</a:t>
                      </a:r>
                      <a:endParaRPr lang="en-US" sz="1600" dirty="0" smtClean="0">
                        <a:solidFill>
                          <a:schemeClr val="tx2">
                            <a:lumMod val="75000"/>
                          </a:schemeClr>
                        </a:solidFill>
                      </a:endParaRPr>
                    </a:p>
                    <a:p>
                      <a:pPr lvl="0">
                        <a:buFont typeface="Arial" pitchFamily="34" charset="0"/>
                        <a:buChar char="•"/>
                      </a:pPr>
                      <a:r>
                        <a:rPr lang="en-US" sz="1600" i="1" dirty="0" smtClean="0">
                          <a:solidFill>
                            <a:schemeClr val="tx2">
                              <a:lumMod val="75000"/>
                            </a:schemeClr>
                          </a:solidFill>
                        </a:rPr>
                        <a:t>Solutions</a:t>
                      </a:r>
                      <a:endParaRPr lang="en-US" sz="1600" dirty="0" smtClean="0">
                        <a:solidFill>
                          <a:schemeClr val="tx2">
                            <a:lumMod val="75000"/>
                          </a:schemeClr>
                        </a:solidFill>
                      </a:endParaRPr>
                    </a:p>
                    <a:p>
                      <a:pPr lvl="0">
                        <a:buFont typeface="Arial" pitchFamily="34" charset="0"/>
                        <a:buChar char="•"/>
                      </a:pPr>
                      <a:r>
                        <a:rPr lang="en-US" sz="1600" i="1" dirty="0" smtClean="0">
                          <a:solidFill>
                            <a:schemeClr val="tx2">
                              <a:lumMod val="75000"/>
                            </a:schemeClr>
                          </a:solidFill>
                        </a:rPr>
                        <a:t>Change Management</a:t>
                      </a:r>
                      <a:endParaRPr lang="en-US" sz="1600" dirty="0" smtClean="0">
                        <a:solidFill>
                          <a:schemeClr val="tx2">
                            <a:lumMod val="75000"/>
                          </a:schemeClr>
                        </a:solidFill>
                      </a:endParaRPr>
                    </a:p>
                    <a:p>
                      <a:pPr lvl="0">
                        <a:buFont typeface="Arial" pitchFamily="34" charset="0"/>
                        <a:buChar char="•"/>
                      </a:pPr>
                      <a:r>
                        <a:rPr lang="en-US" sz="1600" i="1" dirty="0" smtClean="0">
                          <a:solidFill>
                            <a:schemeClr val="tx2">
                              <a:lumMod val="75000"/>
                            </a:schemeClr>
                          </a:solidFill>
                        </a:rPr>
                        <a:t>Inventory</a:t>
                      </a:r>
                      <a:endParaRPr lang="en-US" sz="1600" dirty="0" smtClean="0">
                        <a:solidFill>
                          <a:schemeClr val="tx2">
                            <a:lumMod val="75000"/>
                          </a:schemeClr>
                        </a:solidFill>
                      </a:endParaRPr>
                    </a:p>
                    <a:p>
                      <a:pPr lvl="0">
                        <a:buFont typeface="Arial" pitchFamily="34" charset="0"/>
                        <a:buChar char="•"/>
                      </a:pPr>
                      <a:r>
                        <a:rPr lang="en-US" sz="1600" i="1" dirty="0" err="1" smtClean="0">
                          <a:solidFill>
                            <a:schemeClr val="tx2">
                              <a:lumMod val="75000"/>
                            </a:schemeClr>
                          </a:solidFill>
                        </a:rPr>
                        <a:t>Puchasing</a:t>
                      </a:r>
                      <a:endParaRPr lang="en-US" sz="1600" dirty="0" smtClean="0">
                        <a:solidFill>
                          <a:schemeClr val="tx2">
                            <a:lumMod val="75000"/>
                          </a:schemeClr>
                        </a:solidFill>
                      </a:endParaRPr>
                    </a:p>
                    <a:p>
                      <a:pPr lvl="0">
                        <a:buFont typeface="Arial" pitchFamily="34" charset="0"/>
                        <a:buChar char="•"/>
                      </a:pPr>
                      <a:r>
                        <a:rPr lang="en-US" sz="1600" i="1" dirty="0" smtClean="0">
                          <a:solidFill>
                            <a:schemeClr val="tx2">
                              <a:lumMod val="75000"/>
                            </a:schemeClr>
                          </a:solidFill>
                        </a:rPr>
                        <a:t>Library</a:t>
                      </a:r>
                      <a:endParaRPr lang="en-US" sz="1600" dirty="0" smtClean="0">
                        <a:solidFill>
                          <a:schemeClr val="tx2">
                            <a:lumMod val="75000"/>
                          </a:schemeClr>
                        </a:solidFill>
                      </a:endParaRPr>
                    </a:p>
                    <a:p>
                      <a:pPr lvl="0">
                        <a:buFont typeface="Arial" pitchFamily="34" charset="0"/>
                        <a:buChar char="•"/>
                      </a:pPr>
                      <a:r>
                        <a:rPr lang="en-US" sz="1600" i="1" dirty="0" smtClean="0">
                          <a:solidFill>
                            <a:schemeClr val="tx2">
                              <a:lumMod val="75000"/>
                            </a:schemeClr>
                          </a:solidFill>
                        </a:rPr>
                        <a:t>Training</a:t>
                      </a:r>
                      <a:endParaRPr lang="en-US" sz="1600" dirty="0">
                        <a:solidFill>
                          <a:schemeClr val="tx2">
                            <a:lumMod val="75000"/>
                          </a:schemeClr>
                        </a:solidFill>
                      </a:endParaRPr>
                    </a:p>
                  </a:txBody>
                  <a:tcPr>
                    <a:noFill/>
                  </a:tcPr>
                </a:tc>
                <a:tc>
                  <a:txBody>
                    <a:bodyPr/>
                    <a:lstStyle/>
                    <a:p>
                      <a:pPr lvl="0">
                        <a:buFont typeface="Arial" pitchFamily="34" charset="0"/>
                        <a:buChar char="•"/>
                      </a:pPr>
                      <a:r>
                        <a:rPr lang="en-US" sz="1600" i="1" dirty="0" smtClean="0">
                          <a:solidFill>
                            <a:schemeClr val="tx2">
                              <a:lumMod val="75000"/>
                            </a:schemeClr>
                          </a:solidFill>
                        </a:rPr>
                        <a:t>Dashboard</a:t>
                      </a:r>
                      <a:endParaRPr lang="en-US" sz="1600" dirty="0" smtClean="0">
                        <a:solidFill>
                          <a:schemeClr val="tx2">
                            <a:lumMod val="75000"/>
                          </a:schemeClr>
                        </a:solidFill>
                      </a:endParaRPr>
                    </a:p>
                    <a:p>
                      <a:pPr lvl="0">
                        <a:buFont typeface="Arial" pitchFamily="34" charset="0"/>
                        <a:buChar char="•"/>
                      </a:pPr>
                      <a:r>
                        <a:rPr lang="en-US" sz="1600" i="1" dirty="0" smtClean="0">
                          <a:solidFill>
                            <a:schemeClr val="tx2">
                              <a:lumMod val="75000"/>
                            </a:schemeClr>
                          </a:solidFill>
                        </a:rPr>
                        <a:t>Home Page</a:t>
                      </a:r>
                      <a:endParaRPr lang="en-US" sz="1600" dirty="0" smtClean="0">
                        <a:solidFill>
                          <a:schemeClr val="tx2">
                            <a:lumMod val="75000"/>
                          </a:schemeClr>
                        </a:solidFill>
                      </a:endParaRPr>
                    </a:p>
                    <a:p>
                      <a:pPr lvl="0">
                        <a:buFont typeface="Arial" pitchFamily="34" charset="0"/>
                        <a:buChar char="•"/>
                      </a:pPr>
                      <a:r>
                        <a:rPr lang="en-US" sz="1600" i="1" dirty="0" smtClean="0">
                          <a:solidFill>
                            <a:schemeClr val="tx2">
                              <a:lumMod val="75000"/>
                            </a:schemeClr>
                          </a:solidFill>
                        </a:rPr>
                        <a:t>Software Licenses</a:t>
                      </a:r>
                      <a:endParaRPr lang="en-US" sz="1600" dirty="0" smtClean="0">
                        <a:solidFill>
                          <a:schemeClr val="tx2">
                            <a:lumMod val="75000"/>
                          </a:schemeClr>
                        </a:solidFill>
                      </a:endParaRPr>
                    </a:p>
                    <a:p>
                      <a:pPr>
                        <a:buFont typeface="Arial" pitchFamily="34" charset="0"/>
                        <a:buChar char="•"/>
                      </a:pPr>
                      <a:endParaRPr lang="en-US" sz="1600" dirty="0">
                        <a:solidFill>
                          <a:schemeClr val="tx2">
                            <a:lumMod val="75000"/>
                          </a:schemeClr>
                        </a:solidFill>
                      </a:endParaRPr>
                    </a:p>
                  </a:txBody>
                  <a:tcPr>
                    <a:noFill/>
                  </a:tcPr>
                </a:tc>
              </a:tr>
            </a:tbl>
          </a:graphicData>
        </a:graphic>
      </p:graphicFrame>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1.11 </a:t>
            </a:r>
            <a:r>
              <a:rPr lang="en-US" b="1" dirty="0"/>
              <a:t>System/User/Admin Management</a:t>
            </a:r>
            <a:endParaRPr lang="en-US" dirty="0"/>
          </a:p>
        </p:txBody>
      </p:sp>
      <p:sp>
        <p:nvSpPr>
          <p:cNvPr id="3" name="Content Placeholder 2"/>
          <p:cNvSpPr>
            <a:spLocks noGrp="1"/>
          </p:cNvSpPr>
          <p:nvPr>
            <p:ph idx="1"/>
          </p:nvPr>
        </p:nvSpPr>
        <p:spPr/>
        <p:txBody>
          <a:bodyPr/>
          <a:lstStyle/>
          <a:p>
            <a:r>
              <a:rPr lang="en-US" sz="2000" i="1" dirty="0" err="1" smtClean="0"/>
              <a:t>Numara</a:t>
            </a:r>
            <a:r>
              <a:rPr lang="en-US" sz="2000" i="1" dirty="0" smtClean="0"/>
              <a:t> Track-IT does provide a way to restrict access to different users/administrators. Track-IT’s system upon start up brings up a login authentication window and verifies that the user attempting to log in is stored in the database. </a:t>
            </a:r>
          </a:p>
          <a:p>
            <a:r>
              <a:rPr lang="en-US" sz="2000" i="1" dirty="0" smtClean="0"/>
              <a:t>However, adding a person does take a bit more </a:t>
            </a:r>
            <a:r>
              <a:rPr lang="en-US" sz="2000" i="1" dirty="0" smtClean="0"/>
              <a:t>work. The </a:t>
            </a:r>
            <a:r>
              <a:rPr lang="en-US" sz="2000" i="1" dirty="0" smtClean="0"/>
              <a:t>Window does not allow a user to register with the database. </a:t>
            </a:r>
          </a:p>
          <a:p>
            <a:r>
              <a:rPr lang="en-US" sz="2000" i="1" dirty="0" smtClean="0"/>
              <a:t>An administrator would have to open up the SQL server and manually add a user through a stored procedure or query tailored towards adding and removing users.</a:t>
            </a:r>
          </a:p>
          <a:p>
            <a:r>
              <a:rPr lang="en-US" sz="2000" i="1" dirty="0" smtClean="0"/>
              <a:t> Similarly, </a:t>
            </a:r>
            <a:r>
              <a:rPr lang="en-US" sz="2000" i="1" dirty="0" err="1" smtClean="0"/>
              <a:t>Kaseya</a:t>
            </a:r>
            <a:r>
              <a:rPr lang="en-US" sz="2000" i="1" dirty="0" smtClean="0"/>
              <a:t> will add you to their user database upon purchasing their product. </a:t>
            </a:r>
            <a:endParaRPr lang="en-US" sz="2000"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System/User/Admin Management</a:t>
            </a:r>
            <a:endParaRPr lang="en-US" dirty="0"/>
          </a:p>
        </p:txBody>
      </p:sp>
      <p:sp>
        <p:nvSpPr>
          <p:cNvPr id="3" name="Content Placeholder 2"/>
          <p:cNvSpPr>
            <a:spLocks noGrp="1"/>
          </p:cNvSpPr>
          <p:nvPr>
            <p:ph idx="1"/>
          </p:nvPr>
        </p:nvSpPr>
        <p:spPr/>
        <p:txBody>
          <a:bodyPr/>
          <a:lstStyle/>
          <a:p>
            <a:r>
              <a:rPr lang="en-US" sz="2400" i="1" dirty="0" smtClean="0"/>
              <a:t>However, in </a:t>
            </a:r>
            <a:r>
              <a:rPr lang="en-US" sz="2400" i="1" dirty="0" err="1" smtClean="0"/>
              <a:t>Kaseya</a:t>
            </a:r>
            <a:r>
              <a:rPr lang="en-US" sz="2400" i="1" dirty="0" smtClean="0"/>
              <a:t> your user role and scope can be viewed, selected, or changed (if multiple user roles/scopes are set up for your user) on the top right corner of the Kaseya2 web interface.</a:t>
            </a:r>
            <a:endParaRPr lang="en-US"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1.12 </a:t>
            </a:r>
            <a:r>
              <a:rPr lang="en-US" b="1" dirty="0"/>
              <a:t>Usability</a:t>
            </a:r>
            <a:endParaRPr lang="en-US" dirty="0"/>
          </a:p>
        </p:txBody>
      </p:sp>
      <p:sp>
        <p:nvSpPr>
          <p:cNvPr id="3" name="Content Placeholder 2"/>
          <p:cNvSpPr>
            <a:spLocks noGrp="1"/>
          </p:cNvSpPr>
          <p:nvPr>
            <p:ph idx="1"/>
          </p:nvPr>
        </p:nvSpPr>
        <p:spPr/>
        <p:txBody>
          <a:bodyPr/>
          <a:lstStyle/>
          <a:p>
            <a:pPr lvl="0"/>
            <a:r>
              <a:rPr lang="en-US" sz="2400" i="1" dirty="0" smtClean="0"/>
              <a:t>The interface is very similar to </a:t>
            </a:r>
            <a:r>
              <a:rPr lang="en-US" sz="2400" i="1" dirty="0" err="1" smtClean="0"/>
              <a:t>Kaseya</a:t>
            </a:r>
            <a:r>
              <a:rPr lang="en-US" sz="2400" i="1" dirty="0" smtClean="0"/>
              <a:t>, it has the different modules like the help desk, solutions and inventory modules, for instance, </a:t>
            </a:r>
            <a:r>
              <a:rPr lang="en-US" sz="2400" i="1" dirty="0" smtClean="0"/>
              <a:t>all tabs are located </a:t>
            </a:r>
            <a:r>
              <a:rPr lang="en-US" sz="2400" i="1" dirty="0" smtClean="0"/>
              <a:t>in the left hand corner of the screen.</a:t>
            </a:r>
          </a:p>
          <a:p>
            <a:pPr lvl="0"/>
            <a:r>
              <a:rPr lang="en-US" sz="2400" i="1" dirty="0" smtClean="0"/>
              <a:t> The interface is not web-based however and because of this it reduces the ease of access value because you cannot simply log into any machine with internet access. </a:t>
            </a:r>
            <a:endParaRPr lang="en-US"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Usability</a:t>
            </a:r>
            <a:endParaRPr lang="en-US" dirty="0"/>
          </a:p>
        </p:txBody>
      </p:sp>
      <p:sp>
        <p:nvSpPr>
          <p:cNvPr id="3" name="Content Placeholder 2"/>
          <p:cNvSpPr>
            <a:spLocks noGrp="1"/>
          </p:cNvSpPr>
          <p:nvPr>
            <p:ph idx="1"/>
          </p:nvPr>
        </p:nvSpPr>
        <p:spPr/>
        <p:txBody>
          <a:bodyPr/>
          <a:lstStyle/>
          <a:p>
            <a:r>
              <a:rPr lang="en-US" sz="2000" i="1" dirty="0" smtClean="0"/>
              <a:t>On the flip side, it is very easy to learn at first and requires little or no training to find and utilize its options. </a:t>
            </a:r>
            <a:endParaRPr lang="en-US" sz="2000" dirty="0" smtClean="0"/>
          </a:p>
          <a:p>
            <a:pPr lvl="0"/>
            <a:r>
              <a:rPr lang="en-US" sz="2000" i="1" dirty="0" smtClean="0"/>
              <a:t>For what it has it is very well integrated into one portal listing all possible options at the one screen or interface which helps to reduce the confusion of a new user</a:t>
            </a:r>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1.13 </a:t>
            </a:r>
            <a:r>
              <a:rPr lang="en-US" b="1" dirty="0"/>
              <a:t>Reliability</a:t>
            </a:r>
            <a:endParaRPr lang="en-US" dirty="0"/>
          </a:p>
        </p:txBody>
      </p:sp>
      <p:sp>
        <p:nvSpPr>
          <p:cNvPr id="3" name="Content Placeholder 2"/>
          <p:cNvSpPr>
            <a:spLocks noGrp="1"/>
          </p:cNvSpPr>
          <p:nvPr>
            <p:ph idx="1"/>
          </p:nvPr>
        </p:nvSpPr>
        <p:spPr/>
        <p:txBody>
          <a:bodyPr/>
          <a:lstStyle/>
          <a:p>
            <a:r>
              <a:rPr lang="en-US" sz="2000" i="1" dirty="0" smtClean="0"/>
              <a:t>The system in its entirety is robust; its functions are very comprehensive and detailed. However, its use of an SQL database slows down the performance significantly. This does not mean that the system’s security is lacking; Track-IT! prompts the user for a log in name and password that is linked to an external database.</a:t>
            </a:r>
          </a:p>
          <a:p>
            <a:r>
              <a:rPr lang="en-US" sz="2000" i="1" dirty="0" smtClean="0"/>
              <a:t> Due to the fact that Track-IT runs off of an SQL database, it has the ability to perform backups whenever set and or desired by the administrator. </a:t>
            </a:r>
            <a:r>
              <a:rPr lang="en-US" sz="2000" i="1" dirty="0" err="1" smtClean="0"/>
              <a:t>Kaseya</a:t>
            </a:r>
            <a:r>
              <a:rPr lang="en-US" sz="2000" i="1" dirty="0" smtClean="0"/>
              <a:t> is very similar in the sense that it is a robust automation solution and shares some of the same features. Reviews about </a:t>
            </a:r>
            <a:r>
              <a:rPr lang="en-US" sz="2000" i="1" dirty="0" err="1" smtClean="0"/>
              <a:t>Kaseya</a:t>
            </a:r>
            <a:r>
              <a:rPr lang="en-US" sz="2000" i="1" dirty="0" smtClean="0"/>
              <a:t>, nationwide, describe </a:t>
            </a:r>
            <a:r>
              <a:rPr lang="en-US" sz="2000" i="1" dirty="0" err="1" smtClean="0"/>
              <a:t>Kaseya</a:t>
            </a:r>
            <a:r>
              <a:rPr lang="en-US" sz="2000" i="1" dirty="0" smtClean="0"/>
              <a:t> to be a better automation solution compared to its competitors, including Track-IT!.</a:t>
            </a:r>
            <a:endParaRPr lang="en-US" sz="2000" dirty="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a:t>
            </a:r>
            <a:endParaRPr lang="en-US" dirty="0"/>
          </a:p>
        </p:txBody>
      </p:sp>
      <p:sp>
        <p:nvSpPr>
          <p:cNvPr id="3" name="Content Placeholder 2"/>
          <p:cNvSpPr>
            <a:spLocks noGrp="1"/>
          </p:cNvSpPr>
          <p:nvPr>
            <p:ph idx="1"/>
          </p:nvPr>
        </p:nvSpPr>
        <p:spPr/>
        <p:txBody>
          <a:bodyPr/>
          <a:lstStyle/>
          <a:p>
            <a:r>
              <a:rPr lang="en-US" i="1" dirty="0" smtClean="0"/>
              <a:t>“We ran </a:t>
            </a:r>
            <a:r>
              <a:rPr lang="en-US" i="1" dirty="0" err="1" smtClean="0"/>
              <a:t>Kaseya</a:t>
            </a:r>
            <a:r>
              <a:rPr lang="en-US" i="1" dirty="0" smtClean="0"/>
              <a:t>, LANDesk, </a:t>
            </a:r>
            <a:r>
              <a:rPr lang="en-US" i="1" dirty="0" err="1" smtClean="0"/>
              <a:t>Altiris</a:t>
            </a:r>
            <a:r>
              <a:rPr lang="en-US" i="1" dirty="0" smtClean="0"/>
              <a:t>, Track-It and several other solutions through the ringer.  Only </a:t>
            </a:r>
            <a:r>
              <a:rPr lang="en-US" i="1" dirty="0" err="1" smtClean="0"/>
              <a:t>Kaseya</a:t>
            </a:r>
            <a:r>
              <a:rPr lang="en-US" i="1" dirty="0" smtClean="0"/>
              <a:t> actually worked in our campus environment.”  Patrick </a:t>
            </a:r>
            <a:r>
              <a:rPr lang="en-US" i="1" dirty="0" err="1" smtClean="0"/>
              <a:t>Nowacki</a:t>
            </a:r>
            <a:r>
              <a:rPr lang="en-US" i="1" dirty="0" smtClean="0"/>
              <a:t>, Systems Administrator Gonzaga University [1]</a:t>
            </a:r>
            <a:endParaRPr lang="en-US" dirty="0" smtClean="0"/>
          </a:p>
          <a:p>
            <a:r>
              <a:rPr lang="en-US" i="1" dirty="0" smtClean="0"/>
              <a:t> “The biggest IT benefit for us is the rich feature set the </a:t>
            </a:r>
            <a:r>
              <a:rPr lang="en-US" i="1" dirty="0" err="1" smtClean="0"/>
              <a:t>Kaseya</a:t>
            </a:r>
            <a:r>
              <a:rPr lang="en-US" i="1" dirty="0" smtClean="0"/>
              <a:t> solution provides. It combines systems management, remote access, security, patch management, asset tracking, help desk, and project tracking. It’s a one stop shop that is open 24 hours a day,” Scott Farmer, Ph.D., director of Outreach Information Services, Virginia Tech University [1]</a:t>
            </a:r>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1.14 </a:t>
            </a:r>
            <a:r>
              <a:rPr lang="en-US" b="1" dirty="0"/>
              <a:t>Performance </a:t>
            </a:r>
            <a:endParaRPr lang="en-US" dirty="0"/>
          </a:p>
        </p:txBody>
      </p:sp>
      <p:sp>
        <p:nvSpPr>
          <p:cNvPr id="3" name="Content Placeholder 2"/>
          <p:cNvSpPr>
            <a:spLocks noGrp="1"/>
          </p:cNvSpPr>
          <p:nvPr>
            <p:ph idx="1"/>
          </p:nvPr>
        </p:nvSpPr>
        <p:spPr/>
        <p:txBody>
          <a:bodyPr/>
          <a:lstStyle/>
          <a:p>
            <a:r>
              <a:rPr lang="en-US" sz="2400" i="1" dirty="0" smtClean="0"/>
              <a:t>The system is completely responsive; it can at times be very slow when under a heavy workload, especially since its accessing an SQL server. SQL servers have a tendency of slowing down system performance. In comparison to </a:t>
            </a:r>
            <a:r>
              <a:rPr lang="en-US" sz="2400" i="1" dirty="0" err="1" smtClean="0"/>
              <a:t>Kaseya</a:t>
            </a:r>
            <a:r>
              <a:rPr lang="en-US" sz="2400" i="1" dirty="0" smtClean="0"/>
              <a:t> it is much faster but also offers less features!</a:t>
            </a:r>
            <a:endParaRPr lang="en-US" sz="2400" dirty="0"/>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1.15 </a:t>
            </a:r>
            <a:r>
              <a:rPr lang="en-US" b="1" dirty="0"/>
              <a:t>Supportability </a:t>
            </a:r>
            <a:endParaRPr lang="en-US" dirty="0"/>
          </a:p>
        </p:txBody>
      </p:sp>
      <p:sp>
        <p:nvSpPr>
          <p:cNvPr id="3" name="Content Placeholder 2"/>
          <p:cNvSpPr>
            <a:spLocks noGrp="1"/>
          </p:cNvSpPr>
          <p:nvPr>
            <p:ph idx="1"/>
          </p:nvPr>
        </p:nvSpPr>
        <p:spPr>
          <a:xfrm>
            <a:off x="779463" y="1828801"/>
            <a:ext cx="7583487" cy="2286000"/>
          </a:xfrm>
        </p:spPr>
        <p:txBody>
          <a:bodyPr/>
          <a:lstStyle/>
          <a:p>
            <a:r>
              <a:rPr lang="en-US" sz="2000" i="1" dirty="0" smtClean="0"/>
              <a:t>The system is very well supported with webinars and access to a support agent by telephone most of the time</a:t>
            </a:r>
            <a:r>
              <a:rPr lang="en-US" sz="2000" b="1" i="1" dirty="0" smtClean="0"/>
              <a:t>. </a:t>
            </a:r>
            <a:r>
              <a:rPr lang="en-US" sz="2000" i="1" dirty="0" smtClean="0"/>
              <a:t>New </a:t>
            </a:r>
            <a:r>
              <a:rPr lang="en-US" sz="2000" i="1" dirty="0" err="1" smtClean="0"/>
              <a:t>Numara</a:t>
            </a:r>
            <a:r>
              <a:rPr lang="en-US" sz="2000" i="1" dirty="0" smtClean="0"/>
              <a:t> Software customers are entitled to </a:t>
            </a:r>
            <a:r>
              <a:rPr lang="en-US" sz="2000" b="1" i="1" dirty="0" smtClean="0"/>
              <a:t>30-days of Installation Assistance</a:t>
            </a:r>
            <a:r>
              <a:rPr lang="en-US" sz="2000" i="1" dirty="0" smtClean="0"/>
              <a:t>. </a:t>
            </a:r>
            <a:r>
              <a:rPr lang="en-US" sz="2000" i="1" dirty="0" err="1" smtClean="0"/>
              <a:t>Numara</a:t>
            </a:r>
            <a:r>
              <a:rPr lang="en-US" sz="2000" i="1" dirty="0" smtClean="0"/>
              <a:t> provides a premium care plan that includes [2]:</a:t>
            </a:r>
            <a:endParaRPr lang="en-US" sz="2000" dirty="0"/>
          </a:p>
        </p:txBody>
      </p:sp>
      <p:graphicFrame>
        <p:nvGraphicFramePr>
          <p:cNvPr id="4" name="Table 3"/>
          <p:cNvGraphicFramePr>
            <a:graphicFrameLocks noGrp="1"/>
          </p:cNvGraphicFramePr>
          <p:nvPr/>
        </p:nvGraphicFramePr>
        <p:xfrm>
          <a:off x="1371600" y="3505200"/>
          <a:ext cx="7391400" cy="3139440"/>
        </p:xfrm>
        <a:graphic>
          <a:graphicData uri="http://schemas.openxmlformats.org/drawingml/2006/table">
            <a:tbl>
              <a:tblPr firstRow="1" bandRow="1">
                <a:tableStyleId>{5C22544A-7EE6-4342-B048-85BDC9FD1C3A}</a:tableStyleId>
              </a:tblPr>
              <a:tblGrid>
                <a:gridCol w="3695700"/>
                <a:gridCol w="3695700"/>
              </a:tblGrid>
              <a:tr h="2987040">
                <a:tc>
                  <a:txBody>
                    <a:bodyPr/>
                    <a:lstStyle/>
                    <a:p>
                      <a:pPr lvl="0">
                        <a:buFont typeface="Arial" pitchFamily="34" charset="0"/>
                        <a:buChar char="•"/>
                      </a:pPr>
                      <a:r>
                        <a:rPr lang="en-US" sz="1400" b="1" i="1" kern="1200" dirty="0" smtClean="0">
                          <a:solidFill>
                            <a:schemeClr val="tx2">
                              <a:lumMod val="75000"/>
                            </a:schemeClr>
                          </a:solidFill>
                          <a:latin typeface="+mn-lt"/>
                          <a:ea typeface="+mn-ea"/>
                          <a:cs typeface="+mn-cs"/>
                        </a:rPr>
                        <a:t>Unlimited access to My Support and My Profile with access to </a:t>
                      </a:r>
                      <a:endParaRPr lang="en-US" sz="1400" b="1" kern="1200" dirty="0" smtClean="0">
                        <a:solidFill>
                          <a:schemeClr val="tx2">
                            <a:lumMod val="75000"/>
                          </a:schemeClr>
                        </a:solidFill>
                        <a:latin typeface="+mn-lt"/>
                        <a:ea typeface="+mn-ea"/>
                        <a:cs typeface="+mn-cs"/>
                      </a:endParaRPr>
                    </a:p>
                    <a:p>
                      <a:pPr lvl="1">
                        <a:buFont typeface="Arial" pitchFamily="34" charset="0"/>
                        <a:buChar char="•"/>
                      </a:pPr>
                      <a:r>
                        <a:rPr lang="en-US" sz="1400" b="1" i="1" kern="1200" dirty="0" smtClean="0">
                          <a:solidFill>
                            <a:schemeClr val="tx2">
                              <a:lumMod val="75000"/>
                            </a:schemeClr>
                          </a:solidFill>
                          <a:latin typeface="+mn-lt"/>
                          <a:ea typeface="+mn-ea"/>
                          <a:cs typeface="+mn-cs"/>
                        </a:rPr>
                        <a:t>Product releases and updates</a:t>
                      </a:r>
                      <a:endParaRPr lang="en-US" sz="1400" b="1" kern="1200" dirty="0" smtClean="0">
                        <a:solidFill>
                          <a:schemeClr val="tx2">
                            <a:lumMod val="75000"/>
                          </a:schemeClr>
                        </a:solidFill>
                        <a:latin typeface="+mn-lt"/>
                        <a:ea typeface="+mn-ea"/>
                        <a:cs typeface="+mn-cs"/>
                      </a:endParaRPr>
                    </a:p>
                    <a:p>
                      <a:pPr lvl="1">
                        <a:buFont typeface="Arial" pitchFamily="34" charset="0"/>
                        <a:buChar char="•"/>
                      </a:pPr>
                      <a:r>
                        <a:rPr lang="en-US" sz="1400" b="1" i="1" kern="1200" dirty="0" smtClean="0">
                          <a:solidFill>
                            <a:schemeClr val="tx2">
                              <a:lumMod val="75000"/>
                            </a:schemeClr>
                          </a:solidFill>
                          <a:latin typeface="+mn-lt"/>
                          <a:ea typeface="+mn-ea"/>
                          <a:cs typeface="+mn-cs"/>
                        </a:rPr>
                        <a:t>Product knowledge articles</a:t>
                      </a:r>
                      <a:endParaRPr lang="en-US" sz="1400" b="1" kern="1200" dirty="0" smtClean="0">
                        <a:solidFill>
                          <a:schemeClr val="tx2">
                            <a:lumMod val="75000"/>
                          </a:schemeClr>
                        </a:solidFill>
                        <a:latin typeface="+mn-lt"/>
                        <a:ea typeface="+mn-ea"/>
                        <a:cs typeface="+mn-cs"/>
                      </a:endParaRPr>
                    </a:p>
                    <a:p>
                      <a:pPr lvl="1">
                        <a:buFont typeface="Arial" pitchFamily="34" charset="0"/>
                        <a:buChar char="•"/>
                      </a:pPr>
                      <a:r>
                        <a:rPr lang="en-US" sz="1400" b="1" i="1" kern="1200" dirty="0" smtClean="0">
                          <a:solidFill>
                            <a:schemeClr val="tx2">
                              <a:lumMod val="75000"/>
                            </a:schemeClr>
                          </a:solidFill>
                          <a:latin typeface="+mn-lt"/>
                          <a:ea typeface="+mn-ea"/>
                          <a:cs typeface="+mn-cs"/>
                        </a:rPr>
                        <a:t>Recent searches and articles reviewed</a:t>
                      </a:r>
                      <a:endParaRPr lang="en-US" sz="1400" b="1" kern="1200" dirty="0" smtClean="0">
                        <a:solidFill>
                          <a:schemeClr val="tx2">
                            <a:lumMod val="75000"/>
                          </a:schemeClr>
                        </a:solidFill>
                        <a:latin typeface="+mn-lt"/>
                        <a:ea typeface="+mn-ea"/>
                        <a:cs typeface="+mn-cs"/>
                      </a:endParaRPr>
                    </a:p>
                    <a:p>
                      <a:pPr lvl="1">
                        <a:buFont typeface="Arial" pitchFamily="34" charset="0"/>
                        <a:buChar char="•"/>
                      </a:pPr>
                      <a:r>
                        <a:rPr lang="en-US" sz="1400" b="1" i="1" kern="1200" dirty="0" smtClean="0">
                          <a:solidFill>
                            <a:schemeClr val="tx2">
                              <a:lumMod val="75000"/>
                            </a:schemeClr>
                          </a:solidFill>
                          <a:latin typeface="+mn-lt"/>
                          <a:ea typeface="+mn-ea"/>
                          <a:cs typeface="+mn-cs"/>
                        </a:rPr>
                        <a:t>Open and closed defects</a:t>
                      </a:r>
                      <a:endParaRPr lang="en-US" sz="1400" b="1" kern="1200" dirty="0" smtClean="0">
                        <a:solidFill>
                          <a:schemeClr val="tx2">
                            <a:lumMod val="75000"/>
                          </a:schemeClr>
                        </a:solidFill>
                        <a:latin typeface="+mn-lt"/>
                        <a:ea typeface="+mn-ea"/>
                        <a:cs typeface="+mn-cs"/>
                      </a:endParaRPr>
                    </a:p>
                    <a:p>
                      <a:pPr lvl="1">
                        <a:buFont typeface="Arial" pitchFamily="34" charset="0"/>
                        <a:buChar char="•"/>
                      </a:pPr>
                      <a:r>
                        <a:rPr lang="en-US" sz="1400" b="1" i="1" kern="1200" dirty="0" smtClean="0">
                          <a:solidFill>
                            <a:schemeClr val="tx2">
                              <a:lumMod val="75000"/>
                            </a:schemeClr>
                          </a:solidFill>
                          <a:latin typeface="+mn-lt"/>
                          <a:ea typeface="+mn-ea"/>
                          <a:cs typeface="+mn-cs"/>
                        </a:rPr>
                        <a:t>Enhancement requests</a:t>
                      </a:r>
                      <a:endParaRPr lang="en-US" sz="1400" b="1" kern="1200" dirty="0" smtClean="0">
                        <a:solidFill>
                          <a:schemeClr val="tx2">
                            <a:lumMod val="75000"/>
                          </a:schemeClr>
                        </a:solidFill>
                        <a:latin typeface="+mn-lt"/>
                        <a:ea typeface="+mn-ea"/>
                        <a:cs typeface="+mn-cs"/>
                      </a:endParaRPr>
                    </a:p>
                    <a:p>
                      <a:pPr lvl="0">
                        <a:buFont typeface="Arial" pitchFamily="34" charset="0"/>
                        <a:buChar char="•"/>
                      </a:pPr>
                      <a:r>
                        <a:rPr lang="en-US" sz="1400" b="1" i="1" kern="1200" dirty="0" smtClean="0">
                          <a:solidFill>
                            <a:schemeClr val="tx2">
                              <a:lumMod val="75000"/>
                            </a:schemeClr>
                          </a:solidFill>
                          <a:latin typeface="+mn-lt"/>
                          <a:ea typeface="+mn-ea"/>
                          <a:cs typeface="+mn-cs"/>
                        </a:rPr>
                        <a:t>Electronic submission of issues </a:t>
                      </a:r>
                      <a:br>
                        <a:rPr lang="en-US" sz="1400" b="1" i="1" kern="1200" dirty="0" smtClean="0">
                          <a:solidFill>
                            <a:schemeClr val="tx2">
                              <a:lumMod val="75000"/>
                            </a:schemeClr>
                          </a:solidFill>
                          <a:latin typeface="+mn-lt"/>
                          <a:ea typeface="+mn-ea"/>
                          <a:cs typeface="+mn-cs"/>
                        </a:rPr>
                      </a:br>
                      <a:r>
                        <a:rPr lang="en-US" sz="1400" b="1" i="1" kern="1200" dirty="0" smtClean="0">
                          <a:solidFill>
                            <a:schemeClr val="tx2">
                              <a:lumMod val="75000"/>
                            </a:schemeClr>
                          </a:solidFill>
                          <a:latin typeface="+mn-lt"/>
                          <a:ea typeface="+mn-ea"/>
                          <a:cs typeface="+mn-cs"/>
                        </a:rPr>
                        <a:t>and questions</a:t>
                      </a:r>
                      <a:endParaRPr lang="en-US" sz="1400" b="1" kern="1200" dirty="0" smtClean="0">
                        <a:solidFill>
                          <a:schemeClr val="tx2">
                            <a:lumMod val="75000"/>
                          </a:schemeClr>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1" i="1" kern="1200" dirty="0" smtClean="0">
                          <a:solidFill>
                            <a:schemeClr val="tx2">
                              <a:lumMod val="75000"/>
                            </a:schemeClr>
                          </a:solidFill>
                          <a:latin typeface="+mn-lt"/>
                          <a:ea typeface="+mn-ea"/>
                          <a:cs typeface="+mn-cs"/>
                        </a:rPr>
                        <a:t>Access to current shipping version Product Updates </a:t>
                      </a:r>
                      <a:br>
                        <a:rPr lang="en-US" sz="1400" b="1" i="1" kern="1200" dirty="0" smtClean="0">
                          <a:solidFill>
                            <a:schemeClr val="tx2">
                              <a:lumMod val="75000"/>
                            </a:schemeClr>
                          </a:solidFill>
                          <a:latin typeface="+mn-lt"/>
                          <a:ea typeface="+mn-ea"/>
                          <a:cs typeface="+mn-cs"/>
                        </a:rPr>
                      </a:br>
                      <a:r>
                        <a:rPr lang="en-US" sz="1400" b="1" i="1" kern="1200" dirty="0" smtClean="0">
                          <a:solidFill>
                            <a:schemeClr val="tx2">
                              <a:lumMod val="75000"/>
                            </a:schemeClr>
                          </a:solidFill>
                          <a:latin typeface="+mn-lt"/>
                          <a:ea typeface="+mn-ea"/>
                          <a:cs typeface="+mn-cs"/>
                        </a:rPr>
                        <a:t>(service packs and hot fixes)</a:t>
                      </a:r>
                      <a:endParaRPr lang="en-US" sz="1400" b="1" kern="1200" dirty="0" smtClean="0">
                        <a:solidFill>
                          <a:schemeClr val="tx2">
                            <a:lumMod val="75000"/>
                          </a:schemeClr>
                        </a:solidFill>
                        <a:latin typeface="+mn-lt"/>
                        <a:ea typeface="+mn-ea"/>
                        <a:cs typeface="+mn-cs"/>
                      </a:endParaRPr>
                    </a:p>
                    <a:p>
                      <a:pPr>
                        <a:buFont typeface="Arial" pitchFamily="34" charset="0"/>
                        <a:buChar char="•"/>
                      </a:pPr>
                      <a:endParaRPr lang="en-US" dirty="0">
                        <a:solidFill>
                          <a:schemeClr val="tx2">
                            <a:lumMod val="75000"/>
                          </a:schemeClr>
                        </a:solidFill>
                      </a:endParaRPr>
                    </a:p>
                  </a:txBody>
                  <a:tcPr>
                    <a:noFill/>
                  </a:tcPr>
                </a:tc>
                <a:tc>
                  <a:txBody>
                    <a:bodyPr/>
                    <a:lstStyle/>
                    <a:p>
                      <a:pPr lvl="0">
                        <a:buFont typeface="Arial" pitchFamily="34" charset="0"/>
                        <a:buChar char="•"/>
                      </a:pPr>
                      <a:r>
                        <a:rPr lang="en-US" sz="1400" b="1" i="1" kern="1200" dirty="0" smtClean="0">
                          <a:solidFill>
                            <a:schemeClr val="tx2">
                              <a:lumMod val="75000"/>
                            </a:schemeClr>
                          </a:solidFill>
                          <a:latin typeface="+mn-lt"/>
                          <a:ea typeface="+mn-ea"/>
                          <a:cs typeface="+mn-cs"/>
                        </a:rPr>
                        <a:t>Toll-free Telephone access to Technical Support </a:t>
                      </a:r>
                      <a:br>
                        <a:rPr lang="en-US" sz="1400" b="1" i="1" kern="1200" dirty="0" smtClean="0">
                          <a:solidFill>
                            <a:schemeClr val="tx2">
                              <a:lumMod val="75000"/>
                            </a:schemeClr>
                          </a:solidFill>
                          <a:latin typeface="+mn-lt"/>
                          <a:ea typeface="+mn-ea"/>
                          <a:cs typeface="+mn-cs"/>
                        </a:rPr>
                      </a:br>
                      <a:r>
                        <a:rPr lang="en-US" sz="1400" b="1" i="1" kern="1200" dirty="0" smtClean="0">
                          <a:solidFill>
                            <a:schemeClr val="tx2">
                              <a:lumMod val="75000"/>
                            </a:schemeClr>
                          </a:solidFill>
                          <a:latin typeface="+mn-lt"/>
                          <a:ea typeface="+mn-ea"/>
                          <a:cs typeface="+mn-cs"/>
                        </a:rPr>
                        <a:t>from within the U.S and Canada, including extended hours</a:t>
                      </a:r>
                      <a:endParaRPr lang="en-US" sz="1400" b="1" kern="1200" dirty="0" smtClean="0">
                        <a:solidFill>
                          <a:schemeClr val="tx2">
                            <a:lumMod val="75000"/>
                          </a:schemeClr>
                        </a:solidFill>
                        <a:latin typeface="+mn-lt"/>
                        <a:ea typeface="+mn-ea"/>
                        <a:cs typeface="+mn-cs"/>
                      </a:endParaRPr>
                    </a:p>
                    <a:p>
                      <a:pPr lvl="0">
                        <a:buFont typeface="Arial" pitchFamily="34" charset="0"/>
                        <a:buChar char="•"/>
                      </a:pPr>
                      <a:r>
                        <a:rPr lang="en-US" sz="1400" b="1" i="1" kern="1200" dirty="0" smtClean="0">
                          <a:solidFill>
                            <a:schemeClr val="tx2">
                              <a:lumMod val="75000"/>
                            </a:schemeClr>
                          </a:solidFill>
                          <a:latin typeface="+mn-lt"/>
                          <a:ea typeface="+mn-ea"/>
                          <a:cs typeface="+mn-cs"/>
                        </a:rPr>
                        <a:t>Upgrade Protection. You have access to all Product </a:t>
                      </a:r>
                      <a:br>
                        <a:rPr lang="en-US" sz="1400" b="1" i="1" kern="1200" dirty="0" smtClean="0">
                          <a:solidFill>
                            <a:schemeClr val="tx2">
                              <a:lumMod val="75000"/>
                            </a:schemeClr>
                          </a:solidFill>
                          <a:latin typeface="+mn-lt"/>
                          <a:ea typeface="+mn-ea"/>
                          <a:cs typeface="+mn-cs"/>
                        </a:rPr>
                      </a:br>
                      <a:r>
                        <a:rPr lang="en-US" sz="1400" b="1" i="1" kern="1200" dirty="0" smtClean="0">
                          <a:solidFill>
                            <a:schemeClr val="tx2">
                              <a:lumMod val="75000"/>
                            </a:schemeClr>
                          </a:solidFill>
                          <a:latin typeface="+mn-lt"/>
                          <a:ea typeface="+mn-ea"/>
                          <a:cs typeface="+mn-cs"/>
                        </a:rPr>
                        <a:t>Releases for your Software title (same edition) at no </a:t>
                      </a:r>
                      <a:br>
                        <a:rPr lang="en-US" sz="1400" b="1" i="1" kern="1200" dirty="0" smtClean="0">
                          <a:solidFill>
                            <a:schemeClr val="tx2">
                              <a:lumMod val="75000"/>
                            </a:schemeClr>
                          </a:solidFill>
                          <a:latin typeface="+mn-lt"/>
                          <a:ea typeface="+mn-ea"/>
                          <a:cs typeface="+mn-cs"/>
                        </a:rPr>
                      </a:br>
                      <a:r>
                        <a:rPr lang="en-US" sz="1400" b="1" i="1" kern="1200" dirty="0" smtClean="0">
                          <a:solidFill>
                            <a:schemeClr val="tx2">
                              <a:lumMod val="75000"/>
                            </a:schemeClr>
                          </a:solidFill>
                          <a:latin typeface="+mn-lt"/>
                          <a:ea typeface="+mn-ea"/>
                          <a:cs typeface="+mn-cs"/>
                        </a:rPr>
                        <a:t>added cost </a:t>
                      </a:r>
                      <a:endParaRPr lang="en-US" sz="1400" b="1" kern="1200" dirty="0" smtClean="0">
                        <a:solidFill>
                          <a:schemeClr val="tx2">
                            <a:lumMod val="75000"/>
                          </a:schemeClr>
                        </a:solidFill>
                        <a:latin typeface="+mn-lt"/>
                        <a:ea typeface="+mn-ea"/>
                        <a:cs typeface="+mn-cs"/>
                      </a:endParaRPr>
                    </a:p>
                    <a:p>
                      <a:pPr lvl="0">
                        <a:buFont typeface="Arial" pitchFamily="34" charset="0"/>
                        <a:buChar char="•"/>
                      </a:pPr>
                      <a:r>
                        <a:rPr lang="en-US" sz="1400" b="1" i="1" kern="1200" dirty="0" smtClean="0">
                          <a:solidFill>
                            <a:schemeClr val="tx2">
                              <a:lumMod val="75000"/>
                            </a:schemeClr>
                          </a:solidFill>
                          <a:latin typeface="+mn-lt"/>
                          <a:ea typeface="+mn-ea"/>
                          <a:cs typeface="+mn-cs"/>
                        </a:rPr>
                        <a:t>Severity 1 issue escalation to an available senior technician</a:t>
                      </a:r>
                      <a:endParaRPr lang="en-US" sz="1400" b="1" kern="1200" dirty="0" smtClean="0">
                        <a:solidFill>
                          <a:schemeClr val="tx2">
                            <a:lumMod val="75000"/>
                          </a:schemeClr>
                        </a:solidFill>
                        <a:latin typeface="+mn-lt"/>
                        <a:ea typeface="+mn-ea"/>
                        <a:cs typeface="+mn-cs"/>
                      </a:endParaRPr>
                    </a:p>
                    <a:p>
                      <a:pPr>
                        <a:buFont typeface="Arial" pitchFamily="34" charset="0"/>
                        <a:buChar char="•"/>
                      </a:pPr>
                      <a:endParaRPr lang="en-US" sz="1400" dirty="0">
                        <a:solidFill>
                          <a:schemeClr val="tx2">
                            <a:lumMod val="75000"/>
                          </a:schemeClr>
                        </a:solidFill>
                      </a:endParaRPr>
                    </a:p>
                  </a:txBody>
                  <a:tcPr>
                    <a:noFill/>
                  </a:tcPr>
                </a:tc>
              </a:tr>
            </a:tbl>
          </a:graphicData>
        </a:graphic>
      </p:graphicFrame>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endParaRPr lang="en-US" dirty="0"/>
          </a:p>
        </p:txBody>
      </p:sp>
      <p:sp>
        <p:nvSpPr>
          <p:cNvPr id="3" name="Content Placeholder 2"/>
          <p:cNvSpPr>
            <a:spLocks noGrp="1"/>
          </p:cNvSpPr>
          <p:nvPr>
            <p:ph idx="1"/>
          </p:nvPr>
        </p:nvSpPr>
        <p:spPr/>
        <p:txBody>
          <a:bodyPr/>
          <a:lstStyle/>
          <a:p>
            <a:r>
              <a:rPr lang="en-US" dirty="0"/>
              <a:t>Introduction</a:t>
            </a:r>
          </a:p>
          <a:p>
            <a:r>
              <a:rPr lang="en-US" dirty="0">
                <a:solidFill>
                  <a:srgbClr val="FF0000"/>
                </a:solidFill>
              </a:rPr>
              <a:t>Comparison &amp; Discussion</a:t>
            </a:r>
          </a:p>
          <a:p>
            <a:r>
              <a:rPr lang="en-US" dirty="0"/>
              <a:t>Glossary</a:t>
            </a:r>
          </a:p>
          <a:p>
            <a:r>
              <a:rPr lang="en-US" dirty="0"/>
              <a:t>Acknowledgements</a:t>
            </a:r>
          </a:p>
          <a:p>
            <a:r>
              <a:rPr lang="en-US" dirty="0"/>
              <a:t>References</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Overview</a:t>
            </a:r>
            <a:endParaRPr lang="en-US" dirty="0"/>
          </a:p>
        </p:txBody>
      </p:sp>
      <p:sp>
        <p:nvSpPr>
          <p:cNvPr id="3" name="Content Placeholder 2"/>
          <p:cNvSpPr>
            <a:spLocks noGrp="1"/>
          </p:cNvSpPr>
          <p:nvPr>
            <p:ph idx="1"/>
          </p:nvPr>
        </p:nvSpPr>
        <p:spPr/>
        <p:txBody>
          <a:bodyPr/>
          <a:lstStyle/>
          <a:p>
            <a:r>
              <a:rPr lang="en-US" i="1" dirty="0" err="1" smtClean="0"/>
              <a:t>Numara</a:t>
            </a:r>
            <a:r>
              <a:rPr lang="en-US" i="1" dirty="0" smtClean="0"/>
              <a:t> is a worldwide provider of many service desk management tools for IT professionals. The company focused on perfecting and expanding its Track-It! product line.</a:t>
            </a:r>
            <a:endParaRPr lang="en-US" dirty="0" smtClean="0"/>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Comparison and Discussion</a:t>
            </a:r>
            <a:r>
              <a:rPr lang="en-US" b="1" i="1" dirty="0"/>
              <a:t> </a:t>
            </a:r>
            <a:r>
              <a:rPr lang="en-US" b="1" i="1" dirty="0" smtClean="0"/>
              <a:t/>
            </a:r>
            <a:br>
              <a:rPr lang="en-US" b="1" i="1" dirty="0" smtClean="0"/>
            </a:br>
            <a:r>
              <a:rPr lang="en-US" sz="1800" b="1" i="1" dirty="0" smtClean="0"/>
              <a:t>2.1 Evaluating and Discussing </a:t>
            </a:r>
            <a:r>
              <a:rPr lang="en-US" sz="1800" b="1" i="1" dirty="0" err="1" smtClean="0"/>
              <a:t>Numara</a:t>
            </a:r>
            <a:r>
              <a:rPr lang="en-US" sz="1800" b="1" i="1" dirty="0" smtClean="0"/>
              <a:t> Track-IT!</a:t>
            </a:r>
            <a:endParaRPr lang="en-US" dirty="0"/>
          </a:p>
        </p:txBody>
      </p:sp>
      <p:sp>
        <p:nvSpPr>
          <p:cNvPr id="3" name="Content Placeholder 2"/>
          <p:cNvSpPr>
            <a:spLocks noGrp="1"/>
          </p:cNvSpPr>
          <p:nvPr>
            <p:ph idx="1"/>
          </p:nvPr>
        </p:nvSpPr>
        <p:spPr/>
        <p:txBody>
          <a:bodyPr/>
          <a:lstStyle/>
          <a:p>
            <a:r>
              <a:rPr lang="en-US" sz="1900" i="1" dirty="0" smtClean="0"/>
              <a:t>Track-IT! Definitely is a sophisticated IT automation (simplification) program. </a:t>
            </a:r>
          </a:p>
          <a:p>
            <a:r>
              <a:rPr lang="en-US" sz="1900" i="1" dirty="0" smtClean="0"/>
              <a:t>Its simple XP looking user interface tailors to professionals who have predominately spent their time managing Windows XP machines and Windows server 2003 machines. </a:t>
            </a:r>
            <a:endParaRPr lang="en-US" sz="1900" dirty="0" smtClean="0"/>
          </a:p>
          <a:p>
            <a:endParaRPr lang="en-US" sz="1900" dirty="0"/>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Comparison and Discussion</a:t>
            </a:r>
            <a:endParaRPr lang="en-US" dirty="0"/>
          </a:p>
        </p:txBody>
      </p:sp>
      <p:sp>
        <p:nvSpPr>
          <p:cNvPr id="3" name="Content Placeholder 2"/>
          <p:cNvSpPr>
            <a:spLocks noGrp="1"/>
          </p:cNvSpPr>
          <p:nvPr>
            <p:ph idx="1"/>
          </p:nvPr>
        </p:nvSpPr>
        <p:spPr/>
        <p:txBody>
          <a:bodyPr/>
          <a:lstStyle/>
          <a:p>
            <a:r>
              <a:rPr lang="en-US" sz="2000" i="1" dirty="0" smtClean="0"/>
              <a:t>Track-IT!’s auditing system offers more than enough information about the machine/server and its installed hardware and software components, as well as, it’s serial keys and license uses. </a:t>
            </a:r>
            <a:endParaRPr lang="en-US" sz="2000" i="1" dirty="0" smtClean="0"/>
          </a:p>
          <a:p>
            <a:r>
              <a:rPr lang="en-US" sz="2000" i="1" dirty="0" smtClean="0"/>
              <a:t>This </a:t>
            </a:r>
            <a:r>
              <a:rPr lang="en-US" sz="2000" i="1" dirty="0" smtClean="0"/>
              <a:t>software can be rated along with the best Help Desk management solutions because of the ease use and amount of Help Desk features offered</a:t>
            </a:r>
            <a:r>
              <a:rPr lang="en-US" sz="2000" i="1" dirty="0" smtClean="0"/>
              <a:t>.</a:t>
            </a:r>
          </a:p>
          <a:p>
            <a:r>
              <a:rPr lang="en-US" sz="2000" i="1" dirty="0" smtClean="0"/>
              <a:t> </a:t>
            </a:r>
            <a:r>
              <a:rPr lang="en-US" sz="2000" i="1" dirty="0" smtClean="0"/>
              <a:t>Compared to </a:t>
            </a:r>
            <a:r>
              <a:rPr lang="en-US" sz="2000" i="1" dirty="0" err="1" smtClean="0"/>
              <a:t>Kaseya</a:t>
            </a:r>
            <a:r>
              <a:rPr lang="en-US" sz="2000" i="1" dirty="0" smtClean="0"/>
              <a:t>, Track-IT! offers a report for practically any information gathered by the software without lacking professional appearance.</a:t>
            </a:r>
            <a:endParaRPr lang="en-US" sz="2000" dirty="0"/>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2.1 Evaluating and Discussing</a:t>
            </a:r>
            <a:endParaRPr lang="en-US" dirty="0"/>
          </a:p>
        </p:txBody>
      </p:sp>
      <p:graphicFrame>
        <p:nvGraphicFramePr>
          <p:cNvPr id="5" name="Table 4"/>
          <p:cNvGraphicFramePr>
            <a:graphicFrameLocks noGrp="1"/>
          </p:cNvGraphicFramePr>
          <p:nvPr/>
        </p:nvGraphicFramePr>
        <p:xfrm>
          <a:off x="762000" y="1981200"/>
          <a:ext cx="7543799" cy="3627968"/>
        </p:xfrm>
        <a:graphic>
          <a:graphicData uri="http://schemas.openxmlformats.org/drawingml/2006/table">
            <a:tbl>
              <a:tblPr/>
              <a:tblGrid>
                <a:gridCol w="345796"/>
                <a:gridCol w="1375222"/>
                <a:gridCol w="1219055"/>
                <a:gridCol w="4603726"/>
              </a:tblGrid>
              <a:tr h="262466">
                <a:tc>
                  <a:txBody>
                    <a:bodyPr/>
                    <a:lstStyle/>
                    <a:p>
                      <a:pPr marL="0" marR="0" algn="ctr">
                        <a:lnSpc>
                          <a:spcPct val="100000"/>
                        </a:lnSpc>
                        <a:spcBef>
                          <a:spcPts val="0"/>
                        </a:spcBef>
                        <a:spcAft>
                          <a:spcPts val="0"/>
                        </a:spcAft>
                      </a:pPr>
                      <a:r>
                        <a:rPr lang="en-US" sz="1000" dirty="0">
                          <a:latin typeface="Times New Roman"/>
                          <a:ea typeface="Calibri"/>
                          <a:cs typeface="Times New Roman"/>
                        </a:rPr>
                        <a:t>1</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dirty="0">
                          <a:latin typeface="Times New Roman"/>
                          <a:ea typeface="Calibri"/>
                          <a:cs typeface="Times New Roman"/>
                        </a:rPr>
                        <a:t>Architecture</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b="1">
                          <a:latin typeface="Times New Roman"/>
                          <a:ea typeface="Calibri"/>
                          <a:cs typeface="Times New Roman"/>
                        </a:rPr>
                        <a:t>Rating: 4</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i="1" dirty="0" smtClean="0">
                          <a:latin typeface="Times New Roman"/>
                          <a:ea typeface="Calibri"/>
                          <a:cs typeface="Times New Roman"/>
                        </a:rPr>
                        <a:t>Agent</a:t>
                      </a:r>
                      <a:r>
                        <a:rPr lang="en-US" sz="1000" i="1" baseline="0" dirty="0" smtClean="0">
                          <a:latin typeface="Times New Roman"/>
                          <a:ea typeface="Calibri"/>
                          <a:cs typeface="Times New Roman"/>
                        </a:rPr>
                        <a:t> </a:t>
                      </a:r>
                      <a:r>
                        <a:rPr lang="en-US" sz="1000" i="1" dirty="0" smtClean="0">
                          <a:latin typeface="Times New Roman"/>
                          <a:ea typeface="Calibri"/>
                          <a:cs typeface="Times New Roman"/>
                        </a:rPr>
                        <a:t>design</a:t>
                      </a:r>
                      <a:r>
                        <a:rPr lang="en-US" sz="1000" i="1" dirty="0">
                          <a:latin typeface="Times New Roman"/>
                          <a:ea typeface="Calibri"/>
                          <a:cs typeface="Times New Roman"/>
                        </a:rPr>
                        <a:t>, use of SQL database, and XP appearance </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3700">
                <a:tc>
                  <a:txBody>
                    <a:bodyPr/>
                    <a:lstStyle/>
                    <a:p>
                      <a:pPr marL="0" marR="0" algn="ctr">
                        <a:lnSpc>
                          <a:spcPct val="100000"/>
                        </a:lnSpc>
                        <a:spcBef>
                          <a:spcPts val="0"/>
                        </a:spcBef>
                        <a:spcAft>
                          <a:spcPts val="0"/>
                        </a:spcAft>
                      </a:pPr>
                      <a:r>
                        <a:rPr lang="en-US" sz="1000" dirty="0">
                          <a:latin typeface="Times New Roman"/>
                          <a:ea typeface="Calibri"/>
                          <a:cs typeface="Times New Roman"/>
                        </a:rPr>
                        <a:t>2</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dirty="0">
                          <a:latin typeface="Times New Roman"/>
                          <a:ea typeface="Calibri"/>
                          <a:cs typeface="Times New Roman"/>
                        </a:rPr>
                        <a:t>Audit &amp; Asset Mgt</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b="1">
                          <a:latin typeface="Times New Roman"/>
                          <a:ea typeface="Calibri"/>
                          <a:cs typeface="Times New Roman"/>
                        </a:rPr>
                        <a:t>Rating: 5</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i="1">
                          <a:latin typeface="Times New Roman"/>
                          <a:ea typeface="Calibri"/>
                          <a:cs typeface="Times New Roman"/>
                        </a:rPr>
                        <a:t>The auditing system is among the best out on the market, Track-IT! can pull any information from a workstation and or server; and store it for future use.</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3700">
                <a:tc>
                  <a:txBody>
                    <a:bodyPr/>
                    <a:lstStyle/>
                    <a:p>
                      <a:pPr marL="0" marR="0" algn="ctr">
                        <a:lnSpc>
                          <a:spcPct val="100000"/>
                        </a:lnSpc>
                        <a:spcBef>
                          <a:spcPts val="0"/>
                        </a:spcBef>
                        <a:spcAft>
                          <a:spcPts val="0"/>
                        </a:spcAft>
                      </a:pPr>
                      <a:r>
                        <a:rPr lang="en-US" sz="1000">
                          <a:latin typeface="Times New Roman"/>
                          <a:ea typeface="Calibri"/>
                          <a:cs typeface="Times New Roman"/>
                        </a:rPr>
                        <a:t>3</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dirty="0">
                          <a:latin typeface="Times New Roman"/>
                          <a:ea typeface="Calibri"/>
                          <a:cs typeface="Times New Roman"/>
                        </a:rPr>
                        <a:t>Remote Control</a:t>
                      </a:r>
                      <a:br>
                        <a:rPr lang="en-US" sz="1000" dirty="0">
                          <a:latin typeface="Times New Roman"/>
                          <a:ea typeface="Calibri"/>
                          <a:cs typeface="Times New Roman"/>
                        </a:rPr>
                      </a:b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b="1" dirty="0">
                          <a:latin typeface="Times New Roman"/>
                          <a:ea typeface="Calibri"/>
                          <a:cs typeface="Times New Roman"/>
                        </a:rPr>
                        <a:t>Rating: 5</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i="1">
                          <a:latin typeface="Times New Roman"/>
                          <a:ea typeface="Calibri"/>
                          <a:cs typeface="Times New Roman"/>
                        </a:rPr>
                        <a:t>The remote control feature is unique in the sense that you can remote control at the click of a button as long as the proper the machine is specified.</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9334">
                <a:tc>
                  <a:txBody>
                    <a:bodyPr/>
                    <a:lstStyle/>
                    <a:p>
                      <a:pPr marL="0" marR="0" algn="ctr">
                        <a:lnSpc>
                          <a:spcPct val="100000"/>
                        </a:lnSpc>
                        <a:spcBef>
                          <a:spcPts val="0"/>
                        </a:spcBef>
                        <a:spcAft>
                          <a:spcPts val="0"/>
                        </a:spcAft>
                      </a:pPr>
                      <a:r>
                        <a:rPr lang="en-US" sz="1000">
                          <a:latin typeface="Times New Roman"/>
                          <a:ea typeface="Calibri"/>
                          <a:cs typeface="Times New Roman"/>
                        </a:rPr>
                        <a:t>4</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dirty="0" smtClean="0">
                          <a:latin typeface="Times New Roman"/>
                          <a:ea typeface="Calibri"/>
                          <a:cs typeface="Times New Roman"/>
                        </a:rPr>
                        <a:t>Automation</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b="1" dirty="0">
                          <a:latin typeface="Times New Roman"/>
                          <a:ea typeface="Calibri"/>
                          <a:cs typeface="Times New Roman"/>
                        </a:rPr>
                        <a:t>Rating: </a:t>
                      </a:r>
                      <a:r>
                        <a:rPr lang="en-US" sz="1000" b="1" dirty="0" smtClean="0">
                          <a:latin typeface="Times New Roman"/>
                          <a:ea typeface="Calibri"/>
                          <a:cs typeface="Times New Roman"/>
                        </a:rPr>
                        <a:t>N/A</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i="1" dirty="0" smtClean="0">
                          <a:latin typeface="Times New Roman"/>
                          <a:ea typeface="Calibri"/>
                          <a:cs typeface="Times New Roman"/>
                        </a:rPr>
                        <a:t>Does not include this feature</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56634">
                <a:tc>
                  <a:txBody>
                    <a:bodyPr/>
                    <a:lstStyle/>
                    <a:p>
                      <a:pPr marL="0" marR="0" algn="ctr">
                        <a:lnSpc>
                          <a:spcPct val="100000"/>
                        </a:lnSpc>
                        <a:spcBef>
                          <a:spcPts val="0"/>
                        </a:spcBef>
                        <a:spcAft>
                          <a:spcPts val="0"/>
                        </a:spcAft>
                      </a:pPr>
                      <a:r>
                        <a:rPr lang="en-US" sz="1000">
                          <a:latin typeface="Times New Roman"/>
                          <a:ea typeface="Calibri"/>
                          <a:cs typeface="Times New Roman"/>
                        </a:rPr>
                        <a:t>5</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dirty="0" smtClean="0">
                          <a:latin typeface="Times New Roman"/>
                          <a:ea typeface="Calibri"/>
                          <a:cs typeface="Times New Roman"/>
                        </a:rPr>
                        <a:t>Monitoring</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b="1">
                          <a:latin typeface="Times New Roman"/>
                          <a:ea typeface="Calibri"/>
                          <a:cs typeface="Times New Roman"/>
                        </a:rPr>
                        <a:t>Rating: N/A</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i="1">
                          <a:latin typeface="Times New Roman"/>
                          <a:ea typeface="Calibri"/>
                          <a:cs typeface="Times New Roman"/>
                        </a:rPr>
                        <a:t>Does not offer this feature</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98968">
                <a:tc>
                  <a:txBody>
                    <a:bodyPr/>
                    <a:lstStyle/>
                    <a:p>
                      <a:pPr marL="0" marR="0" algn="ctr">
                        <a:lnSpc>
                          <a:spcPct val="100000"/>
                        </a:lnSpc>
                        <a:spcBef>
                          <a:spcPts val="0"/>
                        </a:spcBef>
                        <a:spcAft>
                          <a:spcPts val="0"/>
                        </a:spcAft>
                      </a:pPr>
                      <a:r>
                        <a:rPr lang="en-US" sz="1000">
                          <a:latin typeface="Times New Roman"/>
                          <a:ea typeface="Calibri"/>
                          <a:cs typeface="Times New Roman"/>
                        </a:rPr>
                        <a:t>6</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dirty="0">
                          <a:latin typeface="Times New Roman"/>
                          <a:ea typeface="Calibri"/>
                          <a:cs typeface="Times New Roman"/>
                        </a:rPr>
                        <a:t>Patch </a:t>
                      </a:r>
                      <a:r>
                        <a:rPr lang="en-US" sz="1000" dirty="0" smtClean="0">
                          <a:latin typeface="Times New Roman"/>
                          <a:ea typeface="Calibri"/>
                          <a:cs typeface="Times New Roman"/>
                        </a:rPr>
                        <a:t>Mgt</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b="1">
                          <a:latin typeface="Times New Roman"/>
                          <a:ea typeface="Calibri"/>
                          <a:cs typeface="Times New Roman"/>
                        </a:rPr>
                        <a:t>Rating: N/A</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i="1">
                          <a:latin typeface="Times New Roman"/>
                          <a:ea typeface="Calibri"/>
                          <a:cs typeface="Times New Roman"/>
                        </a:rPr>
                        <a:t>Does not offer this feature</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7502">
                <a:tc>
                  <a:txBody>
                    <a:bodyPr/>
                    <a:lstStyle/>
                    <a:p>
                      <a:pPr marL="0" marR="0" algn="ctr">
                        <a:lnSpc>
                          <a:spcPct val="100000"/>
                        </a:lnSpc>
                        <a:spcBef>
                          <a:spcPts val="0"/>
                        </a:spcBef>
                        <a:spcAft>
                          <a:spcPts val="0"/>
                        </a:spcAft>
                      </a:pPr>
                      <a:r>
                        <a:rPr lang="en-US" sz="1000">
                          <a:latin typeface="Times New Roman"/>
                          <a:ea typeface="Calibri"/>
                          <a:cs typeface="Times New Roman"/>
                        </a:rPr>
                        <a:t>7</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dirty="0">
                          <a:latin typeface="Times New Roman"/>
                          <a:ea typeface="Calibri"/>
                          <a:cs typeface="Times New Roman"/>
                        </a:rPr>
                        <a:t>Backup &amp; Disaster </a:t>
                      </a:r>
                      <a:r>
                        <a:rPr lang="en-US" sz="1000" dirty="0" smtClean="0">
                          <a:latin typeface="Times New Roman"/>
                          <a:ea typeface="Calibri"/>
                          <a:cs typeface="Times New Roman"/>
                        </a:rPr>
                        <a:t>Recovery</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b="1" dirty="0">
                          <a:latin typeface="Times New Roman"/>
                          <a:ea typeface="Calibri"/>
                          <a:cs typeface="Times New Roman"/>
                        </a:rPr>
                        <a:t>Rating: N/A</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i="1" dirty="0">
                          <a:latin typeface="Times New Roman"/>
                          <a:ea typeface="Calibri"/>
                          <a:cs typeface="Times New Roman"/>
                        </a:rPr>
                        <a:t>Does not offer this feature</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3568">
                <a:tc>
                  <a:txBody>
                    <a:bodyPr/>
                    <a:lstStyle/>
                    <a:p>
                      <a:pPr marL="0" marR="0" algn="ctr">
                        <a:lnSpc>
                          <a:spcPct val="100000"/>
                        </a:lnSpc>
                        <a:spcBef>
                          <a:spcPts val="0"/>
                        </a:spcBef>
                        <a:spcAft>
                          <a:spcPts val="0"/>
                        </a:spcAft>
                      </a:pPr>
                      <a:r>
                        <a:rPr lang="en-US" sz="1000">
                          <a:latin typeface="Times New Roman"/>
                          <a:ea typeface="Calibri"/>
                          <a:cs typeface="Times New Roman"/>
                        </a:rPr>
                        <a:t>8</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dirty="0">
                          <a:latin typeface="Times New Roman"/>
                          <a:ea typeface="Calibri"/>
                          <a:cs typeface="Times New Roman"/>
                        </a:rPr>
                        <a:t>Endpoint </a:t>
                      </a:r>
                      <a:r>
                        <a:rPr lang="en-US" sz="1000" dirty="0" smtClean="0">
                          <a:latin typeface="Times New Roman"/>
                          <a:ea typeface="Calibri"/>
                          <a:cs typeface="Times New Roman"/>
                        </a:rPr>
                        <a:t>Security</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b="1" dirty="0">
                          <a:latin typeface="Times New Roman"/>
                          <a:ea typeface="Calibri"/>
                          <a:cs typeface="Times New Roman"/>
                        </a:rPr>
                        <a:t>Rating: N/A</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i="1">
                          <a:latin typeface="Times New Roman"/>
                          <a:ea typeface="Calibri"/>
                          <a:cs typeface="Times New Roman"/>
                        </a:rPr>
                        <a:t>Does not offer this feature</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52400">
                <a:tc>
                  <a:txBody>
                    <a:bodyPr/>
                    <a:lstStyle/>
                    <a:p>
                      <a:pPr marL="0" marR="0" algn="ctr">
                        <a:lnSpc>
                          <a:spcPct val="100000"/>
                        </a:lnSpc>
                        <a:spcBef>
                          <a:spcPts val="0"/>
                        </a:spcBef>
                        <a:spcAft>
                          <a:spcPts val="0"/>
                        </a:spcAft>
                      </a:pPr>
                      <a:r>
                        <a:rPr lang="en-US" sz="1000">
                          <a:latin typeface="Times New Roman"/>
                          <a:ea typeface="Calibri"/>
                          <a:cs typeface="Times New Roman"/>
                        </a:rPr>
                        <a:t>9</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dirty="0">
                          <a:latin typeface="Times New Roman"/>
                          <a:ea typeface="Calibri"/>
                          <a:cs typeface="Times New Roman"/>
                        </a:rPr>
                        <a:t>User State </a:t>
                      </a:r>
                      <a:r>
                        <a:rPr lang="en-US" sz="1000" dirty="0" smtClean="0">
                          <a:latin typeface="Times New Roman"/>
                          <a:ea typeface="Calibri"/>
                          <a:cs typeface="Times New Roman"/>
                        </a:rPr>
                        <a:t>Mgt</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b="1" dirty="0">
                          <a:latin typeface="Times New Roman"/>
                          <a:ea typeface="Calibri"/>
                          <a:cs typeface="Times New Roman"/>
                        </a:rPr>
                        <a:t>Rating: N/A</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i="1">
                          <a:latin typeface="Times New Roman"/>
                          <a:ea typeface="Calibri"/>
                          <a:cs typeface="Times New Roman"/>
                        </a:rPr>
                        <a:t>Does not offer this feature</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52400">
                <a:tc>
                  <a:txBody>
                    <a:bodyPr/>
                    <a:lstStyle/>
                    <a:p>
                      <a:pPr marL="0" marR="0" algn="ctr">
                        <a:lnSpc>
                          <a:spcPct val="100000"/>
                        </a:lnSpc>
                        <a:spcBef>
                          <a:spcPts val="0"/>
                        </a:spcBef>
                        <a:spcAft>
                          <a:spcPts val="0"/>
                        </a:spcAft>
                      </a:pPr>
                      <a:r>
                        <a:rPr lang="en-US" sz="1000">
                          <a:latin typeface="Times New Roman"/>
                          <a:ea typeface="Calibri"/>
                          <a:cs typeface="Times New Roman"/>
                        </a:rPr>
                        <a:t>10</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dirty="0" err="1" smtClean="0">
                          <a:latin typeface="Times New Roman"/>
                          <a:ea typeface="Calibri"/>
                          <a:cs typeface="Times New Roman"/>
                        </a:rPr>
                        <a:t>HelpDesk</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b="1" dirty="0">
                          <a:latin typeface="Times New Roman"/>
                          <a:ea typeface="Calibri"/>
                          <a:cs typeface="Times New Roman"/>
                        </a:rPr>
                        <a:t>Rating: 5</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i="1">
                          <a:latin typeface="Times New Roman"/>
                          <a:ea typeface="Calibri"/>
                          <a:cs typeface="Times New Roman"/>
                        </a:rPr>
                        <a:t>The ticketing system is very well developed and is one of its main advantages</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52400">
                <a:tc>
                  <a:txBody>
                    <a:bodyPr/>
                    <a:lstStyle/>
                    <a:p>
                      <a:pPr marL="0" marR="0" algn="ctr">
                        <a:lnSpc>
                          <a:spcPct val="100000"/>
                        </a:lnSpc>
                        <a:spcBef>
                          <a:spcPts val="0"/>
                        </a:spcBef>
                        <a:spcAft>
                          <a:spcPts val="0"/>
                        </a:spcAft>
                      </a:pPr>
                      <a:r>
                        <a:rPr lang="en-US" sz="1000">
                          <a:latin typeface="Times New Roman"/>
                          <a:ea typeface="Calibri"/>
                          <a:cs typeface="Times New Roman"/>
                        </a:rPr>
                        <a:t>11</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dirty="0" smtClean="0">
                          <a:latin typeface="Times New Roman"/>
                          <a:ea typeface="Calibri"/>
                          <a:cs typeface="Times New Roman"/>
                        </a:rPr>
                        <a:t>Reporting</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b="1" dirty="0">
                          <a:latin typeface="Times New Roman"/>
                          <a:ea typeface="Calibri"/>
                          <a:cs typeface="Times New Roman"/>
                        </a:rPr>
                        <a:t>Rating: 5</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i="1">
                          <a:latin typeface="Times New Roman"/>
                          <a:ea typeface="Calibri"/>
                          <a:cs typeface="Times New Roman"/>
                        </a:rPr>
                        <a:t>Like Kaseya it offers executive reports which are very well developed.</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94734">
                <a:tc>
                  <a:txBody>
                    <a:bodyPr/>
                    <a:lstStyle/>
                    <a:p>
                      <a:pPr marL="0" marR="0" algn="ctr">
                        <a:lnSpc>
                          <a:spcPct val="100000"/>
                        </a:lnSpc>
                        <a:spcBef>
                          <a:spcPts val="0"/>
                        </a:spcBef>
                        <a:spcAft>
                          <a:spcPts val="0"/>
                        </a:spcAft>
                      </a:pPr>
                      <a:r>
                        <a:rPr lang="en-US" sz="1000">
                          <a:latin typeface="Times New Roman"/>
                          <a:ea typeface="Calibri"/>
                          <a:cs typeface="Times New Roman"/>
                        </a:rPr>
                        <a:t>12</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dirty="0" smtClean="0">
                          <a:latin typeface="Times New Roman"/>
                          <a:ea typeface="Calibri"/>
                          <a:cs typeface="Times New Roman"/>
                        </a:rPr>
                        <a:t>System</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b="1" dirty="0">
                          <a:latin typeface="Times New Roman"/>
                          <a:ea typeface="Calibri"/>
                          <a:cs typeface="Times New Roman"/>
                        </a:rPr>
                        <a:t>Rating: 4</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a:latin typeface="Times New Roman"/>
                          <a:ea typeface="Calibri"/>
                          <a:cs typeface="Times New Roman"/>
                        </a:rPr>
                        <a:t>XP looking with a simple user interface.</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0868">
                <a:tc>
                  <a:txBody>
                    <a:bodyPr/>
                    <a:lstStyle/>
                    <a:p>
                      <a:pPr marL="0" marR="0" algn="ctr">
                        <a:lnSpc>
                          <a:spcPct val="100000"/>
                        </a:lnSpc>
                        <a:spcBef>
                          <a:spcPts val="0"/>
                        </a:spcBef>
                        <a:spcAft>
                          <a:spcPts val="0"/>
                        </a:spcAft>
                      </a:pPr>
                      <a:r>
                        <a:rPr lang="en-US" sz="1000">
                          <a:latin typeface="Times New Roman"/>
                          <a:ea typeface="Calibri"/>
                          <a:cs typeface="Times New Roman"/>
                        </a:rPr>
                        <a:t>13</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dirty="0" smtClean="0">
                          <a:latin typeface="Times New Roman"/>
                          <a:ea typeface="Calibri"/>
                          <a:cs typeface="Times New Roman"/>
                        </a:rPr>
                        <a:t>Usability</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b="1" dirty="0">
                          <a:latin typeface="Times New Roman"/>
                          <a:ea typeface="Calibri"/>
                          <a:cs typeface="Times New Roman"/>
                        </a:rPr>
                        <a:t>Rating: 4</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a:latin typeface="Times New Roman"/>
                          <a:ea typeface="Calibri"/>
                          <a:cs typeface="Times New Roman"/>
                        </a:rPr>
                        <a:t>Easy to use!</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7002">
                <a:tc>
                  <a:txBody>
                    <a:bodyPr/>
                    <a:lstStyle/>
                    <a:p>
                      <a:pPr marL="0" marR="0" algn="ctr">
                        <a:lnSpc>
                          <a:spcPct val="100000"/>
                        </a:lnSpc>
                        <a:spcBef>
                          <a:spcPts val="0"/>
                        </a:spcBef>
                        <a:spcAft>
                          <a:spcPts val="0"/>
                        </a:spcAft>
                      </a:pPr>
                      <a:r>
                        <a:rPr lang="en-US" sz="1000">
                          <a:latin typeface="Times New Roman"/>
                          <a:ea typeface="Calibri"/>
                          <a:cs typeface="Times New Roman"/>
                        </a:rPr>
                        <a:t>14</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a:latin typeface="Times New Roman"/>
                          <a:ea typeface="Calibri"/>
                          <a:cs typeface="Times New Roman"/>
                        </a:rPr>
                        <a:t>Reliability</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b="1" dirty="0">
                          <a:latin typeface="Times New Roman"/>
                          <a:ea typeface="Calibri"/>
                          <a:cs typeface="Times New Roman"/>
                        </a:rPr>
                        <a:t>Rating: 5</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a:latin typeface="Times New Roman"/>
                          <a:ea typeface="Calibri"/>
                          <a:cs typeface="Times New Roman"/>
                        </a:rPr>
                        <a:t>Very reliable, does what it says</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31234">
                <a:tc>
                  <a:txBody>
                    <a:bodyPr/>
                    <a:lstStyle/>
                    <a:p>
                      <a:pPr marL="0" marR="0" algn="ctr">
                        <a:lnSpc>
                          <a:spcPct val="100000"/>
                        </a:lnSpc>
                        <a:spcBef>
                          <a:spcPts val="0"/>
                        </a:spcBef>
                        <a:spcAft>
                          <a:spcPts val="0"/>
                        </a:spcAft>
                      </a:pPr>
                      <a:r>
                        <a:rPr lang="en-US" sz="1000">
                          <a:latin typeface="Times New Roman"/>
                          <a:ea typeface="Calibri"/>
                          <a:cs typeface="Times New Roman"/>
                        </a:rPr>
                        <a:t>15</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a:latin typeface="Times New Roman"/>
                          <a:ea typeface="Calibri"/>
                          <a:cs typeface="Times New Roman"/>
                        </a:rPr>
                        <a:t>Performance</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b="1" dirty="0">
                          <a:latin typeface="Times New Roman"/>
                          <a:ea typeface="Calibri"/>
                          <a:cs typeface="Times New Roman"/>
                        </a:rPr>
                        <a:t>Rating: 3.5</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a:latin typeface="Times New Roman"/>
                          <a:ea typeface="Calibri"/>
                          <a:cs typeface="Times New Roman"/>
                        </a:rPr>
                        <a:t>Can get slow at times when under a workload</a:t>
                      </a:r>
                      <a:endParaRPr lang="en-US" sz="100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2466">
                <a:tc>
                  <a:txBody>
                    <a:bodyPr/>
                    <a:lstStyle/>
                    <a:p>
                      <a:pPr marL="0" marR="0" algn="ctr">
                        <a:lnSpc>
                          <a:spcPct val="100000"/>
                        </a:lnSpc>
                        <a:spcBef>
                          <a:spcPts val="0"/>
                        </a:spcBef>
                        <a:spcAft>
                          <a:spcPts val="0"/>
                        </a:spcAft>
                      </a:pPr>
                      <a:r>
                        <a:rPr lang="en-US" sz="1000" dirty="0">
                          <a:latin typeface="Times New Roman"/>
                          <a:ea typeface="Calibri"/>
                          <a:cs typeface="Times New Roman"/>
                        </a:rPr>
                        <a:t>16</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dirty="0" smtClean="0">
                          <a:latin typeface="Times New Roman"/>
                          <a:ea typeface="Calibri"/>
                          <a:cs typeface="Times New Roman"/>
                        </a:rPr>
                        <a:t>Supportability</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b="1" dirty="0">
                          <a:latin typeface="Times New Roman"/>
                          <a:ea typeface="Calibri"/>
                          <a:cs typeface="Times New Roman"/>
                        </a:rPr>
                        <a:t>Rating</a:t>
                      </a:r>
                      <a:r>
                        <a:rPr lang="en-US" sz="1000" b="1">
                          <a:latin typeface="Times New Roman"/>
                          <a:ea typeface="Calibri"/>
                          <a:cs typeface="Times New Roman"/>
                        </a:rPr>
                        <a:t>: </a:t>
                      </a:r>
                      <a:r>
                        <a:rPr lang="en-US" sz="1000" b="1" smtClean="0">
                          <a:latin typeface="Times New Roman"/>
                          <a:ea typeface="Calibri"/>
                          <a:cs typeface="Times New Roman"/>
                        </a:rPr>
                        <a:t>4</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dirty="0">
                          <a:latin typeface="Times New Roman"/>
                          <a:ea typeface="Calibri"/>
                          <a:cs typeface="Times New Roman"/>
                        </a:rPr>
                        <a:t>Great premium care plan, adds to the value of supportability</a:t>
                      </a:r>
                      <a:endParaRPr lang="en-US" sz="1000" dirty="0">
                        <a:latin typeface="Calibri"/>
                        <a:ea typeface="Calibri"/>
                        <a:cs typeface="Times New Roman"/>
                      </a:endParaRPr>
                    </a:p>
                  </a:txBody>
                  <a:tcPr marL="45436" marR="45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2.2 Rating Results Explanation/Discussion</a:t>
            </a:r>
            <a:endParaRPr lang="en-US" dirty="0"/>
          </a:p>
        </p:txBody>
      </p:sp>
      <p:graphicFrame>
        <p:nvGraphicFramePr>
          <p:cNvPr id="4" name="Table 3"/>
          <p:cNvGraphicFramePr>
            <a:graphicFrameLocks noGrp="1"/>
          </p:cNvGraphicFramePr>
          <p:nvPr/>
        </p:nvGraphicFramePr>
        <p:xfrm>
          <a:off x="1676400" y="1447800"/>
          <a:ext cx="5562599" cy="4571995"/>
        </p:xfrm>
        <a:graphic>
          <a:graphicData uri="http://schemas.openxmlformats.org/drawingml/2006/table">
            <a:tbl>
              <a:tblPr/>
              <a:tblGrid>
                <a:gridCol w="464195"/>
                <a:gridCol w="1929835"/>
                <a:gridCol w="1408253"/>
                <a:gridCol w="1760316"/>
              </a:tblGrid>
              <a:tr h="477746">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i="1">
                          <a:latin typeface="Times New Roman"/>
                          <a:ea typeface="Calibri"/>
                          <a:cs typeface="Times New Roman"/>
                        </a:rPr>
                        <a:t>Features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i="1">
                          <a:latin typeface="Times New Roman"/>
                          <a:ea typeface="Calibri"/>
                          <a:cs typeface="Times New Roman"/>
                        </a:rPr>
                        <a:t>Kaseya</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i="1">
                          <a:latin typeface="Times New Roman"/>
                          <a:ea typeface="Calibri"/>
                          <a:cs typeface="Times New Roman"/>
                        </a:rPr>
                        <a:t>Numara track-IT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873">
                <a:tc>
                  <a:txBody>
                    <a:bodyPr/>
                    <a:lstStyle/>
                    <a:p>
                      <a:pPr marL="0" marR="0" algn="ctr">
                        <a:lnSpc>
                          <a:spcPct val="115000"/>
                        </a:lnSpc>
                        <a:spcBef>
                          <a:spcPts val="0"/>
                        </a:spcBef>
                        <a:spcAft>
                          <a:spcPts val="0"/>
                        </a:spcAft>
                      </a:pPr>
                      <a:r>
                        <a:rPr lang="en-US" sz="1000">
                          <a:latin typeface="Times New Roman"/>
                          <a:ea typeface="Calibri"/>
                          <a:cs typeface="Times New Roman"/>
                        </a:rPr>
                        <a:t>1</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Architecture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873">
                <a:tc>
                  <a:txBody>
                    <a:bodyPr/>
                    <a:lstStyle/>
                    <a:p>
                      <a:pPr marL="0" marR="0" algn="ctr">
                        <a:lnSpc>
                          <a:spcPct val="115000"/>
                        </a:lnSpc>
                        <a:spcBef>
                          <a:spcPts val="0"/>
                        </a:spcBef>
                        <a:spcAft>
                          <a:spcPts val="0"/>
                        </a:spcAft>
                      </a:pPr>
                      <a:r>
                        <a:rPr lang="en-US" sz="1000">
                          <a:latin typeface="Times New Roman"/>
                          <a:ea typeface="Calibri"/>
                          <a:cs typeface="Times New Roman"/>
                        </a:rPr>
                        <a:t>2</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Audit &amp; Asset Mgt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873">
                <a:tc>
                  <a:txBody>
                    <a:bodyPr/>
                    <a:lstStyle/>
                    <a:p>
                      <a:pPr marL="0" marR="0" algn="ctr">
                        <a:lnSpc>
                          <a:spcPct val="115000"/>
                        </a:lnSpc>
                        <a:spcBef>
                          <a:spcPts val="0"/>
                        </a:spcBef>
                        <a:spcAft>
                          <a:spcPts val="0"/>
                        </a:spcAft>
                      </a:pPr>
                      <a:r>
                        <a:rPr lang="en-US" sz="1000">
                          <a:latin typeface="Times New Roman"/>
                          <a:ea typeface="Calibri"/>
                          <a:cs typeface="Times New Roman"/>
                        </a:rPr>
                        <a:t>3</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Remote Control</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873">
                <a:tc>
                  <a:txBody>
                    <a:bodyPr/>
                    <a:lstStyle/>
                    <a:p>
                      <a:pPr marL="0" marR="0" algn="ctr">
                        <a:lnSpc>
                          <a:spcPct val="115000"/>
                        </a:lnSpc>
                        <a:spcBef>
                          <a:spcPts val="0"/>
                        </a:spcBef>
                        <a:spcAft>
                          <a:spcPts val="0"/>
                        </a:spcAft>
                      </a:pPr>
                      <a:r>
                        <a:rPr lang="en-US" sz="1000">
                          <a:latin typeface="Times New Roman"/>
                          <a:ea typeface="Calibri"/>
                          <a:cs typeface="Times New Roman"/>
                        </a:rPr>
                        <a:t>4</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Automation</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latin typeface="Times New Roman"/>
                          <a:ea typeface="Calibri"/>
                          <a:cs typeface="Times New Roman"/>
                        </a:rPr>
                        <a:t>N/A</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873">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Monitoring</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4</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873">
                <a:tc>
                  <a:txBody>
                    <a:bodyPr/>
                    <a:lstStyle/>
                    <a:p>
                      <a:pPr marL="0" marR="0" algn="ctr">
                        <a:lnSpc>
                          <a:spcPct val="115000"/>
                        </a:lnSpc>
                        <a:spcBef>
                          <a:spcPts val="0"/>
                        </a:spcBef>
                        <a:spcAft>
                          <a:spcPts val="0"/>
                        </a:spcAft>
                      </a:pPr>
                      <a:r>
                        <a:rPr lang="en-US" sz="1000">
                          <a:latin typeface="Times New Roman"/>
                          <a:ea typeface="Calibri"/>
                          <a:cs typeface="Times New Roman"/>
                        </a:rPr>
                        <a:t>6</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Patch Mgt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N/A</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873">
                <a:tc>
                  <a:txBody>
                    <a:bodyPr/>
                    <a:lstStyle/>
                    <a:p>
                      <a:pPr marL="0" marR="0" algn="ctr">
                        <a:lnSpc>
                          <a:spcPct val="115000"/>
                        </a:lnSpc>
                        <a:spcBef>
                          <a:spcPts val="0"/>
                        </a:spcBef>
                        <a:spcAft>
                          <a:spcPts val="0"/>
                        </a:spcAft>
                      </a:pPr>
                      <a:r>
                        <a:rPr lang="en-US" sz="1000">
                          <a:latin typeface="Times New Roman"/>
                          <a:ea typeface="Calibri"/>
                          <a:cs typeface="Times New Roman"/>
                        </a:rPr>
                        <a:t>7</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Backup &amp; Disaster Recovery</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N/A</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873">
                <a:tc>
                  <a:txBody>
                    <a:bodyPr/>
                    <a:lstStyle/>
                    <a:p>
                      <a:pPr marL="0" marR="0" algn="ctr">
                        <a:lnSpc>
                          <a:spcPct val="115000"/>
                        </a:lnSpc>
                        <a:spcBef>
                          <a:spcPts val="0"/>
                        </a:spcBef>
                        <a:spcAft>
                          <a:spcPts val="0"/>
                        </a:spcAft>
                      </a:pPr>
                      <a:r>
                        <a:rPr lang="en-US" sz="1000">
                          <a:latin typeface="Times New Roman"/>
                          <a:ea typeface="Calibri"/>
                          <a:cs typeface="Times New Roman"/>
                        </a:rPr>
                        <a:t>8</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Endpoint Security</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N/A</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873">
                <a:tc>
                  <a:txBody>
                    <a:bodyPr/>
                    <a:lstStyle/>
                    <a:p>
                      <a:pPr marL="0" marR="0" algn="ctr">
                        <a:lnSpc>
                          <a:spcPct val="115000"/>
                        </a:lnSpc>
                        <a:spcBef>
                          <a:spcPts val="0"/>
                        </a:spcBef>
                        <a:spcAft>
                          <a:spcPts val="0"/>
                        </a:spcAft>
                      </a:pPr>
                      <a:r>
                        <a:rPr lang="en-US" sz="1000">
                          <a:latin typeface="Times New Roman"/>
                          <a:ea typeface="Calibri"/>
                          <a:cs typeface="Times New Roman"/>
                        </a:rPr>
                        <a:t>9</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User State Mgt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N/A</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394">
                <a:tc>
                  <a:txBody>
                    <a:bodyPr/>
                    <a:lstStyle/>
                    <a:p>
                      <a:pPr marL="0" marR="0" algn="ctr">
                        <a:lnSpc>
                          <a:spcPct val="115000"/>
                        </a:lnSpc>
                        <a:spcBef>
                          <a:spcPts val="0"/>
                        </a:spcBef>
                        <a:spcAft>
                          <a:spcPts val="0"/>
                        </a:spcAft>
                      </a:pPr>
                      <a:r>
                        <a:rPr lang="en-US" sz="1000">
                          <a:latin typeface="Times New Roman"/>
                          <a:ea typeface="Calibri"/>
                          <a:cs typeface="Times New Roman"/>
                        </a:rPr>
                        <a:t>10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HelpDesk</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873">
                <a:tc>
                  <a:txBody>
                    <a:bodyPr/>
                    <a:lstStyle/>
                    <a:p>
                      <a:pPr marL="0" marR="0" algn="ctr">
                        <a:lnSpc>
                          <a:spcPct val="115000"/>
                        </a:lnSpc>
                        <a:spcBef>
                          <a:spcPts val="0"/>
                        </a:spcBef>
                        <a:spcAft>
                          <a:spcPts val="0"/>
                        </a:spcAft>
                      </a:pPr>
                      <a:r>
                        <a:rPr lang="en-US" sz="1000">
                          <a:latin typeface="Times New Roman"/>
                          <a:ea typeface="Calibri"/>
                          <a:cs typeface="Times New Roman"/>
                        </a:rPr>
                        <a:t>11</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Reporting</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873">
                <a:tc>
                  <a:txBody>
                    <a:bodyPr/>
                    <a:lstStyle/>
                    <a:p>
                      <a:pPr marL="0" marR="0" algn="ctr">
                        <a:lnSpc>
                          <a:spcPct val="115000"/>
                        </a:lnSpc>
                        <a:spcBef>
                          <a:spcPts val="0"/>
                        </a:spcBef>
                        <a:spcAft>
                          <a:spcPts val="0"/>
                        </a:spcAft>
                      </a:pPr>
                      <a:r>
                        <a:rPr lang="en-US" sz="1000">
                          <a:latin typeface="Times New Roman"/>
                          <a:ea typeface="Calibri"/>
                          <a:cs typeface="Times New Roman"/>
                        </a:rPr>
                        <a:t>12</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System</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873">
                <a:tc>
                  <a:txBody>
                    <a:bodyPr/>
                    <a:lstStyle/>
                    <a:p>
                      <a:pPr marL="0" marR="0" algn="ctr">
                        <a:lnSpc>
                          <a:spcPct val="115000"/>
                        </a:lnSpc>
                        <a:spcBef>
                          <a:spcPts val="0"/>
                        </a:spcBef>
                        <a:spcAft>
                          <a:spcPts val="0"/>
                        </a:spcAft>
                      </a:pPr>
                      <a:r>
                        <a:rPr lang="en-US" sz="1000">
                          <a:latin typeface="Times New Roman"/>
                          <a:ea typeface="Calibri"/>
                          <a:cs typeface="Times New Roman"/>
                        </a:rPr>
                        <a:t>13</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Usability</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873">
                <a:tc>
                  <a:txBody>
                    <a:bodyPr/>
                    <a:lstStyle/>
                    <a:p>
                      <a:pPr marL="0" marR="0" algn="ctr">
                        <a:lnSpc>
                          <a:spcPct val="115000"/>
                        </a:lnSpc>
                        <a:spcBef>
                          <a:spcPts val="0"/>
                        </a:spcBef>
                        <a:spcAft>
                          <a:spcPts val="0"/>
                        </a:spcAft>
                      </a:pPr>
                      <a:r>
                        <a:rPr lang="en-US" sz="1000">
                          <a:latin typeface="Times New Roman"/>
                          <a:ea typeface="Calibri"/>
                          <a:cs typeface="Times New Roman"/>
                        </a:rPr>
                        <a:t>14</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Reliability</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873">
                <a:tc>
                  <a:txBody>
                    <a:bodyPr/>
                    <a:lstStyle/>
                    <a:p>
                      <a:pPr marL="0" marR="0" algn="ctr">
                        <a:lnSpc>
                          <a:spcPct val="115000"/>
                        </a:lnSpc>
                        <a:spcBef>
                          <a:spcPts val="0"/>
                        </a:spcBef>
                        <a:spcAft>
                          <a:spcPts val="0"/>
                        </a:spcAft>
                      </a:pPr>
                      <a:r>
                        <a:rPr lang="en-US" sz="1000">
                          <a:latin typeface="Times New Roman"/>
                          <a:ea typeface="Calibri"/>
                          <a:cs typeface="Times New Roman"/>
                        </a:rPr>
                        <a:t>15</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Performance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873">
                <a:tc>
                  <a:txBody>
                    <a:bodyPr/>
                    <a:lstStyle/>
                    <a:p>
                      <a:pPr marL="0" marR="0" algn="ctr">
                        <a:lnSpc>
                          <a:spcPct val="115000"/>
                        </a:lnSpc>
                        <a:spcBef>
                          <a:spcPts val="0"/>
                        </a:spcBef>
                        <a:spcAft>
                          <a:spcPts val="0"/>
                        </a:spcAft>
                      </a:pPr>
                      <a:r>
                        <a:rPr lang="en-US" sz="1000">
                          <a:latin typeface="Times New Roman"/>
                          <a:ea typeface="Calibri"/>
                          <a:cs typeface="Times New Roman"/>
                        </a:rPr>
                        <a:t>16</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Supportability</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760">
                <a:tc>
                  <a:txBody>
                    <a:bodyPr/>
                    <a:lstStyle/>
                    <a:p>
                      <a:pPr marL="0" marR="0" algn="ctr">
                        <a:lnSpc>
                          <a:spcPct val="115000"/>
                        </a:lnSpc>
                        <a:spcBef>
                          <a:spcPts val="0"/>
                        </a:spcBef>
                        <a:spcAft>
                          <a:spcPts val="0"/>
                        </a:spcAft>
                      </a:pP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latin typeface="Times New Roman"/>
                          <a:ea typeface="Calibri"/>
                          <a:cs typeface="Times New Roman"/>
                        </a:rPr>
                        <a:t>Total</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latin typeface="Times New Roman"/>
                          <a:ea typeface="Calibri"/>
                          <a:cs typeface="Times New Roman"/>
                        </a:rPr>
                        <a:t>77</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smtClean="0">
                          <a:latin typeface="Times New Roman"/>
                          <a:ea typeface="Calibri"/>
                          <a:cs typeface="Times New Roman"/>
                        </a:rPr>
                        <a:t>48</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Rating Results</a:t>
            </a:r>
            <a:br>
              <a:rPr lang="en-US" dirty="0" smtClean="0"/>
            </a:br>
            <a:r>
              <a:rPr lang="en-US" dirty="0" smtClean="0"/>
              <a:t>Explanation/Discussion</a:t>
            </a:r>
            <a:endParaRPr lang="en-US" dirty="0"/>
          </a:p>
        </p:txBody>
      </p:sp>
      <p:sp>
        <p:nvSpPr>
          <p:cNvPr id="3" name="Content Placeholder 2"/>
          <p:cNvSpPr txBox="1">
            <a:spLocks/>
          </p:cNvSpPr>
          <p:nvPr/>
        </p:nvSpPr>
        <p:spPr>
          <a:xfrm>
            <a:off x="779463" y="1828800"/>
            <a:ext cx="7583487" cy="4208463"/>
          </a:xfrm>
          <a:prstGeom prst="rect">
            <a:avLst/>
          </a:prstGeom>
        </p:spPr>
        <p:txBody>
          <a:bodyPr/>
          <a:lstStyle/>
          <a:p>
            <a:pPr>
              <a:buFont typeface="Arial" pitchFamily="34" charset="0"/>
              <a:buChar char="•"/>
            </a:pPr>
            <a:r>
              <a:rPr lang="en-US" i="1" dirty="0" smtClean="0">
                <a:solidFill>
                  <a:schemeClr val="tx2">
                    <a:lumMod val="75000"/>
                  </a:schemeClr>
                </a:solidFill>
              </a:rPr>
              <a:t> </a:t>
            </a:r>
            <a:r>
              <a:rPr lang="en-US" i="1" dirty="0" err="1" smtClean="0">
                <a:solidFill>
                  <a:schemeClr val="tx2">
                    <a:lumMod val="75000"/>
                  </a:schemeClr>
                </a:solidFill>
              </a:rPr>
              <a:t>Kaseya</a:t>
            </a:r>
            <a:r>
              <a:rPr lang="en-US" i="1" dirty="0" smtClean="0">
                <a:solidFill>
                  <a:schemeClr val="tx2">
                    <a:lumMod val="75000"/>
                  </a:schemeClr>
                </a:solidFill>
              </a:rPr>
              <a:t> offers many more features than does </a:t>
            </a:r>
            <a:r>
              <a:rPr lang="en-US" i="1" dirty="0" err="1" smtClean="0">
                <a:solidFill>
                  <a:schemeClr val="tx2">
                    <a:lumMod val="75000"/>
                  </a:schemeClr>
                </a:solidFill>
              </a:rPr>
              <a:t>Numara</a:t>
            </a:r>
            <a:r>
              <a:rPr lang="en-US" i="1" dirty="0" smtClean="0">
                <a:solidFill>
                  <a:schemeClr val="tx2">
                    <a:lumMod val="75000"/>
                  </a:schemeClr>
                </a:solidFill>
              </a:rPr>
              <a:t>. The fact that you have to purchase additional modules that </a:t>
            </a:r>
            <a:r>
              <a:rPr lang="en-US" i="1" dirty="0" err="1" smtClean="0">
                <a:solidFill>
                  <a:schemeClr val="tx2">
                    <a:lumMod val="75000"/>
                  </a:schemeClr>
                </a:solidFill>
              </a:rPr>
              <a:t>Kaseya</a:t>
            </a:r>
            <a:r>
              <a:rPr lang="en-US" i="1" dirty="0" smtClean="0">
                <a:solidFill>
                  <a:schemeClr val="tx2">
                    <a:lumMod val="75000"/>
                  </a:schemeClr>
                </a:solidFill>
              </a:rPr>
              <a:t> enterprise edition comes standard with is what </a:t>
            </a:r>
            <a:r>
              <a:rPr lang="en-US" i="1" dirty="0" err="1" smtClean="0">
                <a:solidFill>
                  <a:schemeClr val="tx2">
                    <a:lumMod val="75000"/>
                  </a:schemeClr>
                </a:solidFill>
              </a:rPr>
              <a:t>Numara</a:t>
            </a:r>
            <a:r>
              <a:rPr lang="en-US" i="1" dirty="0" smtClean="0">
                <a:solidFill>
                  <a:schemeClr val="tx2">
                    <a:lumMod val="75000"/>
                  </a:schemeClr>
                </a:solidFill>
              </a:rPr>
              <a:t> is lacking and why it did not total as high as </a:t>
            </a:r>
            <a:r>
              <a:rPr lang="en-US" i="1" dirty="0" err="1" smtClean="0">
                <a:solidFill>
                  <a:schemeClr val="tx2">
                    <a:lumMod val="75000"/>
                  </a:schemeClr>
                </a:solidFill>
              </a:rPr>
              <a:t>Kaseya</a:t>
            </a:r>
            <a:r>
              <a:rPr lang="en-US" i="1" dirty="0" smtClean="0">
                <a:solidFill>
                  <a:schemeClr val="tx2">
                    <a:lumMod val="75000"/>
                  </a:schemeClr>
                </a:solidFill>
              </a:rPr>
              <a:t>. </a:t>
            </a:r>
            <a:endParaRPr lang="en-US" i="1" dirty="0" smtClean="0">
              <a:solidFill>
                <a:schemeClr val="tx2">
                  <a:lumMod val="75000"/>
                </a:schemeClr>
              </a:solidFill>
            </a:endParaRPr>
          </a:p>
          <a:p>
            <a:endParaRPr lang="en-US" i="1" dirty="0" smtClean="0">
              <a:solidFill>
                <a:schemeClr val="tx2">
                  <a:lumMod val="75000"/>
                </a:schemeClr>
              </a:solidFill>
            </a:endParaRPr>
          </a:p>
          <a:p>
            <a:pPr>
              <a:buFont typeface="Arial" pitchFamily="34" charset="0"/>
              <a:buChar char="•"/>
            </a:pPr>
            <a:r>
              <a:rPr lang="en-US" i="1" dirty="0" smtClean="0">
                <a:solidFill>
                  <a:schemeClr val="tx2">
                    <a:lumMod val="75000"/>
                  </a:schemeClr>
                </a:solidFill>
              </a:rPr>
              <a:t>As </a:t>
            </a:r>
            <a:r>
              <a:rPr lang="en-US" i="1" dirty="0" smtClean="0">
                <a:solidFill>
                  <a:schemeClr val="tx2">
                    <a:lumMod val="75000"/>
                  </a:schemeClr>
                </a:solidFill>
              </a:rPr>
              <a:t>you can see in the table above, </a:t>
            </a:r>
            <a:r>
              <a:rPr lang="en-US" i="1" dirty="0" err="1" smtClean="0">
                <a:solidFill>
                  <a:schemeClr val="tx2">
                    <a:lumMod val="75000"/>
                  </a:schemeClr>
                </a:solidFill>
              </a:rPr>
              <a:t>Numara</a:t>
            </a:r>
            <a:r>
              <a:rPr lang="en-US" i="1" dirty="0" smtClean="0">
                <a:solidFill>
                  <a:schemeClr val="tx2">
                    <a:lumMod val="75000"/>
                  </a:schemeClr>
                </a:solidFill>
              </a:rPr>
              <a:t> Track-IT! does not come standard with Patch management, Back &amp; Disaster Recovery, Endpoint Security, and User State management. </a:t>
            </a:r>
            <a:endParaRPr lang="en-US" i="1" dirty="0" smtClean="0">
              <a:solidFill>
                <a:schemeClr val="tx2">
                  <a:lumMod val="75000"/>
                </a:schemeClr>
              </a:solidFill>
            </a:endParaRPr>
          </a:p>
          <a:p>
            <a:endParaRPr lang="en-US" i="1" dirty="0" smtClean="0">
              <a:solidFill>
                <a:schemeClr val="tx2">
                  <a:lumMod val="75000"/>
                </a:schemeClr>
              </a:solidFill>
            </a:endParaRPr>
          </a:p>
          <a:p>
            <a:pPr>
              <a:buFont typeface="Arial" pitchFamily="34" charset="0"/>
              <a:buChar char="•"/>
            </a:pPr>
            <a:r>
              <a:rPr lang="en-US" i="1" dirty="0" err="1" smtClean="0">
                <a:solidFill>
                  <a:schemeClr val="tx2">
                    <a:lumMod val="75000"/>
                  </a:schemeClr>
                </a:solidFill>
              </a:rPr>
              <a:t>Kaseya</a:t>
            </a:r>
            <a:r>
              <a:rPr lang="en-US" i="1" dirty="0" smtClean="0">
                <a:solidFill>
                  <a:schemeClr val="tx2">
                    <a:lumMod val="75000"/>
                  </a:schemeClr>
                </a:solidFill>
              </a:rPr>
              <a:t> </a:t>
            </a:r>
            <a:r>
              <a:rPr lang="en-US" i="1" dirty="0" smtClean="0">
                <a:solidFill>
                  <a:schemeClr val="tx2">
                    <a:lumMod val="75000"/>
                  </a:schemeClr>
                </a:solidFill>
              </a:rPr>
              <a:t>appeals more to different companies due to the amount of features that the company offers. </a:t>
            </a:r>
            <a:endParaRPr lang="en-US" dirty="0">
              <a:solidFill>
                <a:schemeClr val="tx2">
                  <a:lumMod val="75000"/>
                </a:schemeClr>
              </a:solidFill>
            </a:endParaRPr>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Rating Results</a:t>
            </a:r>
            <a:br>
              <a:rPr lang="en-US" dirty="0" smtClean="0"/>
            </a:br>
            <a:r>
              <a:rPr lang="en-US" dirty="0" smtClean="0"/>
              <a:t>Explanation/Discussion</a:t>
            </a:r>
            <a:endParaRPr lang="en-US" dirty="0"/>
          </a:p>
        </p:txBody>
      </p:sp>
      <p:sp>
        <p:nvSpPr>
          <p:cNvPr id="3" name="Content Placeholder 2"/>
          <p:cNvSpPr txBox="1">
            <a:spLocks/>
          </p:cNvSpPr>
          <p:nvPr/>
        </p:nvSpPr>
        <p:spPr>
          <a:xfrm>
            <a:off x="779463" y="1828800"/>
            <a:ext cx="7583487" cy="4208463"/>
          </a:xfrm>
          <a:prstGeom prst="rect">
            <a:avLst/>
          </a:prstGeom>
        </p:spPr>
        <p:txBody>
          <a:bodyPr/>
          <a:lstStyle/>
          <a:p>
            <a:pPr>
              <a:buFont typeface="Arial" pitchFamily="34" charset="0"/>
              <a:buChar char="•"/>
            </a:pPr>
            <a:endParaRPr lang="en-US" i="1" dirty="0" smtClean="0"/>
          </a:p>
          <a:p>
            <a:pPr>
              <a:buFont typeface="Arial" pitchFamily="34" charset="0"/>
              <a:buChar char="•"/>
            </a:pPr>
            <a:r>
              <a:rPr lang="en-US" i="1" dirty="0" smtClean="0"/>
              <a:t>Ultimately, it is the determining factor that </a:t>
            </a:r>
            <a:r>
              <a:rPr lang="en-US" i="1" dirty="0" err="1" smtClean="0"/>
              <a:t>Kaseya’s</a:t>
            </a:r>
            <a:r>
              <a:rPr lang="en-US" i="1" dirty="0" smtClean="0"/>
              <a:t> solution is better than </a:t>
            </a:r>
            <a:r>
              <a:rPr lang="en-US" i="1" dirty="0" err="1" smtClean="0"/>
              <a:t>Numara’s</a:t>
            </a:r>
            <a:r>
              <a:rPr lang="en-US" i="1" dirty="0" smtClean="0"/>
              <a:t> in the above table. </a:t>
            </a:r>
            <a:endParaRPr lang="en-US" i="1" dirty="0" smtClean="0"/>
          </a:p>
          <a:p>
            <a:pPr>
              <a:buFont typeface="Arial" pitchFamily="34" charset="0"/>
              <a:buChar char="•"/>
            </a:pPr>
            <a:endParaRPr lang="en-US" i="1" dirty="0" smtClean="0"/>
          </a:p>
          <a:p>
            <a:pPr>
              <a:buFont typeface="Arial" pitchFamily="34" charset="0"/>
              <a:buChar char="•"/>
            </a:pPr>
            <a:r>
              <a:rPr lang="en-US" i="1" dirty="0" smtClean="0"/>
              <a:t>The </a:t>
            </a:r>
            <a:r>
              <a:rPr lang="en-US" i="1" dirty="0" smtClean="0"/>
              <a:t>scores are relatively close, if </a:t>
            </a:r>
            <a:r>
              <a:rPr lang="en-US" i="1" dirty="0" err="1" smtClean="0"/>
              <a:t>Numara</a:t>
            </a:r>
            <a:r>
              <a:rPr lang="en-US" i="1" dirty="0" smtClean="0"/>
              <a:t> were to have offered those few features, the scores would be even closer! </a:t>
            </a:r>
            <a:endParaRPr lang="en-US" i="1" dirty="0" smtClean="0"/>
          </a:p>
          <a:p>
            <a:pPr>
              <a:buFont typeface="Arial" pitchFamily="34" charset="0"/>
              <a:buChar char="•"/>
            </a:pPr>
            <a:endParaRPr lang="en-US" i="1" dirty="0" smtClean="0"/>
          </a:p>
          <a:p>
            <a:pPr>
              <a:buFont typeface="Arial" pitchFamily="34" charset="0"/>
              <a:buChar char="•"/>
            </a:pPr>
            <a:r>
              <a:rPr lang="en-US" i="1" dirty="0" smtClean="0"/>
              <a:t>Upon </a:t>
            </a:r>
            <a:r>
              <a:rPr lang="en-US" i="1" dirty="0" smtClean="0"/>
              <a:t>closer examination if the features </a:t>
            </a:r>
            <a:r>
              <a:rPr lang="en-US" i="1" dirty="0" err="1" smtClean="0"/>
              <a:t>Kaseya</a:t>
            </a:r>
            <a:r>
              <a:rPr lang="en-US" i="1" dirty="0" smtClean="0"/>
              <a:t> offers and </a:t>
            </a:r>
            <a:r>
              <a:rPr lang="en-US" i="1" dirty="0" err="1" smtClean="0"/>
              <a:t>Numara</a:t>
            </a:r>
            <a:r>
              <a:rPr lang="en-US" i="1" dirty="0" smtClean="0"/>
              <a:t> does not offer are removed, the point values would be much closer. </a:t>
            </a:r>
            <a:endParaRPr lang="en-US" i="1" dirty="0" smtClean="0"/>
          </a:p>
          <a:p>
            <a:pPr>
              <a:buFont typeface="Arial" pitchFamily="34" charset="0"/>
              <a:buChar char="•"/>
            </a:pPr>
            <a:endParaRPr lang="en-US" i="1" dirty="0" smtClean="0"/>
          </a:p>
          <a:p>
            <a:pPr>
              <a:buFont typeface="Arial" pitchFamily="34" charset="0"/>
              <a:buChar char="•"/>
            </a:pPr>
            <a:r>
              <a:rPr lang="en-US" i="1" dirty="0" smtClean="0"/>
              <a:t>Leading </a:t>
            </a:r>
            <a:r>
              <a:rPr lang="en-US" i="1" dirty="0" smtClean="0"/>
              <a:t>us to believe that both the solutions are on par with what they offer. </a:t>
            </a:r>
            <a:endParaRPr lang="en-US" dirty="0"/>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Glossary</a:t>
            </a:r>
            <a:r>
              <a:rPr lang="en-US" dirty="0"/>
              <a:t> </a:t>
            </a:r>
          </a:p>
        </p:txBody>
      </p:sp>
      <p:sp>
        <p:nvSpPr>
          <p:cNvPr id="3" name="Content Placeholder 2"/>
          <p:cNvSpPr>
            <a:spLocks noGrp="1"/>
          </p:cNvSpPr>
          <p:nvPr>
            <p:ph idx="1"/>
          </p:nvPr>
        </p:nvSpPr>
        <p:spPr/>
        <p:txBody>
          <a:bodyPr/>
          <a:lstStyle/>
          <a:p>
            <a:r>
              <a:rPr lang="en-US" i="1" dirty="0" smtClean="0"/>
              <a:t>IT – Information Technology</a:t>
            </a:r>
            <a:endParaRPr lang="en-US" dirty="0" smtClean="0"/>
          </a:p>
          <a:p>
            <a:r>
              <a:rPr lang="en-US" i="1" dirty="0" smtClean="0"/>
              <a:t>Mgt - Management</a:t>
            </a:r>
            <a:endParaRPr lang="en-US" dirty="0" smtClean="0"/>
          </a:p>
          <a:p>
            <a:r>
              <a:rPr lang="en-US" i="1" dirty="0" smtClean="0"/>
              <a:t>OS – Operating System</a:t>
            </a:r>
            <a:endParaRPr lang="en-US" dirty="0" smtClean="0"/>
          </a:p>
          <a:p>
            <a:r>
              <a:rPr lang="en-US" i="1" dirty="0" smtClean="0"/>
              <a:t>PDA – Personal Digital </a:t>
            </a:r>
            <a:r>
              <a:rPr lang="en-US" i="1" dirty="0" err="1" smtClean="0"/>
              <a:t>Assisstant</a:t>
            </a:r>
            <a:endParaRPr lang="en-US" dirty="0" smtClean="0"/>
          </a:p>
          <a:p>
            <a:r>
              <a:rPr lang="en-US" i="1" dirty="0" smtClean="0"/>
              <a:t>SNMP – Simple Network Management Protocol</a:t>
            </a:r>
            <a:endParaRPr lang="en-US" dirty="0" smtClean="0"/>
          </a:p>
          <a:p>
            <a:r>
              <a:rPr lang="en-US" i="1" dirty="0" smtClean="0"/>
              <a:t>SQL – Structured Query Language</a:t>
            </a:r>
            <a:endParaRPr lang="en-US" dirty="0" smtClean="0"/>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Acknowledgements</a:t>
            </a:r>
            <a:endParaRPr lang="en-US" dirty="0"/>
          </a:p>
        </p:txBody>
      </p:sp>
      <p:sp>
        <p:nvSpPr>
          <p:cNvPr id="3" name="Content Placeholder 2"/>
          <p:cNvSpPr>
            <a:spLocks noGrp="1"/>
          </p:cNvSpPr>
          <p:nvPr>
            <p:ph idx="1"/>
          </p:nvPr>
        </p:nvSpPr>
        <p:spPr>
          <a:xfrm>
            <a:off x="685800" y="1600200"/>
            <a:ext cx="7583487" cy="2074863"/>
          </a:xfrm>
        </p:spPr>
        <p:txBody>
          <a:bodyPr/>
          <a:lstStyle/>
          <a:p>
            <a:pPr>
              <a:buNone/>
            </a:pPr>
            <a:r>
              <a:rPr lang="en-US" sz="1600" i="1" dirty="0" smtClean="0"/>
              <a:t>	On behalf of Thomas Russo and I, Jorge Falcon, we would like to extend our thanks and gratitude to </a:t>
            </a:r>
            <a:r>
              <a:rPr lang="en-US" sz="1600" i="1" dirty="0" err="1" smtClean="0"/>
              <a:t>Numara</a:t>
            </a:r>
            <a:r>
              <a:rPr lang="en-US" sz="1600" i="1" dirty="0" smtClean="0"/>
              <a:t> Software for giving us the opportunity to research Track-IT! an IT automation software solution. However, Special thanks go out to Ms. </a:t>
            </a:r>
            <a:r>
              <a:rPr lang="en-US" sz="1600" i="1" dirty="0" err="1" smtClean="0"/>
              <a:t>Cullivan</a:t>
            </a:r>
            <a:r>
              <a:rPr lang="en-US" sz="1600" i="1" dirty="0" smtClean="0"/>
              <a:t> and Ms. Rodriguez for supplying us with what we needed to complete our research, an extended license to Track-IT! This research not only provided us with some more insight into the world of IT automation but it showed us how important a little dedication and exposure is and how far it will get you. These ladies went to great lengths in order to help us achieve what we set out to do. Again thank you Ms. </a:t>
            </a:r>
            <a:r>
              <a:rPr lang="en-US" sz="1600" i="1" dirty="0" err="1" smtClean="0"/>
              <a:t>Cullivan</a:t>
            </a:r>
            <a:r>
              <a:rPr lang="en-US" sz="1600" i="1" dirty="0" smtClean="0"/>
              <a:t>, Ms. Rodriguez and </a:t>
            </a:r>
            <a:r>
              <a:rPr lang="en-US" sz="1600" i="1" dirty="0" err="1" smtClean="0"/>
              <a:t>Numara</a:t>
            </a:r>
            <a:r>
              <a:rPr lang="en-US" sz="1600" i="1" dirty="0" smtClean="0"/>
              <a:t>.</a:t>
            </a:r>
            <a:endParaRPr lang="en-US" sz="1600" dirty="0"/>
          </a:p>
        </p:txBody>
      </p:sp>
      <p:graphicFrame>
        <p:nvGraphicFramePr>
          <p:cNvPr id="4" name="Table 3"/>
          <p:cNvGraphicFramePr>
            <a:graphicFrameLocks noGrp="1"/>
          </p:cNvGraphicFramePr>
          <p:nvPr/>
        </p:nvGraphicFramePr>
        <p:xfrm>
          <a:off x="1143000" y="4419600"/>
          <a:ext cx="6705600" cy="1767840"/>
        </p:xfrm>
        <a:graphic>
          <a:graphicData uri="http://schemas.openxmlformats.org/drawingml/2006/table">
            <a:tbl>
              <a:tblPr firstRow="1" bandRow="1">
                <a:tableStyleId>{5C22544A-7EE6-4342-B048-85BDC9FD1C3A}</a:tableStyleId>
              </a:tblPr>
              <a:tblGrid>
                <a:gridCol w="3352800"/>
                <a:gridCol w="3352800"/>
              </a:tblGrid>
              <a:tr h="1676400">
                <a:tc>
                  <a:txBody>
                    <a:bodyPr/>
                    <a:lstStyle/>
                    <a:p>
                      <a:r>
                        <a:rPr lang="en-US" sz="1400" b="1" i="1" kern="1200" dirty="0" smtClean="0">
                          <a:solidFill>
                            <a:schemeClr val="tx2">
                              <a:lumMod val="75000"/>
                            </a:schemeClr>
                          </a:solidFill>
                          <a:latin typeface="+mn-lt"/>
                          <a:ea typeface="+mn-ea"/>
                          <a:cs typeface="+mn-cs"/>
                        </a:rPr>
                        <a:t> Elisabeth </a:t>
                      </a:r>
                      <a:r>
                        <a:rPr lang="en-US" sz="1400" b="1" i="1" kern="1200" dirty="0" err="1" smtClean="0">
                          <a:solidFill>
                            <a:schemeClr val="tx2">
                              <a:lumMod val="75000"/>
                            </a:schemeClr>
                          </a:solidFill>
                          <a:latin typeface="+mn-lt"/>
                          <a:ea typeface="+mn-ea"/>
                          <a:cs typeface="+mn-cs"/>
                        </a:rPr>
                        <a:t>Cullivan</a:t>
                      </a:r>
                      <a:endParaRPr lang="en-US" sz="1400" b="1" kern="1200" dirty="0" smtClean="0">
                        <a:solidFill>
                          <a:schemeClr val="tx2">
                            <a:lumMod val="75000"/>
                          </a:schemeClr>
                        </a:solidFill>
                        <a:latin typeface="+mn-lt"/>
                        <a:ea typeface="+mn-ea"/>
                        <a:cs typeface="+mn-cs"/>
                      </a:endParaRPr>
                    </a:p>
                    <a:p>
                      <a:r>
                        <a:rPr lang="en-US" sz="1400" b="1" i="1" kern="1200" dirty="0" smtClean="0">
                          <a:solidFill>
                            <a:schemeClr val="tx2">
                              <a:lumMod val="75000"/>
                            </a:schemeClr>
                          </a:solidFill>
                          <a:latin typeface="+mn-lt"/>
                          <a:ea typeface="+mn-ea"/>
                          <a:cs typeface="+mn-cs"/>
                        </a:rPr>
                        <a:t>Product Marketing Manager</a:t>
                      </a:r>
                      <a:endParaRPr lang="en-US" sz="1400" b="1" kern="1200" dirty="0" smtClean="0">
                        <a:solidFill>
                          <a:schemeClr val="tx2">
                            <a:lumMod val="75000"/>
                          </a:schemeClr>
                        </a:solidFill>
                        <a:latin typeface="+mn-lt"/>
                        <a:ea typeface="+mn-ea"/>
                        <a:cs typeface="+mn-cs"/>
                      </a:endParaRPr>
                    </a:p>
                    <a:p>
                      <a:r>
                        <a:rPr lang="en-US" sz="1400" b="1" i="1" kern="1200" dirty="0" err="1" smtClean="0">
                          <a:solidFill>
                            <a:schemeClr val="tx2">
                              <a:lumMod val="75000"/>
                            </a:schemeClr>
                          </a:solidFill>
                          <a:latin typeface="+mn-lt"/>
                          <a:ea typeface="+mn-ea"/>
                          <a:cs typeface="+mn-cs"/>
                        </a:rPr>
                        <a:t>Numara</a:t>
                      </a:r>
                      <a:r>
                        <a:rPr lang="en-US" sz="1400" b="1" i="1" kern="1200" dirty="0" smtClean="0">
                          <a:solidFill>
                            <a:schemeClr val="tx2">
                              <a:lumMod val="75000"/>
                            </a:schemeClr>
                          </a:solidFill>
                          <a:latin typeface="+mn-lt"/>
                          <a:ea typeface="+mn-ea"/>
                          <a:cs typeface="+mn-cs"/>
                        </a:rPr>
                        <a:t>® Software, Inc.</a:t>
                      </a:r>
                      <a:endParaRPr lang="en-US" sz="1400" b="1" kern="1200" dirty="0" smtClean="0">
                        <a:solidFill>
                          <a:schemeClr val="tx2">
                            <a:lumMod val="75000"/>
                          </a:schemeClr>
                        </a:solidFill>
                        <a:latin typeface="+mn-lt"/>
                        <a:ea typeface="+mn-ea"/>
                        <a:cs typeface="+mn-cs"/>
                      </a:endParaRPr>
                    </a:p>
                    <a:p>
                      <a:r>
                        <a:rPr lang="en-US" sz="1400" b="1" i="1" kern="1200" dirty="0" smtClean="0">
                          <a:solidFill>
                            <a:schemeClr val="tx2">
                              <a:lumMod val="75000"/>
                            </a:schemeClr>
                          </a:solidFill>
                          <a:latin typeface="+mn-lt"/>
                          <a:ea typeface="+mn-ea"/>
                          <a:cs typeface="+mn-cs"/>
                        </a:rPr>
                        <a:t>813.227.4522 (o)</a:t>
                      </a:r>
                      <a:endParaRPr lang="en-US" sz="1400" b="1" kern="1200" dirty="0" smtClean="0">
                        <a:solidFill>
                          <a:schemeClr val="tx2">
                            <a:lumMod val="75000"/>
                          </a:schemeClr>
                        </a:solidFill>
                        <a:latin typeface="+mn-lt"/>
                        <a:ea typeface="+mn-ea"/>
                        <a:cs typeface="+mn-cs"/>
                      </a:endParaRPr>
                    </a:p>
                    <a:p>
                      <a:r>
                        <a:rPr lang="en-US" sz="1400" b="1" i="1" kern="1200" dirty="0" smtClean="0">
                          <a:solidFill>
                            <a:schemeClr val="tx2">
                              <a:lumMod val="75000"/>
                            </a:schemeClr>
                          </a:solidFill>
                          <a:latin typeface="+mn-lt"/>
                          <a:ea typeface="+mn-ea"/>
                          <a:cs typeface="+mn-cs"/>
                        </a:rPr>
                        <a:t>813.227.4501 (f)</a:t>
                      </a:r>
                      <a:endParaRPr lang="en-US" sz="1400" b="1" kern="1200" dirty="0" smtClean="0">
                        <a:solidFill>
                          <a:schemeClr val="tx2">
                            <a:lumMod val="75000"/>
                          </a:schemeClr>
                        </a:solidFill>
                        <a:latin typeface="+mn-lt"/>
                        <a:ea typeface="+mn-ea"/>
                        <a:cs typeface="+mn-cs"/>
                      </a:endParaRPr>
                    </a:p>
                    <a:p>
                      <a:r>
                        <a:rPr lang="en-US" sz="1200" b="1" i="1" u="sng" kern="1200" dirty="0" smtClean="0">
                          <a:solidFill>
                            <a:schemeClr val="tx2">
                              <a:lumMod val="75000"/>
                            </a:schemeClr>
                          </a:solidFill>
                          <a:latin typeface="+mn-lt"/>
                          <a:ea typeface="+mn-ea"/>
                          <a:cs typeface="+mn-cs"/>
                          <a:hlinkClick r:id="rId2"/>
                        </a:rPr>
                        <a:t>elisabeth.cullivan@numarasoftware.com</a:t>
                      </a:r>
                      <a:endParaRPr lang="en-US" sz="1200" b="1" kern="1200" dirty="0" smtClean="0">
                        <a:solidFill>
                          <a:schemeClr val="tx2">
                            <a:lumMod val="75000"/>
                          </a:schemeClr>
                        </a:solidFill>
                        <a:latin typeface="+mn-lt"/>
                        <a:ea typeface="+mn-ea"/>
                        <a:cs typeface="+mn-cs"/>
                      </a:endParaRPr>
                    </a:p>
                    <a:p>
                      <a:endParaRPr lang="en-US" sz="1400" dirty="0">
                        <a:solidFill>
                          <a:schemeClr val="tx2">
                            <a:lumMod val="75000"/>
                          </a:schemeClr>
                        </a:solidFill>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kern="1200" dirty="0" smtClean="0">
                          <a:solidFill>
                            <a:schemeClr val="tx2">
                              <a:lumMod val="75000"/>
                            </a:schemeClr>
                          </a:solidFill>
                          <a:latin typeface="+mn-lt"/>
                          <a:ea typeface="+mn-ea"/>
                          <a:cs typeface="+mn-cs"/>
                        </a:rPr>
                        <a:t>Gladys A. Rodriguez </a:t>
                      </a:r>
                      <a:br>
                        <a:rPr lang="en-US" sz="1400" b="1" i="1" kern="1200" dirty="0" smtClean="0">
                          <a:solidFill>
                            <a:schemeClr val="tx2">
                              <a:lumMod val="75000"/>
                            </a:schemeClr>
                          </a:solidFill>
                          <a:latin typeface="+mn-lt"/>
                          <a:ea typeface="+mn-ea"/>
                          <a:cs typeface="+mn-cs"/>
                        </a:rPr>
                      </a:br>
                      <a:r>
                        <a:rPr lang="en-US" sz="1400" b="1" i="1" kern="1200" dirty="0" smtClean="0">
                          <a:solidFill>
                            <a:schemeClr val="tx2">
                              <a:lumMod val="75000"/>
                            </a:schemeClr>
                          </a:solidFill>
                          <a:latin typeface="+mn-lt"/>
                          <a:ea typeface="+mn-ea"/>
                          <a:cs typeface="+mn-cs"/>
                        </a:rPr>
                        <a:t>GULF Account Manager</a:t>
                      </a:r>
                      <a:br>
                        <a:rPr lang="en-US" sz="1400" b="1" i="1" kern="1200" dirty="0" smtClean="0">
                          <a:solidFill>
                            <a:schemeClr val="tx2">
                              <a:lumMod val="75000"/>
                            </a:schemeClr>
                          </a:solidFill>
                          <a:latin typeface="+mn-lt"/>
                          <a:ea typeface="+mn-ea"/>
                          <a:cs typeface="+mn-cs"/>
                        </a:rPr>
                      </a:br>
                      <a:r>
                        <a:rPr lang="en-US" sz="1400" b="1" i="1" kern="1200" dirty="0" err="1" smtClean="0">
                          <a:solidFill>
                            <a:schemeClr val="tx2">
                              <a:lumMod val="75000"/>
                            </a:schemeClr>
                          </a:solidFill>
                          <a:latin typeface="+mn-lt"/>
                          <a:ea typeface="+mn-ea"/>
                          <a:cs typeface="+mn-cs"/>
                        </a:rPr>
                        <a:t>Numara™Software</a:t>
                      </a:r>
                      <a:r>
                        <a:rPr lang="en-US" sz="1400" b="1" i="1" kern="1200" dirty="0" smtClean="0">
                          <a:solidFill>
                            <a:schemeClr val="tx2">
                              <a:lumMod val="75000"/>
                            </a:schemeClr>
                          </a:solidFill>
                          <a:latin typeface="+mn-lt"/>
                          <a:ea typeface="+mn-ea"/>
                          <a:cs typeface="+mn-cs"/>
                        </a:rPr>
                        <a:t>, Inc. </a:t>
                      </a:r>
                      <a:br>
                        <a:rPr lang="en-US" sz="1400" b="1" i="1" kern="1200" dirty="0" smtClean="0">
                          <a:solidFill>
                            <a:schemeClr val="tx2">
                              <a:lumMod val="75000"/>
                            </a:schemeClr>
                          </a:solidFill>
                          <a:latin typeface="+mn-lt"/>
                          <a:ea typeface="+mn-ea"/>
                          <a:cs typeface="+mn-cs"/>
                        </a:rPr>
                      </a:br>
                      <a:r>
                        <a:rPr lang="en-US" sz="1400" b="1" i="1" kern="1200" dirty="0" smtClean="0">
                          <a:solidFill>
                            <a:schemeClr val="tx2">
                              <a:lumMod val="75000"/>
                            </a:schemeClr>
                          </a:solidFill>
                          <a:latin typeface="+mn-lt"/>
                          <a:ea typeface="+mn-ea"/>
                          <a:cs typeface="+mn-cs"/>
                        </a:rPr>
                        <a:t>813.227.4682 (o) </a:t>
                      </a:r>
                      <a:br>
                        <a:rPr lang="en-US" sz="1400" b="1" i="1" kern="1200" dirty="0" smtClean="0">
                          <a:solidFill>
                            <a:schemeClr val="tx2">
                              <a:lumMod val="75000"/>
                            </a:schemeClr>
                          </a:solidFill>
                          <a:latin typeface="+mn-lt"/>
                          <a:ea typeface="+mn-ea"/>
                          <a:cs typeface="+mn-cs"/>
                        </a:rPr>
                      </a:br>
                      <a:r>
                        <a:rPr lang="en-US" sz="1400" b="1" i="1" kern="1200" dirty="0" smtClean="0">
                          <a:solidFill>
                            <a:schemeClr val="tx2">
                              <a:lumMod val="75000"/>
                            </a:schemeClr>
                          </a:solidFill>
                          <a:latin typeface="+mn-lt"/>
                          <a:ea typeface="+mn-ea"/>
                          <a:cs typeface="+mn-cs"/>
                        </a:rPr>
                        <a:t>813.227.4501 (f) </a:t>
                      </a:r>
                      <a:br>
                        <a:rPr lang="en-US" sz="1400" b="1" i="1" kern="1200" dirty="0" smtClean="0">
                          <a:solidFill>
                            <a:schemeClr val="tx2">
                              <a:lumMod val="75000"/>
                            </a:schemeClr>
                          </a:solidFill>
                          <a:latin typeface="+mn-lt"/>
                          <a:ea typeface="+mn-ea"/>
                          <a:cs typeface="+mn-cs"/>
                        </a:rPr>
                      </a:br>
                      <a:r>
                        <a:rPr lang="en-US" sz="1400" b="1" i="1" kern="1200" dirty="0" smtClean="0">
                          <a:solidFill>
                            <a:schemeClr val="tx2">
                              <a:lumMod val="75000"/>
                            </a:schemeClr>
                          </a:solidFill>
                          <a:latin typeface="+mn-lt"/>
                          <a:ea typeface="+mn-ea"/>
                          <a:cs typeface="+mn-cs"/>
                        </a:rPr>
                        <a:t>800.479.2750 x 74682</a:t>
                      </a:r>
                      <a:br>
                        <a:rPr lang="en-US" sz="1400" b="1" i="1" kern="1200" dirty="0" smtClean="0">
                          <a:solidFill>
                            <a:schemeClr val="tx2">
                              <a:lumMod val="75000"/>
                            </a:schemeClr>
                          </a:solidFill>
                          <a:latin typeface="+mn-lt"/>
                          <a:ea typeface="+mn-ea"/>
                          <a:cs typeface="+mn-cs"/>
                        </a:rPr>
                      </a:br>
                      <a:r>
                        <a:rPr lang="en-US" sz="1200" b="1" i="1" u="sng" kern="1200" dirty="0" smtClean="0">
                          <a:solidFill>
                            <a:schemeClr val="tx2">
                              <a:lumMod val="75000"/>
                            </a:schemeClr>
                          </a:solidFill>
                          <a:latin typeface="+mn-lt"/>
                          <a:ea typeface="+mn-ea"/>
                          <a:cs typeface="+mn-cs"/>
                          <a:hlinkClick r:id="rId3" tooltip="mailto:gladys.rodriguez@numarasoftware.com"/>
                        </a:rPr>
                        <a:t>gladys.rodriguez@numarasoftware.com</a:t>
                      </a:r>
                      <a:endParaRPr lang="en-US" sz="1200" b="1" kern="1200" dirty="0" smtClean="0">
                        <a:solidFill>
                          <a:schemeClr val="tx2">
                            <a:lumMod val="75000"/>
                          </a:schemeClr>
                        </a:solidFill>
                        <a:latin typeface="+mn-lt"/>
                        <a:ea typeface="+mn-ea"/>
                        <a:cs typeface="+mn-cs"/>
                      </a:endParaRPr>
                    </a:p>
                    <a:p>
                      <a:endParaRPr lang="en-US" sz="1400" dirty="0">
                        <a:solidFill>
                          <a:schemeClr val="tx2">
                            <a:lumMod val="75000"/>
                          </a:schemeClr>
                        </a:solidFill>
                      </a:endParaRPr>
                    </a:p>
                  </a:txBody>
                  <a:tcPr>
                    <a:noFill/>
                  </a:tcPr>
                </a:tc>
              </a:tr>
            </a:tbl>
          </a:graphicData>
        </a:graphic>
      </p:graphicFrame>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References</a:t>
            </a:r>
            <a:endParaRPr lang="en-US" dirty="0"/>
          </a:p>
        </p:txBody>
      </p:sp>
      <p:sp>
        <p:nvSpPr>
          <p:cNvPr id="3" name="Content Placeholder 2"/>
          <p:cNvSpPr>
            <a:spLocks noGrp="1"/>
          </p:cNvSpPr>
          <p:nvPr>
            <p:ph idx="1"/>
          </p:nvPr>
        </p:nvSpPr>
        <p:spPr/>
        <p:txBody>
          <a:bodyPr/>
          <a:lstStyle/>
          <a:p>
            <a:r>
              <a:rPr lang="en-US" sz="1200" i="1" dirty="0" smtClean="0"/>
              <a:t>[1] </a:t>
            </a:r>
            <a:r>
              <a:rPr lang="en-US" sz="1200" i="1" u="sng" dirty="0" smtClean="0">
                <a:hlinkClick r:id="rId2"/>
              </a:rPr>
              <a:t>http://www.hitechcomputersolutions.com/</a:t>
            </a:r>
            <a:endParaRPr lang="en-US" sz="1200" dirty="0" smtClean="0"/>
          </a:p>
          <a:p>
            <a:r>
              <a:rPr lang="en-US" sz="1200" i="1" dirty="0" smtClean="0"/>
              <a:t>[2] </a:t>
            </a:r>
            <a:r>
              <a:rPr lang="en-US" sz="1200" i="1" u="sng" dirty="0" smtClean="0">
                <a:hlinkClick r:id="rId3"/>
              </a:rPr>
              <a:t>http://support.numarasoftware.com/</a:t>
            </a:r>
            <a:endParaRPr lang="en-US" sz="1200" dirty="0" smtClean="0"/>
          </a:p>
          <a:p>
            <a:r>
              <a:rPr lang="en-US" sz="1200" i="1" dirty="0" smtClean="0"/>
              <a:t>[3] </a:t>
            </a:r>
            <a:r>
              <a:rPr lang="en-US" sz="1200" i="1" u="sng" dirty="0" smtClean="0">
                <a:hlinkClick r:id="rId4"/>
              </a:rPr>
              <a:t>http://www.pcw.co.uk/personal-computer-world/software/2201519/numara-track-3392705</a:t>
            </a:r>
            <a:endParaRPr lang="en-US" sz="1200" dirty="0" smtClean="0"/>
          </a:p>
          <a:p>
            <a:r>
              <a:rPr lang="en-US" sz="1200" i="1" dirty="0" smtClean="0"/>
              <a:t>[4] </a:t>
            </a:r>
            <a:r>
              <a:rPr lang="en-US" sz="1200" i="1" u="sng" dirty="0" smtClean="0">
                <a:hlinkClick r:id="rId5"/>
              </a:rPr>
              <a:t>http://www.Numarasoftware.com/Track-It/helpdesk/Help_Desk_Management.aspx</a:t>
            </a:r>
            <a:endParaRPr lang="en-US" sz="1200" dirty="0" smtClean="0"/>
          </a:p>
          <a:p>
            <a:endParaRPr lang="en-US" sz="1200"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Background</a:t>
            </a:r>
            <a:endParaRPr lang="en-US" dirty="0"/>
          </a:p>
        </p:txBody>
      </p:sp>
      <p:sp>
        <p:nvSpPr>
          <p:cNvPr id="3" name="Content Placeholder 2"/>
          <p:cNvSpPr>
            <a:spLocks noGrp="1"/>
          </p:cNvSpPr>
          <p:nvPr>
            <p:ph idx="1"/>
          </p:nvPr>
        </p:nvSpPr>
        <p:spPr/>
        <p:txBody>
          <a:bodyPr/>
          <a:lstStyle/>
          <a:p>
            <a:r>
              <a:rPr lang="en-US" i="1" dirty="0" smtClean="0"/>
              <a:t>Founded in 1991, </a:t>
            </a:r>
            <a:r>
              <a:rPr lang="en-US" i="1" dirty="0" err="1" smtClean="0"/>
              <a:t>Numara</a:t>
            </a:r>
            <a:r>
              <a:rPr lang="en-US" i="1" dirty="0" smtClean="0"/>
              <a:t>, formerly the blue ocean business unit of intuit supplies over 5000 companies worldwide. </a:t>
            </a:r>
            <a:r>
              <a:rPr lang="en-US" i="1" dirty="0" err="1" smtClean="0"/>
              <a:t>Numara</a:t>
            </a:r>
            <a:r>
              <a:rPr lang="en-US" i="1" dirty="0" smtClean="0"/>
              <a:t> Track-IT and footprints make it simple for IT managers’ tasks as tracking requests, automating workflows, and supporting internal and external customers. </a:t>
            </a:r>
          </a:p>
          <a:p>
            <a:r>
              <a:rPr lang="en-US" i="1" dirty="0" smtClean="0"/>
              <a:t>Track-IT is easy to use and does not cause an interruption with the day to day business processes </a:t>
            </a:r>
            <a:r>
              <a:rPr lang="en-US" i="1" dirty="0" smtClean="0"/>
              <a:t>and </a:t>
            </a:r>
            <a:r>
              <a:rPr lang="en-US" i="1" dirty="0" smtClean="0"/>
              <a:t>the best part; it can be tailored to fit </a:t>
            </a:r>
            <a:r>
              <a:rPr lang="en-US" i="1" dirty="0" smtClean="0"/>
              <a:t>any </a:t>
            </a:r>
            <a:r>
              <a:rPr lang="en-US" i="1" dirty="0" smtClean="0"/>
              <a:t>individual IT </a:t>
            </a:r>
            <a:r>
              <a:rPr lang="en-US" i="1" dirty="0" smtClean="0"/>
              <a:t>environment </a:t>
            </a:r>
            <a:r>
              <a:rPr lang="en-US" i="1" dirty="0" smtClean="0"/>
              <a:t>ranging from Human Resources to support.</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 Coverage</a:t>
            </a:r>
          </a:p>
        </p:txBody>
      </p:sp>
      <p:sp>
        <p:nvSpPr>
          <p:cNvPr id="3" name="Content Placeholder 2"/>
          <p:cNvSpPr>
            <a:spLocks noGrp="1"/>
          </p:cNvSpPr>
          <p:nvPr>
            <p:ph idx="1"/>
          </p:nvPr>
        </p:nvSpPr>
        <p:spPr>
          <a:xfrm>
            <a:off x="838200" y="1981200"/>
            <a:ext cx="4038600" cy="4208463"/>
          </a:xfrm>
        </p:spPr>
        <p:txBody>
          <a:bodyPr/>
          <a:lstStyle/>
          <a:p>
            <a:pPr marL="342900" marR="0" lvl="0" indent="-342900">
              <a:lnSpc>
                <a:spcPct val="115000"/>
              </a:lnSpc>
              <a:spcBef>
                <a:spcPts val="0"/>
              </a:spcBef>
              <a:spcAft>
                <a:spcPts val="1000"/>
              </a:spcAft>
              <a:buFont typeface="Symbol"/>
              <a:buChar char=""/>
              <a:tabLst>
                <a:tab pos="457200" algn="l"/>
              </a:tabLst>
            </a:pPr>
            <a:r>
              <a:rPr lang="en-US" sz="1600" i="1" dirty="0" smtClean="0">
                <a:solidFill>
                  <a:srgbClr val="000000"/>
                </a:solidFill>
                <a:latin typeface="Times New Roman"/>
                <a:ea typeface="Calibri"/>
                <a:cs typeface="Times New Roman"/>
              </a:rPr>
              <a:t>Windows Vista</a:t>
            </a:r>
            <a:endParaRPr lang="en-US" sz="1600" dirty="0" smtClean="0">
              <a:latin typeface="Calibri"/>
              <a:ea typeface="Calibri"/>
              <a:cs typeface="Times New Roman"/>
            </a:endParaRPr>
          </a:p>
          <a:p>
            <a:pPr marL="342900" marR="0" lvl="0" indent="-342900">
              <a:lnSpc>
                <a:spcPct val="115000"/>
              </a:lnSpc>
              <a:spcBef>
                <a:spcPts val="0"/>
              </a:spcBef>
              <a:spcAft>
                <a:spcPts val="1000"/>
              </a:spcAft>
              <a:buFont typeface="Symbol"/>
              <a:buChar char=""/>
              <a:tabLst>
                <a:tab pos="457200" algn="l"/>
              </a:tabLst>
            </a:pPr>
            <a:r>
              <a:rPr lang="en-US" sz="1600" i="1" dirty="0" smtClean="0">
                <a:solidFill>
                  <a:srgbClr val="000000"/>
                </a:solidFill>
                <a:latin typeface="Times New Roman"/>
                <a:ea typeface="Calibri"/>
                <a:cs typeface="Times New Roman"/>
              </a:rPr>
              <a:t>Windows Server 2003 Standard, Enterprise, and Web Edition </a:t>
            </a:r>
            <a:endParaRPr lang="en-US" sz="1600" dirty="0" smtClean="0">
              <a:latin typeface="Calibri"/>
              <a:ea typeface="Calibri"/>
              <a:cs typeface="Times New Roman"/>
            </a:endParaRPr>
          </a:p>
          <a:p>
            <a:pPr marL="342900" marR="0" lvl="0" indent="-342900">
              <a:lnSpc>
                <a:spcPct val="115000"/>
              </a:lnSpc>
              <a:spcBef>
                <a:spcPts val="0"/>
              </a:spcBef>
              <a:spcAft>
                <a:spcPts val="1000"/>
              </a:spcAft>
              <a:buFont typeface="Symbol"/>
              <a:buChar char=""/>
              <a:tabLst>
                <a:tab pos="457200" algn="l"/>
              </a:tabLst>
            </a:pPr>
            <a:r>
              <a:rPr lang="en-US" sz="1600" i="1" dirty="0" smtClean="0">
                <a:solidFill>
                  <a:srgbClr val="000000"/>
                </a:solidFill>
                <a:latin typeface="Times New Roman"/>
                <a:ea typeface="Calibri"/>
                <a:cs typeface="Times New Roman"/>
              </a:rPr>
              <a:t>Windows XP Professional, Home Edition </a:t>
            </a:r>
            <a:endParaRPr lang="en-US" sz="1600" dirty="0" smtClean="0">
              <a:latin typeface="Calibri"/>
              <a:ea typeface="Calibri"/>
              <a:cs typeface="Times New Roman"/>
            </a:endParaRPr>
          </a:p>
          <a:p>
            <a:pPr marL="342900" marR="0" lvl="0" indent="-342900">
              <a:lnSpc>
                <a:spcPct val="115000"/>
              </a:lnSpc>
              <a:spcBef>
                <a:spcPts val="0"/>
              </a:spcBef>
              <a:spcAft>
                <a:spcPts val="1000"/>
              </a:spcAft>
              <a:buFont typeface="Symbol"/>
              <a:buChar char=""/>
              <a:tabLst>
                <a:tab pos="457200" algn="l"/>
              </a:tabLst>
            </a:pPr>
            <a:r>
              <a:rPr lang="en-US" sz="1600" i="1" dirty="0" smtClean="0">
                <a:solidFill>
                  <a:srgbClr val="000000"/>
                </a:solidFill>
                <a:latin typeface="Times New Roman"/>
                <a:ea typeface="Calibri"/>
                <a:cs typeface="Times New Roman"/>
              </a:rPr>
              <a:t>Windows 2000 Server, Advanced Server</a:t>
            </a:r>
            <a:endParaRPr lang="en-US" sz="1600" dirty="0" smtClean="0">
              <a:latin typeface="Calibri"/>
              <a:ea typeface="Calibri"/>
              <a:cs typeface="Times New Roman"/>
            </a:endParaRPr>
          </a:p>
          <a:p>
            <a:pPr marL="342900" marR="0" lvl="0" indent="-342900">
              <a:lnSpc>
                <a:spcPct val="115000"/>
              </a:lnSpc>
              <a:spcBef>
                <a:spcPts val="0"/>
              </a:spcBef>
              <a:spcAft>
                <a:spcPts val="1000"/>
              </a:spcAft>
              <a:buFont typeface="Symbol"/>
              <a:buChar char=""/>
              <a:tabLst>
                <a:tab pos="457200" algn="l"/>
              </a:tabLst>
            </a:pPr>
            <a:r>
              <a:rPr lang="en-US" sz="1600" i="1" dirty="0" smtClean="0">
                <a:solidFill>
                  <a:srgbClr val="000000"/>
                </a:solidFill>
                <a:latin typeface="Times New Roman"/>
                <a:ea typeface="Calibri"/>
                <a:cs typeface="Times New Roman"/>
              </a:rPr>
              <a:t>Windows 2000 Professional </a:t>
            </a:r>
            <a:endParaRPr lang="en-US" sz="1600" dirty="0" smtClean="0">
              <a:latin typeface="Calibri"/>
              <a:ea typeface="Calibri"/>
              <a:cs typeface="Times New Roman"/>
            </a:endParaRPr>
          </a:p>
          <a:p>
            <a:pPr marL="342900" marR="0" lvl="0" indent="-342900">
              <a:lnSpc>
                <a:spcPct val="115000"/>
              </a:lnSpc>
              <a:spcBef>
                <a:spcPts val="0"/>
              </a:spcBef>
              <a:spcAft>
                <a:spcPts val="1000"/>
              </a:spcAft>
              <a:buFont typeface="Symbol"/>
              <a:buChar char=""/>
              <a:tabLst>
                <a:tab pos="457200" algn="l"/>
              </a:tabLst>
            </a:pPr>
            <a:r>
              <a:rPr lang="en-US" sz="1600" i="1" dirty="0" smtClean="0">
                <a:solidFill>
                  <a:srgbClr val="000000"/>
                </a:solidFill>
                <a:latin typeface="Times New Roman"/>
                <a:ea typeface="Calibri"/>
                <a:cs typeface="Times New Roman"/>
              </a:rPr>
              <a:t>Windows NT 4.0 Terminal Server (SP4), Server/Workstation 4.0 (SP4)</a:t>
            </a:r>
            <a:endParaRPr lang="en-US" sz="1600" dirty="0" smtClean="0">
              <a:latin typeface="Calibri"/>
              <a:ea typeface="Calibri"/>
              <a:cs typeface="Times New Roman"/>
            </a:endParaRPr>
          </a:p>
        </p:txBody>
      </p:sp>
      <p:sp>
        <p:nvSpPr>
          <p:cNvPr id="4" name="Content Placeholder 2"/>
          <p:cNvSpPr txBox="1">
            <a:spLocks/>
          </p:cNvSpPr>
          <p:nvPr/>
        </p:nvSpPr>
        <p:spPr bwMode="auto">
          <a:xfrm>
            <a:off x="4724400" y="1981200"/>
            <a:ext cx="4038600" cy="420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15000"/>
              </a:lnSpc>
              <a:spcBef>
                <a:spcPts val="0"/>
              </a:spcBef>
              <a:spcAft>
                <a:spcPts val="1000"/>
              </a:spcAft>
              <a:buClrTx/>
              <a:buSzTx/>
              <a:buFont typeface="Symbol"/>
              <a:buChar char=""/>
              <a:tabLst>
                <a:tab pos="457200" algn="l"/>
              </a:tabLst>
              <a:defRPr/>
            </a:pPr>
            <a:r>
              <a:rPr kumimoji="0" lang="en-US" sz="1600" b="0" i="1" u="none" strike="noStrike" kern="1200" cap="none" spc="0" normalizeH="0" baseline="0" noProof="0" dirty="0" smtClean="0">
                <a:ln>
                  <a:noFill/>
                </a:ln>
                <a:solidFill>
                  <a:srgbClr val="000000"/>
                </a:solidFill>
                <a:effectLst/>
                <a:uLnTx/>
                <a:uFillTx/>
                <a:latin typeface="Times New Roman"/>
                <a:ea typeface="Calibri"/>
                <a:cs typeface="Times New Roman"/>
              </a:rPr>
              <a:t>Windows ME, 98SE</a:t>
            </a:r>
            <a:endParaRPr kumimoji="0" lang="en-US" sz="1600" b="0" i="0" u="none" strike="noStrike" kern="1200" cap="none" spc="0" normalizeH="0" baseline="0" noProof="0" dirty="0" smtClean="0">
              <a:ln>
                <a:noFill/>
              </a:ln>
              <a:solidFill>
                <a:srgbClr val="001D4D"/>
              </a:solidFill>
              <a:effectLst/>
              <a:uLnTx/>
              <a:uFillTx/>
              <a:latin typeface="Calibri"/>
              <a:ea typeface="Calibri"/>
              <a:cs typeface="Times New Roman"/>
            </a:endParaRPr>
          </a:p>
          <a:p>
            <a:pPr marL="342900" marR="0" lvl="0" indent="-342900" algn="l" defTabSz="914400" rtl="0" eaLnBrk="1" fontAlgn="base" latinLnBrk="0" hangingPunct="1">
              <a:lnSpc>
                <a:spcPct val="115000"/>
              </a:lnSpc>
              <a:spcBef>
                <a:spcPts val="0"/>
              </a:spcBef>
              <a:spcAft>
                <a:spcPts val="1000"/>
              </a:spcAft>
              <a:buClrTx/>
              <a:buSzTx/>
              <a:buFont typeface="Symbol"/>
              <a:buChar char=""/>
              <a:tabLst>
                <a:tab pos="457200" algn="l"/>
              </a:tabLst>
              <a:defRPr/>
            </a:pPr>
            <a:r>
              <a:rPr kumimoji="0" lang="en-US" sz="1600" b="0" i="1" u="none" strike="noStrike" kern="1200" cap="none" spc="0" normalizeH="0" baseline="0" noProof="0" dirty="0" smtClean="0">
                <a:ln>
                  <a:noFill/>
                </a:ln>
                <a:solidFill>
                  <a:srgbClr val="000000"/>
                </a:solidFill>
                <a:effectLst/>
                <a:uLnTx/>
                <a:uFillTx/>
                <a:latin typeface="Times New Roman"/>
                <a:ea typeface="Calibri"/>
                <a:cs typeface="Times New Roman"/>
              </a:rPr>
              <a:t>Red Hat Linux 7.0, 8.0 and 9.0 on Intel</a:t>
            </a:r>
            <a:endParaRPr kumimoji="0" lang="en-US" sz="1600" b="0" i="0" u="none" strike="noStrike" kern="1200" cap="none" spc="0" normalizeH="0" baseline="0" noProof="0" dirty="0" smtClean="0">
              <a:ln>
                <a:noFill/>
              </a:ln>
              <a:solidFill>
                <a:srgbClr val="001D4D"/>
              </a:solidFill>
              <a:effectLst/>
              <a:uLnTx/>
              <a:uFillTx/>
              <a:latin typeface="Calibri"/>
              <a:ea typeface="Calibri"/>
              <a:cs typeface="Times New Roman"/>
            </a:endParaRPr>
          </a:p>
          <a:p>
            <a:pPr marL="342900" marR="0" lvl="0" indent="-342900" algn="l" defTabSz="914400" rtl="0" eaLnBrk="1" fontAlgn="base" latinLnBrk="0" hangingPunct="1">
              <a:lnSpc>
                <a:spcPct val="115000"/>
              </a:lnSpc>
              <a:spcBef>
                <a:spcPts val="0"/>
              </a:spcBef>
              <a:spcAft>
                <a:spcPts val="1000"/>
              </a:spcAft>
              <a:buClrTx/>
              <a:buSzTx/>
              <a:buFont typeface="Symbol"/>
              <a:buChar char=""/>
              <a:tabLst>
                <a:tab pos="457200" algn="l"/>
              </a:tabLst>
              <a:defRPr/>
            </a:pPr>
            <a:r>
              <a:rPr kumimoji="0" lang="en-US" sz="1600" b="0" i="1" u="none" strike="noStrike" kern="1200" cap="none" spc="0" normalizeH="0" baseline="0" noProof="0" dirty="0" smtClean="0">
                <a:ln>
                  <a:noFill/>
                </a:ln>
                <a:solidFill>
                  <a:srgbClr val="000000"/>
                </a:solidFill>
                <a:effectLst/>
                <a:uLnTx/>
                <a:uFillTx/>
                <a:latin typeface="Times New Roman"/>
                <a:ea typeface="Calibri"/>
                <a:cs typeface="Times New Roman"/>
              </a:rPr>
              <a:t>Red Hat ES 2.1 and ES 3</a:t>
            </a:r>
            <a:endParaRPr kumimoji="0" lang="en-US" sz="1600" b="0" i="0" u="none" strike="noStrike" kern="1200" cap="none" spc="0" normalizeH="0" baseline="0" noProof="0" dirty="0" smtClean="0">
              <a:ln>
                <a:noFill/>
              </a:ln>
              <a:solidFill>
                <a:srgbClr val="001D4D"/>
              </a:solidFill>
              <a:effectLst/>
              <a:uLnTx/>
              <a:uFillTx/>
              <a:latin typeface="Calibri"/>
              <a:ea typeface="Calibri"/>
              <a:cs typeface="Times New Roman"/>
            </a:endParaRPr>
          </a:p>
          <a:p>
            <a:pPr marL="342900" marR="0" lvl="0" indent="-342900" algn="l" defTabSz="914400" rtl="0" eaLnBrk="1" fontAlgn="base" latinLnBrk="0" hangingPunct="1">
              <a:lnSpc>
                <a:spcPct val="115000"/>
              </a:lnSpc>
              <a:spcBef>
                <a:spcPts val="0"/>
              </a:spcBef>
              <a:spcAft>
                <a:spcPts val="1000"/>
              </a:spcAft>
              <a:buClrTx/>
              <a:buSzTx/>
              <a:buFont typeface="Symbol"/>
              <a:buChar char=""/>
              <a:tabLst>
                <a:tab pos="457200" algn="l"/>
              </a:tabLst>
              <a:defRPr/>
            </a:pPr>
            <a:r>
              <a:rPr kumimoji="0" lang="en-US" sz="1600" b="0" i="1" u="none" strike="noStrike" kern="1200" cap="none" spc="0" normalizeH="0" baseline="0" noProof="0" dirty="0" smtClean="0">
                <a:ln>
                  <a:noFill/>
                </a:ln>
                <a:solidFill>
                  <a:srgbClr val="000000"/>
                </a:solidFill>
                <a:effectLst/>
                <a:uLnTx/>
                <a:uFillTx/>
                <a:latin typeface="Times New Roman"/>
                <a:ea typeface="Calibri"/>
                <a:cs typeface="Times New Roman"/>
              </a:rPr>
              <a:t>SUSE Linux 9.3 and 10.0 on Intel</a:t>
            </a:r>
            <a:endParaRPr kumimoji="0" lang="en-US" sz="1600" b="0" i="0" u="none" strike="noStrike" kern="1200" cap="none" spc="0" normalizeH="0" baseline="0" noProof="0" dirty="0" smtClean="0">
              <a:ln>
                <a:noFill/>
              </a:ln>
              <a:solidFill>
                <a:srgbClr val="001D4D"/>
              </a:solidFill>
              <a:effectLst/>
              <a:uLnTx/>
              <a:uFillTx/>
              <a:latin typeface="Calibri"/>
              <a:ea typeface="Calibri"/>
              <a:cs typeface="Times New Roman"/>
            </a:endParaRPr>
          </a:p>
          <a:p>
            <a:pPr marL="342900" marR="0" lvl="0" indent="-342900" algn="l" defTabSz="914400" rtl="0" eaLnBrk="1" fontAlgn="base" latinLnBrk="0" hangingPunct="1">
              <a:lnSpc>
                <a:spcPct val="115000"/>
              </a:lnSpc>
              <a:spcBef>
                <a:spcPts val="0"/>
              </a:spcBef>
              <a:spcAft>
                <a:spcPts val="1000"/>
              </a:spcAft>
              <a:buClrTx/>
              <a:buSzTx/>
              <a:buFont typeface="Symbol"/>
              <a:buChar char=""/>
              <a:tabLst>
                <a:tab pos="457200" algn="l"/>
              </a:tabLst>
              <a:defRPr/>
            </a:pPr>
            <a:r>
              <a:rPr kumimoji="0" lang="en-US" sz="1600" b="0" i="1" u="none" strike="noStrike" kern="1200" cap="none" spc="0" normalizeH="0" baseline="0" noProof="0" dirty="0" smtClean="0">
                <a:ln>
                  <a:noFill/>
                </a:ln>
                <a:solidFill>
                  <a:srgbClr val="000000"/>
                </a:solidFill>
                <a:effectLst/>
                <a:uLnTx/>
                <a:uFillTx/>
                <a:latin typeface="Times New Roman"/>
                <a:ea typeface="Calibri"/>
                <a:cs typeface="Times New Roman"/>
              </a:rPr>
              <a:t>Solaris 8 (SunOS 5.8) and Solaris 9 (SunOS 5.9)</a:t>
            </a:r>
            <a:endParaRPr kumimoji="0" lang="en-US" sz="1600" b="0" i="0" u="none" strike="noStrike" kern="1200" cap="none" spc="0" normalizeH="0" baseline="0" noProof="0" dirty="0" smtClean="0">
              <a:ln>
                <a:noFill/>
              </a:ln>
              <a:solidFill>
                <a:srgbClr val="001D4D"/>
              </a:solidFill>
              <a:effectLst/>
              <a:uLnTx/>
              <a:uFillTx/>
              <a:latin typeface="Calibri"/>
              <a:ea typeface="Calibri"/>
              <a:cs typeface="Times New Roman"/>
            </a:endParaRPr>
          </a:p>
          <a:p>
            <a:pPr marL="342900" marR="0" lvl="0" indent="-342900" algn="l" defTabSz="914400" rtl="0" eaLnBrk="1" fontAlgn="base" latinLnBrk="0" hangingPunct="1">
              <a:lnSpc>
                <a:spcPct val="115000"/>
              </a:lnSpc>
              <a:spcBef>
                <a:spcPts val="0"/>
              </a:spcBef>
              <a:spcAft>
                <a:spcPts val="1000"/>
              </a:spcAft>
              <a:buClrTx/>
              <a:buSzTx/>
              <a:buFont typeface="Symbol"/>
              <a:buChar char=""/>
              <a:tabLst>
                <a:tab pos="457200" algn="l"/>
              </a:tabLst>
              <a:defRPr/>
            </a:pPr>
            <a:r>
              <a:rPr kumimoji="0" lang="en-US" sz="1600" b="0" i="1" u="none" strike="noStrike" kern="1200" cap="none" spc="0" normalizeH="0" baseline="0" noProof="0" dirty="0" smtClean="0">
                <a:ln>
                  <a:noFill/>
                </a:ln>
                <a:solidFill>
                  <a:srgbClr val="000000"/>
                </a:solidFill>
                <a:effectLst/>
                <a:uLnTx/>
                <a:uFillTx/>
                <a:latin typeface="Times New Roman"/>
                <a:ea typeface="Calibri"/>
                <a:cs typeface="Times New Roman"/>
              </a:rPr>
              <a:t>Solaris 10 (SunOS 5.10) on SPARC</a:t>
            </a:r>
            <a:endParaRPr kumimoji="0" lang="en-US" sz="1600" b="0" i="0" u="none" strike="noStrike" kern="1200" cap="none" spc="0" normalizeH="0" baseline="0" noProof="0" dirty="0" smtClean="0">
              <a:ln>
                <a:noFill/>
              </a:ln>
              <a:solidFill>
                <a:srgbClr val="001D4D"/>
              </a:solidFill>
              <a:effectLst/>
              <a:uLnTx/>
              <a:uFillTx/>
              <a:latin typeface="Calibri"/>
              <a:ea typeface="Calibri"/>
              <a:cs typeface="Times New Roman"/>
            </a:endParaRPr>
          </a:p>
          <a:p>
            <a:pPr marL="342900" marR="0" lvl="0" indent="-342900" algn="l" defTabSz="914400" rtl="0" eaLnBrk="1" fontAlgn="base" latinLnBrk="0" hangingPunct="1">
              <a:lnSpc>
                <a:spcPct val="115000"/>
              </a:lnSpc>
              <a:spcBef>
                <a:spcPts val="0"/>
              </a:spcBef>
              <a:spcAft>
                <a:spcPts val="1000"/>
              </a:spcAft>
              <a:buClrTx/>
              <a:buSzTx/>
              <a:buFont typeface="Symbol"/>
              <a:buChar char=""/>
              <a:tabLst>
                <a:tab pos="457200" algn="l"/>
              </a:tabLst>
              <a:defRPr/>
            </a:pPr>
            <a:r>
              <a:rPr kumimoji="0" lang="en-US" sz="1600" b="0" i="1" u="none" strike="noStrike" kern="1200" cap="none" spc="0" normalizeH="0" baseline="0" noProof="0" dirty="0" smtClean="0">
                <a:ln>
                  <a:noFill/>
                </a:ln>
                <a:solidFill>
                  <a:srgbClr val="000000"/>
                </a:solidFill>
                <a:effectLst/>
                <a:uLnTx/>
                <a:uFillTx/>
                <a:latin typeface="Times New Roman"/>
                <a:ea typeface="Calibri"/>
                <a:cs typeface="Times New Roman"/>
              </a:rPr>
              <a:t>Mac OS X 10.3.9 on Power PC, 10.4.5 &amp; 10.4.5 Serve</a:t>
            </a:r>
            <a:endParaRPr kumimoji="0" lang="en-US" sz="1600" b="0" i="0" u="none" strike="noStrike" kern="1200" cap="none" spc="0" normalizeH="0" baseline="0" noProof="0" dirty="0" smtClean="0">
              <a:ln>
                <a:noFill/>
              </a:ln>
              <a:solidFill>
                <a:srgbClr val="001D4D"/>
              </a:solidFill>
              <a:effectLst/>
              <a:uLnTx/>
              <a:uFillTx/>
              <a:latin typeface="Calibri"/>
              <a:ea typeface="Calibri"/>
              <a:cs typeface="Times New Roman"/>
            </a:endParaRPr>
          </a:p>
          <a:p>
            <a:pPr marL="282575" marR="0" lvl="0" indent="-282575" algn="l" defTabSz="914400" rtl="0" eaLnBrk="1" fontAlgn="base" latinLnBrk="0" hangingPunct="1">
              <a:lnSpc>
                <a:spcPct val="100000"/>
              </a:lnSpc>
              <a:spcBef>
                <a:spcPts val="2000"/>
              </a:spcBef>
              <a:spcAft>
                <a:spcPct val="0"/>
              </a:spcAft>
              <a:buClrTx/>
              <a:buSzTx/>
              <a:buFont typeface="Wingdings 2" pitchFamily="-111" charset="2"/>
              <a:buNone/>
              <a:tabLst/>
              <a:defRPr/>
            </a:pPr>
            <a:endParaRPr kumimoji="0" lang="en-US" sz="1600" b="0" i="0" u="none" strike="noStrike" kern="1200" cap="none" spc="0" normalizeH="0" baseline="0" noProof="0" dirty="0">
              <a:ln>
                <a:noFill/>
              </a:ln>
              <a:solidFill>
                <a:srgbClr val="001D4D"/>
              </a:solidFill>
              <a:effectLst/>
              <a:uLnTx/>
              <a:uFillTx/>
              <a:latin typeface="+mn-lt"/>
              <a:ea typeface="ＭＳ Ｐゴシック" pitchFamily="-111" charset="-128"/>
              <a:cs typeface="ＭＳ Ｐゴシック" pitchFamily="-111" charset="-128"/>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Grouping Managed Devices</a:t>
            </a:r>
          </a:p>
        </p:txBody>
      </p:sp>
      <p:sp>
        <p:nvSpPr>
          <p:cNvPr id="3" name="Content Placeholder 2"/>
          <p:cNvSpPr>
            <a:spLocks noGrp="1"/>
          </p:cNvSpPr>
          <p:nvPr>
            <p:ph idx="1"/>
          </p:nvPr>
        </p:nvSpPr>
        <p:spPr/>
        <p:txBody>
          <a:bodyPr/>
          <a:lstStyle/>
          <a:p>
            <a:r>
              <a:rPr lang="en-US" i="1" dirty="0" smtClean="0"/>
              <a:t>It is possible to filter network devices by type such as computer, printer, router, storage and switch. Network Discovery makes it possible to group managed devices based on where they are and the network that they are on. </a:t>
            </a:r>
          </a:p>
          <a:p>
            <a:r>
              <a:rPr lang="en-US" i="1" dirty="0" smtClean="0"/>
              <a:t>It is also possible to </a:t>
            </a:r>
            <a:r>
              <a:rPr lang="en-US" i="1" dirty="0" err="1" smtClean="0"/>
              <a:t>to</a:t>
            </a:r>
            <a:r>
              <a:rPr lang="en-US" i="1" dirty="0" smtClean="0"/>
              <a:t> filter them or a group based on their roles, Track-IT! even lets you create custom views like </a:t>
            </a:r>
            <a:r>
              <a:rPr lang="en-US" i="1" dirty="0" err="1" smtClean="0"/>
              <a:t>Kaseya</a:t>
            </a:r>
            <a:r>
              <a:rPr lang="en-US" i="1" dirty="0" smtClean="0"/>
              <a:t>.  </a:t>
            </a:r>
            <a:endParaRPr lang="en-US" dirty="0" smtClean="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Coverage</a:t>
            </a:r>
          </a:p>
        </p:txBody>
      </p:sp>
      <p:sp>
        <p:nvSpPr>
          <p:cNvPr id="3" name="Content Placeholder 2"/>
          <p:cNvSpPr>
            <a:spLocks noGrp="1"/>
          </p:cNvSpPr>
          <p:nvPr>
            <p:ph idx="1"/>
          </p:nvPr>
        </p:nvSpPr>
        <p:spPr/>
        <p:txBody>
          <a:bodyPr/>
          <a:lstStyle/>
          <a:p>
            <a:r>
              <a:rPr lang="en-US" i="1" dirty="0" smtClean="0"/>
              <a:t>The standard </a:t>
            </a:r>
            <a:r>
              <a:rPr lang="en-US" i="1" dirty="0" err="1" smtClean="0"/>
              <a:t>Numara</a:t>
            </a:r>
            <a:r>
              <a:rPr lang="en-US" i="1" dirty="0" smtClean="0"/>
              <a:t> </a:t>
            </a:r>
            <a:r>
              <a:rPr lang="en-US" i="1" dirty="0" err="1" smtClean="0"/>
              <a:t>Ttrack</a:t>
            </a:r>
            <a:r>
              <a:rPr lang="en-US" i="1" dirty="0" smtClean="0"/>
              <a:t>-IT software comes with very little coverage. You have to purchase additional modules from the </a:t>
            </a:r>
            <a:r>
              <a:rPr lang="en-US" i="1" dirty="0" err="1" smtClean="0"/>
              <a:t>Numara</a:t>
            </a:r>
            <a:r>
              <a:rPr lang="en-US" i="1" dirty="0" smtClean="0"/>
              <a:t> IT asset management suite for it to have the necessary modules that come standard with </a:t>
            </a:r>
            <a:r>
              <a:rPr lang="en-US" i="1" dirty="0" err="1" smtClean="0"/>
              <a:t>Kaseya</a:t>
            </a:r>
            <a:r>
              <a:rPr lang="en-US" i="1" dirty="0" smtClean="0"/>
              <a:t>. </a:t>
            </a:r>
          </a:p>
          <a:p>
            <a:r>
              <a:rPr lang="en-US" i="1" dirty="0" smtClean="0"/>
              <a:t>The parts or modules that it does include are Help Desk, Solutions, Inventory, Software Licenses, Purchasing, Training, Library, Reports, dashboard and Change Management. These correlate to Audit &amp; Asset Mgt, remote control, Helpdesk and Reporting</a:t>
            </a:r>
            <a:endParaRPr lang="en-US" dirty="0" smtClean="0"/>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 Architecture</a:t>
            </a:r>
          </a:p>
        </p:txBody>
      </p:sp>
      <p:sp>
        <p:nvSpPr>
          <p:cNvPr id="3" name="Content Placeholder 2"/>
          <p:cNvSpPr>
            <a:spLocks noGrp="1"/>
          </p:cNvSpPr>
          <p:nvPr>
            <p:ph idx="1"/>
          </p:nvPr>
        </p:nvSpPr>
        <p:spPr/>
        <p:txBody>
          <a:bodyPr/>
          <a:lstStyle/>
          <a:p>
            <a:r>
              <a:rPr lang="en-US" i="1" dirty="0" smtClean="0">
                <a:latin typeface="+mj-lt"/>
                <a:ea typeface="Calibri"/>
                <a:cs typeface="Times New Roman" pitchFamily="18" charset="0"/>
              </a:rPr>
              <a:t> Track-IT’s architecture is agent-based just like </a:t>
            </a:r>
            <a:r>
              <a:rPr lang="en-US" i="1" dirty="0" err="1" smtClean="0">
                <a:latin typeface="+mj-lt"/>
                <a:ea typeface="Calibri"/>
                <a:cs typeface="Times New Roman" pitchFamily="18" charset="0"/>
              </a:rPr>
              <a:t>Kaseya’s</a:t>
            </a:r>
            <a:r>
              <a:rPr lang="en-US" i="1" dirty="0" smtClean="0">
                <a:latin typeface="+mj-lt"/>
                <a:ea typeface="Calibri"/>
                <a:cs typeface="Times New Roman" pitchFamily="18" charset="0"/>
              </a:rPr>
              <a:t> architecture. However, </a:t>
            </a:r>
            <a:r>
              <a:rPr lang="en-US" i="1" dirty="0" err="1" smtClean="0">
                <a:latin typeface="+mj-lt"/>
                <a:ea typeface="Calibri"/>
                <a:cs typeface="Times New Roman" pitchFamily="18" charset="0"/>
              </a:rPr>
              <a:t>Kaseya’s</a:t>
            </a:r>
            <a:r>
              <a:rPr lang="en-US" i="1" dirty="0" smtClean="0">
                <a:latin typeface="+mj-lt"/>
                <a:ea typeface="Calibri"/>
                <a:cs typeface="Times New Roman" pitchFamily="18" charset="0"/>
              </a:rPr>
              <a:t> system runs off of a web based portal, all the features and functions can be easily accessed and executed via the </a:t>
            </a:r>
            <a:r>
              <a:rPr lang="en-US" i="1" dirty="0" err="1" smtClean="0">
                <a:latin typeface="+mj-lt"/>
                <a:ea typeface="Calibri"/>
                <a:cs typeface="Times New Roman" pitchFamily="18" charset="0"/>
              </a:rPr>
              <a:t>Kaseya</a:t>
            </a:r>
            <a:r>
              <a:rPr lang="en-US" i="1" dirty="0" smtClean="0">
                <a:latin typeface="+mj-lt"/>
                <a:ea typeface="Calibri"/>
                <a:cs typeface="Times New Roman" pitchFamily="18" charset="0"/>
              </a:rPr>
              <a:t> Dashboard, where as Track-IT gives you the option to install a web front and a technician console. </a:t>
            </a:r>
          </a:p>
          <a:p>
            <a:r>
              <a:rPr lang="en-US" i="1" dirty="0" smtClean="0">
                <a:latin typeface="+mj-lt"/>
                <a:ea typeface="Calibri"/>
                <a:cs typeface="Times New Roman" pitchFamily="18" charset="0"/>
              </a:rPr>
              <a:t>Track-IT requires a SQL database, whether you have one or not, that does not matter. Track-IT will install SQL Server Express if you do not have another installation of SQL on your server. </a:t>
            </a:r>
            <a:endParaRPr lang="en-US" dirty="0" smtClean="0">
              <a:latin typeface="+mj-lt"/>
              <a:ea typeface="Calibri"/>
              <a:cs typeface="Times New Roman" pitchFamily="18" charset="0"/>
            </a:endParaRPr>
          </a:p>
          <a:p>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1.2 Auditing &amp; Asset management</a:t>
            </a:r>
            <a:endParaRPr lang="en-US" dirty="0"/>
          </a:p>
        </p:txBody>
      </p:sp>
      <p:sp>
        <p:nvSpPr>
          <p:cNvPr id="3" name="Content Placeholder 2"/>
          <p:cNvSpPr>
            <a:spLocks noGrp="1"/>
          </p:cNvSpPr>
          <p:nvPr>
            <p:ph idx="1"/>
          </p:nvPr>
        </p:nvSpPr>
        <p:spPr/>
        <p:txBody>
          <a:bodyPr/>
          <a:lstStyle/>
          <a:p>
            <a:r>
              <a:rPr lang="en-US" i="1" dirty="0" err="1" smtClean="0">
                <a:latin typeface="+mj-lt"/>
                <a:ea typeface="Calibri"/>
              </a:rPr>
              <a:t>Kaseya</a:t>
            </a:r>
            <a:r>
              <a:rPr lang="en-US" i="1" dirty="0" smtClean="0">
                <a:latin typeface="+mj-lt"/>
                <a:ea typeface="Calibri"/>
              </a:rPr>
              <a:t> and Track-IT both have an Auditing system. </a:t>
            </a:r>
            <a:r>
              <a:rPr lang="en-US" i="1" dirty="0" err="1" smtClean="0">
                <a:latin typeface="+mj-lt"/>
                <a:ea typeface="Calibri"/>
              </a:rPr>
              <a:t>Kaseya</a:t>
            </a:r>
            <a:r>
              <a:rPr lang="en-US" i="1" dirty="0" smtClean="0">
                <a:latin typeface="+mj-lt"/>
                <a:ea typeface="Calibri"/>
              </a:rPr>
              <a:t> provides very detailed reports that include but are not limited to Machine Info, Installed applications, System info, Disk volumes, PCI &amp; Disk Hardware, Printers, Documents, Pending procedures, Agent Logs, Alerts, Patch status, Remote Control, Agent Settings. </a:t>
            </a:r>
          </a:p>
          <a:p>
            <a:r>
              <a:rPr lang="en-US" i="1" dirty="0" smtClean="0">
                <a:latin typeface="+mj-lt"/>
                <a:ea typeface="Calibri"/>
              </a:rPr>
              <a:t>Track-it also provides a detailed Auditing system. Information attainable through Track-IT is broken down into 6 main categories Asset Types, Networks, Product Types, Master Items, Installed Files, and Installed Programs. </a:t>
            </a:r>
            <a:endParaRPr lang="en-US" dirty="0">
              <a:latin typeface="+mj-lt"/>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1239</TotalTime>
  <Words>2615</Words>
  <Application>Microsoft Office PowerPoint</Application>
  <PresentationFormat>On-screen Show (4:3)</PresentationFormat>
  <Paragraphs>354</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Revolution</vt:lpstr>
      <vt:lpstr>A Feature-Based Analysis &amp; Comparison of IT Automation Tools:  Comparing Kaseya to Numara Track-IT</vt:lpstr>
      <vt:lpstr>Agenda</vt:lpstr>
      <vt:lpstr>Overview</vt:lpstr>
      <vt:lpstr>Background</vt:lpstr>
      <vt:lpstr>OS Coverage</vt:lpstr>
      <vt:lpstr>Grouping Managed Devices</vt:lpstr>
      <vt:lpstr>Functional Coverage</vt:lpstr>
      <vt:lpstr>1.1 Architecture</vt:lpstr>
      <vt:lpstr>1.2 Auditing &amp; Asset management</vt:lpstr>
      <vt:lpstr>Slide 10</vt:lpstr>
      <vt:lpstr>1.3 Remote Control </vt:lpstr>
      <vt:lpstr>1.4 Automation</vt:lpstr>
      <vt:lpstr>1.5 Monitoring</vt:lpstr>
      <vt:lpstr>1.6 Patch Management</vt:lpstr>
      <vt:lpstr>1.7 Backup &amp; Disaster Recovery </vt:lpstr>
      <vt:lpstr>1.8 Endpoint Security</vt:lpstr>
      <vt:lpstr>1.9 Help Desk </vt:lpstr>
      <vt:lpstr>Help Desk</vt:lpstr>
      <vt:lpstr>Help Desk</vt:lpstr>
      <vt:lpstr>1.10 Reporting</vt:lpstr>
      <vt:lpstr>1.11 System/User/Admin Management</vt:lpstr>
      <vt:lpstr>System/User/Admin Management</vt:lpstr>
      <vt:lpstr>1.12 Usability</vt:lpstr>
      <vt:lpstr>Usability</vt:lpstr>
      <vt:lpstr>1.13 Reliability</vt:lpstr>
      <vt:lpstr>Reliability</vt:lpstr>
      <vt:lpstr>1.14 Performance </vt:lpstr>
      <vt:lpstr>1.15 Supportability </vt:lpstr>
      <vt:lpstr>Agenda</vt:lpstr>
      <vt:lpstr>2. Comparison and Discussion  2.1 Evaluating and Discussing Numara Track-IT!</vt:lpstr>
      <vt:lpstr>Comparison and Discussion</vt:lpstr>
      <vt:lpstr>2.1 Evaluating and Discussing</vt:lpstr>
      <vt:lpstr>2.2 Rating Results Explanation/Discussion</vt:lpstr>
      <vt:lpstr>Rating Results Explanation/Discussion</vt:lpstr>
      <vt:lpstr>Rating Results Explanation/Discussion</vt:lpstr>
      <vt:lpstr>3. Glossary </vt:lpstr>
      <vt:lpstr>4. Acknowledgements</vt:lpstr>
      <vt:lpstr>5. 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Feature-Based Analysis &amp; Comparison of IT Automation Tools: Comparing Kaseya to Log Me In  Developed By: Christine Marie Rodriguez Richard Calvo  Advisor: Dr. S. Masoud Sadjadi School of Computing and Information Sciences Florida International University</dc:title>
  <dc:creator>Christie Marie</dc:creator>
  <cp:lastModifiedBy>Jorge</cp:lastModifiedBy>
  <cp:revision>111</cp:revision>
  <dcterms:created xsi:type="dcterms:W3CDTF">2010-04-01T14:56:23Z</dcterms:created>
  <dcterms:modified xsi:type="dcterms:W3CDTF">2010-04-24T17:27:05Z</dcterms:modified>
</cp:coreProperties>
</file>