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58" r:id="rId5"/>
    <p:sldId id="295" r:id="rId6"/>
    <p:sldId id="296" r:id="rId7"/>
    <p:sldId id="297" r:id="rId8"/>
    <p:sldId id="298" r:id="rId9"/>
    <p:sldId id="329" r:id="rId10"/>
    <p:sldId id="299" r:id="rId11"/>
    <p:sldId id="300" r:id="rId12"/>
    <p:sldId id="324" r:id="rId13"/>
    <p:sldId id="325" r:id="rId14"/>
    <p:sldId id="301" r:id="rId15"/>
    <p:sldId id="330" r:id="rId16"/>
    <p:sldId id="302" r:id="rId17"/>
    <p:sldId id="303" r:id="rId18"/>
    <p:sldId id="326" r:id="rId19"/>
    <p:sldId id="305" r:id="rId20"/>
    <p:sldId id="327" r:id="rId21"/>
    <p:sldId id="306" r:id="rId22"/>
    <p:sldId id="307" r:id="rId23"/>
    <p:sldId id="308" r:id="rId24"/>
    <p:sldId id="309" r:id="rId25"/>
    <p:sldId id="310" r:id="rId26"/>
    <p:sldId id="328" r:id="rId27"/>
    <p:sldId id="311" r:id="rId28"/>
    <p:sldId id="312" r:id="rId29"/>
    <p:sldId id="313" r:id="rId30"/>
    <p:sldId id="315" r:id="rId31"/>
    <p:sldId id="318" r:id="rId32"/>
    <p:sldId id="319" r:id="rId33"/>
    <p:sldId id="320" r:id="rId34"/>
    <p:sldId id="321" r:id="rId35"/>
    <p:sldId id="331" r:id="rId36"/>
    <p:sldId id="332" r:id="rId37"/>
    <p:sldId id="322" r:id="rId38"/>
    <p:sldId id="323" r:id="rId39"/>
    <p:sldId id="33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p:scale>
          <a:sx n="61" d="100"/>
          <a:sy n="61" d="100"/>
        </p:scale>
        <p:origin x="-75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4/26/2010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4/26/2010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4/26/2010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4/26/2010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r>
              <a:rPr lang="en-US" dirty="0"/>
              <a:t>A Feature-Based Analysis &amp; Comparison of IT Automation Tools: </a:t>
            </a:r>
            <a:br>
              <a:rPr lang="en-US" dirty="0"/>
            </a:br>
            <a:r>
              <a:rPr lang="en-US" dirty="0"/>
              <a:t>Comparing </a:t>
            </a:r>
            <a:r>
              <a:rPr lang="en-US" dirty="0" err="1"/>
              <a:t>Kaseya</a:t>
            </a:r>
            <a:r>
              <a:rPr lang="en-US" dirty="0"/>
              <a:t> to </a:t>
            </a:r>
            <a:r>
              <a:rPr lang="en-US" dirty="0" smtClean="0"/>
              <a:t>Windows Server 2003</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Timothy Cruz &amp; </a:t>
            </a:r>
            <a:r>
              <a:rPr lang="en-US" dirty="0" err="1" smtClean="0"/>
              <a:t>Flavio</a:t>
            </a:r>
            <a:r>
              <a:rPr lang="en-US" dirty="0" smtClean="0"/>
              <a:t> </a:t>
            </a:r>
            <a:r>
              <a:rPr lang="en-US" dirty="0" err="1" smtClean="0"/>
              <a:t>Suguimitzu</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pPr lvl="0"/>
            <a:r>
              <a:rPr lang="en-US" dirty="0" smtClean="0"/>
              <a:t>Windows Server 2003 comes with built-in remote control and remote assistance technology. </a:t>
            </a:r>
          </a:p>
          <a:p>
            <a:pPr lvl="1"/>
            <a:r>
              <a:rPr lang="en-US" dirty="0" smtClean="0"/>
              <a:t>Requires more configuration than </a:t>
            </a:r>
            <a:r>
              <a:rPr lang="en-US" dirty="0" err="1" smtClean="0"/>
              <a:t>Kaseya’s</a:t>
            </a:r>
            <a:r>
              <a:rPr lang="en-US" dirty="0" smtClean="0"/>
              <a:t> Remote Control module.</a:t>
            </a:r>
          </a:p>
          <a:p>
            <a:pPr lvl="0"/>
            <a:r>
              <a:rPr lang="en-US" dirty="0" err="1" smtClean="0"/>
              <a:t>Kaseya</a:t>
            </a:r>
            <a:r>
              <a:rPr lang="en-US" dirty="0" smtClean="0"/>
              <a:t> provides a wider variety of tools to interact with the remote workstation.</a:t>
            </a:r>
          </a:p>
          <a:p>
            <a:pPr lvl="1"/>
            <a:r>
              <a:rPr lang="en-US" dirty="0" smtClean="0"/>
              <a:t>FTP and view processes remotely</a:t>
            </a:r>
            <a:r>
              <a:rPr lang="en-US" i="1" dirty="0" smtClean="0"/>
              <a:t>.</a:t>
            </a:r>
          </a:p>
          <a:p>
            <a:pPr lvl="1"/>
            <a:r>
              <a:rPr lang="en-US" dirty="0" smtClean="0"/>
              <a:t>remote connection to workstations that do not have an agent installed by means of reverse connection.</a:t>
            </a:r>
          </a:p>
          <a:p>
            <a:pPr lvl="1"/>
            <a:r>
              <a:rPr lang="en-US" dirty="0" smtClean="0"/>
              <a:t>resetting user login passwords and being able to chat with the Users and interact with them</a:t>
            </a:r>
          </a:p>
          <a:p>
            <a:pPr lvl="1"/>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pPr lvl="0"/>
            <a:r>
              <a:rPr lang="en-US" dirty="0" smtClean="0"/>
              <a:t>Windows Server 2003 can be completely automated through the use of scripts: </a:t>
            </a:r>
          </a:p>
          <a:p>
            <a:pPr lvl="1"/>
            <a:r>
              <a:rPr lang="en-US" dirty="0" smtClean="0"/>
              <a:t>Visual Basic Script (.</a:t>
            </a:r>
            <a:r>
              <a:rPr lang="en-US" dirty="0" err="1" smtClean="0"/>
              <a:t>vbs</a:t>
            </a:r>
            <a:r>
              <a:rPr lang="en-US" dirty="0" smtClean="0"/>
              <a:t> extension) </a:t>
            </a:r>
          </a:p>
          <a:p>
            <a:pPr lvl="1"/>
            <a:r>
              <a:rPr lang="en-US" dirty="0" smtClean="0"/>
              <a:t>Windows </a:t>
            </a:r>
            <a:r>
              <a:rPr lang="en-US" dirty="0" err="1" smtClean="0"/>
              <a:t>PowerShell</a:t>
            </a:r>
            <a:endParaRPr lang="en-US" dirty="0" smtClean="0"/>
          </a:p>
          <a:p>
            <a:pPr lvl="0"/>
            <a:r>
              <a:rPr lang="en-US" dirty="0" smtClean="0"/>
              <a:t>In </a:t>
            </a:r>
            <a:r>
              <a:rPr lang="en-US" dirty="0" err="1" smtClean="0"/>
              <a:t>Kaseya</a:t>
            </a:r>
            <a:r>
              <a:rPr lang="en-US" dirty="0" smtClean="0"/>
              <a:t>, they use a module called Agent Procedures</a:t>
            </a:r>
          </a:p>
          <a:p>
            <a:pPr lvl="0"/>
            <a:r>
              <a:rPr lang="en-US" i="1" dirty="0" smtClean="0"/>
              <a:t>Discuss </a:t>
            </a:r>
            <a:r>
              <a:rPr lang="en-US" i="1" dirty="0"/>
              <a:t>the strength, level of sophistication, and ease of use for the supported automation in this solution.</a:t>
            </a:r>
            <a:endParaRPr lang="en-US" dirty="0"/>
          </a:p>
          <a:p>
            <a:pPr lvl="0"/>
            <a:r>
              <a:rPr lang="en-US" i="1" dirty="0"/>
              <a:t>Use the </a:t>
            </a:r>
            <a:r>
              <a:rPr lang="en-US" i="1" dirty="0" err="1"/>
              <a:t>Kaseya</a:t>
            </a:r>
            <a:r>
              <a:rPr lang="en-US" i="1" dirty="0"/>
              <a:t> Agent Procedure module as a reference.</a:t>
            </a: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pPr lvl="0"/>
            <a:r>
              <a:rPr lang="en-US" dirty="0" err="1" smtClean="0"/>
              <a:t>PowerShell</a:t>
            </a:r>
            <a:r>
              <a:rPr lang="en-US" dirty="0" smtClean="0"/>
              <a:t> is the most sophisticated out of all three because it is built on the .NET framework. </a:t>
            </a:r>
          </a:p>
          <a:p>
            <a:pPr lvl="1"/>
            <a:r>
              <a:rPr lang="en-US" dirty="0" smtClean="0"/>
              <a:t>Script with .NET API</a:t>
            </a:r>
          </a:p>
          <a:p>
            <a:pPr lvl="1"/>
            <a:r>
              <a:rPr lang="en-US" dirty="0" smtClean="0"/>
              <a:t>Incorporate Unix/Linux based shells commands such as the pipeline “ | “</a:t>
            </a:r>
          </a:p>
          <a:p>
            <a:pPr lvl="0"/>
            <a:r>
              <a:rPr lang="en-US" dirty="0" err="1" smtClean="0"/>
              <a:t>Kaseya’s</a:t>
            </a:r>
            <a:r>
              <a:rPr lang="en-US" dirty="0" smtClean="0"/>
              <a:t> Agent Procedures on the other hand, does allow basic commands such as the “If-Then-Else” and the use of variables and 64-bit commands.</a:t>
            </a:r>
          </a:p>
          <a:p>
            <a:pPr lvl="0"/>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r>
              <a:rPr lang="en-US" dirty="0" smtClean="0"/>
              <a:t>Agent Procedures can interact with the .NET framework for scripting if it calls on pre-written scripts, however neither </a:t>
            </a:r>
            <a:r>
              <a:rPr lang="en-US" dirty="0" err="1" smtClean="0"/>
              <a:t>PowerShell</a:t>
            </a:r>
            <a:r>
              <a:rPr lang="en-US" dirty="0" smtClean="0"/>
              <a:t> or VBS can call on Agent </a:t>
            </a:r>
            <a:r>
              <a:rPr lang="en-US" dirty="0" err="1" smtClean="0"/>
              <a:t>Proecdures</a:t>
            </a:r>
            <a:r>
              <a:rPr lang="en-US" dirty="0" smtClean="0"/>
              <a:t> therefore limiting the automation only to its own language.</a:t>
            </a:r>
          </a:p>
          <a:p>
            <a:pPr lvl="0"/>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p:txBody>
          <a:bodyPr/>
          <a:lstStyle/>
          <a:p>
            <a:pPr lvl="0"/>
            <a:r>
              <a:rPr lang="en-US" i="1" dirty="0" smtClean="0"/>
              <a:t>Event Viewer is Windows Server 2003 monitoring solution.</a:t>
            </a:r>
            <a:endParaRPr lang="en-US" dirty="0"/>
          </a:p>
          <a:p>
            <a:pPr lvl="0"/>
            <a:r>
              <a:rPr lang="en-US" i="1" dirty="0" smtClean="0"/>
              <a:t>Event Viewer can only monitor faults or warnings.</a:t>
            </a:r>
            <a:endParaRPr lang="en-US" dirty="0"/>
          </a:p>
          <a:p>
            <a:pPr lvl="0"/>
            <a:r>
              <a:rPr lang="en-US" i="1" dirty="0" smtClean="0"/>
              <a:t>Five base categories:</a:t>
            </a:r>
          </a:p>
          <a:p>
            <a:pPr lvl="1"/>
            <a:r>
              <a:rPr lang="en-US" dirty="0" smtClean="0"/>
              <a:t>System</a:t>
            </a:r>
            <a:endParaRPr lang="en-US" sz="3000" dirty="0" smtClean="0"/>
          </a:p>
          <a:p>
            <a:pPr lvl="1"/>
            <a:r>
              <a:rPr lang="en-US" dirty="0" smtClean="0"/>
              <a:t>Security</a:t>
            </a:r>
            <a:endParaRPr lang="en-US" sz="3000" dirty="0" smtClean="0"/>
          </a:p>
          <a:p>
            <a:pPr lvl="1"/>
            <a:r>
              <a:rPr lang="en-US" dirty="0" smtClean="0"/>
              <a:t>Application</a:t>
            </a:r>
            <a:endParaRPr lang="en-US" sz="3000" dirty="0" smtClean="0"/>
          </a:p>
          <a:p>
            <a:pPr lvl="1"/>
            <a:r>
              <a:rPr lang="en-US" dirty="0" smtClean="0"/>
              <a:t>Setup</a:t>
            </a:r>
            <a:endParaRPr lang="en-US" sz="3000" dirty="0" smtClean="0"/>
          </a:p>
          <a:p>
            <a:pPr lvl="1"/>
            <a:r>
              <a:rPr lang="en-US" dirty="0" smtClean="0"/>
              <a:t>Forwarded Events</a:t>
            </a:r>
            <a:endParaRPr lang="en-US" sz="3000"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p:txBody>
          <a:bodyPr/>
          <a:lstStyle/>
          <a:p>
            <a:pPr lvl="0"/>
            <a:r>
              <a:rPr lang="en-US" i="1" dirty="0" smtClean="0"/>
              <a:t>Can setup custom logs</a:t>
            </a:r>
            <a:endParaRPr lang="en-US" dirty="0" smtClean="0"/>
          </a:p>
          <a:p>
            <a:pPr lvl="0"/>
            <a:r>
              <a:rPr lang="en-US" i="1" dirty="0" smtClean="0"/>
              <a:t>Unable to create alarms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sp>
        <p:nvSpPr>
          <p:cNvPr id="3" name="Content Placeholder 2"/>
          <p:cNvSpPr>
            <a:spLocks noGrp="1"/>
          </p:cNvSpPr>
          <p:nvPr>
            <p:ph idx="1"/>
          </p:nvPr>
        </p:nvSpPr>
        <p:spPr/>
        <p:txBody>
          <a:bodyPr/>
          <a:lstStyle/>
          <a:p>
            <a:pPr lvl="0"/>
            <a:r>
              <a:rPr lang="en-US" i="1" dirty="0" smtClean="0"/>
              <a:t>Patch Management is done through Windows Server Update Service (WSUS)</a:t>
            </a:r>
            <a:endParaRPr lang="en-US" dirty="0"/>
          </a:p>
          <a:p>
            <a:pPr lvl="0"/>
            <a:r>
              <a:rPr lang="en-US" i="1" dirty="0" smtClean="0"/>
              <a:t>WSUS acts like the central server.</a:t>
            </a:r>
          </a:p>
          <a:p>
            <a:pPr lvl="1"/>
            <a:r>
              <a:rPr lang="en-US" i="1" dirty="0" smtClean="0"/>
              <a:t>Updates can be saved on the WSUS server then distributed across the network to save bandwidth. </a:t>
            </a:r>
            <a:endParaRPr lang="en-US" dirty="0"/>
          </a:p>
          <a:p>
            <a:pPr lvl="0"/>
            <a:r>
              <a:rPr lang="en-US" i="1" dirty="0" smtClean="0"/>
              <a:t>Can only be incorporated on Windows-based machines</a:t>
            </a:r>
            <a:endParaRPr lang="en-US" dirty="0" smtClean="0"/>
          </a:p>
          <a:p>
            <a:pPr lvl="0"/>
            <a:r>
              <a:rPr lang="en-US" i="1" dirty="0" smtClean="0"/>
              <a:t>Very detailed patch management reporting service</a:t>
            </a:r>
            <a:endParaRPr lang="en-US" dirty="0" smtClean="0"/>
          </a:p>
          <a:p>
            <a:pPr lvl="0"/>
            <a:r>
              <a:rPr lang="en-US" i="1" dirty="0" smtClean="0"/>
              <a:t>WSUS contains very similar features to </a:t>
            </a:r>
            <a:r>
              <a:rPr lang="en-US" i="1" dirty="0" err="1" smtClean="0"/>
              <a:t>Kaseya’s</a:t>
            </a:r>
            <a:r>
              <a:rPr lang="en-US" i="1" dirty="0" smtClean="0"/>
              <a:t> Patch Management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pPr lvl="0"/>
            <a:r>
              <a:rPr lang="en-US" dirty="0" smtClean="0"/>
              <a:t>In Windows Server 2003, the Backup Utility (BU) software is only limited to the local machine.</a:t>
            </a:r>
          </a:p>
          <a:p>
            <a:pPr lvl="0"/>
            <a:r>
              <a:rPr lang="en-US" dirty="0" smtClean="0"/>
              <a:t>Not automated like </a:t>
            </a:r>
            <a:r>
              <a:rPr lang="en-US" dirty="0" err="1" smtClean="0"/>
              <a:t>Kaseya’s</a:t>
            </a:r>
            <a:r>
              <a:rPr lang="en-US" dirty="0" smtClean="0"/>
              <a:t> BUDR module.</a:t>
            </a:r>
          </a:p>
          <a:p>
            <a:pPr lvl="1"/>
            <a:r>
              <a:rPr lang="en-US" dirty="0" err="1" smtClean="0"/>
              <a:t>Kaseya’s</a:t>
            </a:r>
            <a:r>
              <a:rPr lang="en-US" dirty="0" smtClean="0"/>
              <a:t> BUDR can initiate backup of workstations and have these images saved on the </a:t>
            </a:r>
            <a:r>
              <a:rPr lang="en-US" dirty="0" err="1" smtClean="0"/>
              <a:t>Kaseya</a:t>
            </a:r>
            <a:r>
              <a:rPr lang="en-US" dirty="0" smtClean="0"/>
              <a:t> server. </a:t>
            </a:r>
          </a:p>
          <a:p>
            <a:pPr lvl="1"/>
            <a:r>
              <a:rPr lang="en-US" dirty="0" smtClean="0"/>
              <a:t>the ability to conduct universal restores.</a:t>
            </a:r>
          </a:p>
          <a:p>
            <a:pPr lvl="2"/>
            <a:r>
              <a:rPr lang="en-US" dirty="0" smtClean="0"/>
              <a:t>This feature allows any system administrator to restore systems with “dissimilar hardware or even virtual machines, eliminating the procurement and interoperability factors when trying to get the business back up and running quickly.”</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pPr lvl="0"/>
            <a:r>
              <a:rPr lang="en-US" dirty="0" smtClean="0"/>
              <a:t>While Windows Server 2003 BU does not have this aspect embedded in the utility, Windows Server 2003 along with Scheduled Tasks, another utility built in Windows Server, can be used to schedule such tasks. </a:t>
            </a:r>
          </a:p>
          <a:p>
            <a:pPr lvl="0"/>
            <a:r>
              <a:rPr lang="en-US" dirty="0" smtClean="0"/>
              <a:t>Windows Server 2003 does not come with any utility that will replicate BUDR’s universal restore, unless third-party software is implemented such as </a:t>
            </a:r>
            <a:r>
              <a:rPr lang="en-US" dirty="0" err="1" smtClean="0"/>
              <a:t>Acronis</a:t>
            </a:r>
            <a:r>
              <a:rPr lang="en-US" dirty="0" smtClean="0"/>
              <a:t> Backup &amp; Recovery 10 Advanced Server Virtual Edition.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pPr lvl="0"/>
            <a:r>
              <a:rPr lang="en-US" dirty="0" smtClean="0"/>
              <a:t>Windows Server 2003 has no integrated Antivirus like KES</a:t>
            </a:r>
          </a:p>
          <a:p>
            <a:pPr lvl="1"/>
            <a:r>
              <a:rPr lang="en-US" dirty="0" smtClean="0"/>
              <a:t>A separate third party suite would be required.</a:t>
            </a:r>
          </a:p>
          <a:p>
            <a:r>
              <a:rPr lang="en-US" dirty="0" smtClean="0"/>
              <a:t>Windows Server 2003, Active Directory can setup users with a “limited users” account. </a:t>
            </a:r>
          </a:p>
          <a:p>
            <a:pPr lvl="1"/>
            <a:r>
              <a:rPr lang="en-US" dirty="0" smtClean="0"/>
              <a:t>“the limited account is intended for someone who should be prohibited from changing most computer settings and deleting important files. They generally cannot install software.” (Microsoft) </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pPr lvl="0"/>
            <a:r>
              <a:rPr lang="en-US" dirty="0" smtClean="0"/>
              <a:t>While the disadvantages for limited accounts equate to nuisances on part of both administrator and the end-user trying to install a legitimate program.</a:t>
            </a:r>
          </a:p>
          <a:p>
            <a:pPr lvl="0"/>
            <a:r>
              <a:rPr lang="en-US" dirty="0" smtClean="0"/>
              <a:t>It is the best defense any computer has to avoid executing malware.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 User State Management </a:t>
            </a:r>
            <a:endParaRPr lang="en-US" dirty="0"/>
          </a:p>
        </p:txBody>
      </p:sp>
      <p:sp>
        <p:nvSpPr>
          <p:cNvPr id="3" name="Content Placeholder 2"/>
          <p:cNvSpPr>
            <a:spLocks noGrp="1"/>
          </p:cNvSpPr>
          <p:nvPr>
            <p:ph idx="1"/>
          </p:nvPr>
        </p:nvSpPr>
        <p:spPr/>
        <p:txBody>
          <a:bodyPr/>
          <a:lstStyle/>
          <a:p>
            <a:pPr lvl="0"/>
            <a:r>
              <a:rPr lang="en-US" i="1" dirty="0" smtClean="0"/>
              <a:t>Well developed within Windows Server 2003.</a:t>
            </a:r>
            <a:endParaRPr lang="en-US" dirty="0"/>
          </a:p>
          <a:p>
            <a:pPr lvl="0"/>
            <a:r>
              <a:rPr lang="en-US" i="1" dirty="0" smtClean="0"/>
              <a:t>No centralized program for User State Management</a:t>
            </a:r>
          </a:p>
          <a:p>
            <a:pPr lvl="0"/>
            <a:r>
              <a:rPr lang="en-US" i="1" dirty="0" smtClean="0"/>
              <a:t>Done through multiple programs and consoles:</a:t>
            </a:r>
          </a:p>
          <a:p>
            <a:pPr lvl="1"/>
            <a:r>
              <a:rPr lang="en-US" i="1" dirty="0" smtClean="0"/>
              <a:t>Group Policy</a:t>
            </a:r>
          </a:p>
          <a:p>
            <a:pPr lvl="1"/>
            <a:r>
              <a:rPr lang="en-US" i="1" dirty="0" smtClean="0"/>
              <a:t>Print Management</a:t>
            </a:r>
          </a:p>
          <a:p>
            <a:pPr lvl="1"/>
            <a:r>
              <a:rPr lang="en-US" i="1" dirty="0" smtClean="0"/>
              <a:t>Map Network Drive Wizard</a:t>
            </a:r>
            <a:endParaRPr lang="en-US" dirty="0"/>
          </a:p>
          <a:p>
            <a:r>
              <a:rPr lang="en-US" i="1" dirty="0" smtClean="0"/>
              <a:t>Roaming User Policies is a strong tool used for Desktop </a:t>
            </a:r>
            <a:r>
              <a:rPr lang="en-US" dirty="0" smtClean="0"/>
              <a:t>Migration</a:t>
            </a:r>
            <a:endParaRPr lang="en-US" i="1" dirty="0" smtClean="0"/>
          </a:p>
          <a:p>
            <a:pPr lvl="0"/>
            <a:r>
              <a:rPr lang="en-US" i="1" dirty="0" smtClean="0"/>
              <a:t>Can not manage power management policies.</a:t>
            </a:r>
            <a:endParaRPr lang="en-US" dirty="0"/>
          </a:p>
          <a:p>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1.10 Help Desk </a:t>
            </a:r>
            <a:endParaRPr lang="en-US" dirty="0"/>
          </a:p>
        </p:txBody>
      </p:sp>
      <p:sp>
        <p:nvSpPr>
          <p:cNvPr id="3" name="Content Placeholder 2"/>
          <p:cNvSpPr>
            <a:spLocks noGrp="1"/>
          </p:cNvSpPr>
          <p:nvPr>
            <p:ph idx="1"/>
          </p:nvPr>
        </p:nvSpPr>
        <p:spPr/>
        <p:txBody>
          <a:bodyPr/>
          <a:lstStyle/>
          <a:p>
            <a:pPr lvl="0"/>
            <a:r>
              <a:rPr lang="en-US" dirty="0" err="1" smtClean="0"/>
              <a:t>Kaseya’s</a:t>
            </a:r>
            <a:r>
              <a:rPr lang="en-US" dirty="0" smtClean="0"/>
              <a:t> Help Desk is a module that allows service representatives to help agent-installed workstations. This includes tracking and managing incidents, problems, and service requests. As well as an integrated ticketing system and a searchable integrated Knowledge Base and Known Error database</a:t>
            </a:r>
          </a:p>
          <a:p>
            <a:pPr lvl="0"/>
            <a:r>
              <a:rPr lang="en-US" dirty="0" smtClean="0"/>
              <a:t>Windows Server 2003 is more of an Operating System and not an IT Automation solution. </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1.11 Reporting</a:t>
            </a:r>
            <a:endParaRPr lang="en-US" dirty="0"/>
          </a:p>
        </p:txBody>
      </p:sp>
      <p:sp>
        <p:nvSpPr>
          <p:cNvPr id="3" name="Content Placeholder 2"/>
          <p:cNvSpPr>
            <a:spLocks noGrp="1"/>
          </p:cNvSpPr>
          <p:nvPr>
            <p:ph idx="1"/>
          </p:nvPr>
        </p:nvSpPr>
        <p:spPr/>
        <p:txBody>
          <a:bodyPr/>
          <a:lstStyle/>
          <a:p>
            <a:pPr lvl="0"/>
            <a:r>
              <a:rPr lang="en-US" i="1" dirty="0" smtClean="0"/>
              <a:t>No native reporting system</a:t>
            </a:r>
            <a:endParaRPr lang="en-US" dirty="0"/>
          </a:p>
          <a:p>
            <a:pPr lvl="0"/>
            <a:r>
              <a:rPr lang="en-US" i="1" dirty="0" smtClean="0"/>
              <a:t>No way to obtain report-like information from one centralized program.</a:t>
            </a:r>
            <a:endParaRPr lang="en-US" dirty="0"/>
          </a:p>
          <a:p>
            <a:pPr lvl="0"/>
            <a:r>
              <a:rPr lang="en-US" i="1" dirty="0" smtClean="0"/>
              <a:t>Event Viewer can do a small amount of reporting.</a:t>
            </a:r>
            <a:endParaRPr lang="en-US" dirty="0"/>
          </a:p>
          <a:p>
            <a:pPr lvl="0"/>
            <a:r>
              <a:rPr lang="en-US" i="1" dirty="0" err="1" smtClean="0"/>
              <a:t>Kaseya’s</a:t>
            </a:r>
            <a:r>
              <a:rPr lang="en-US" i="1" dirty="0" smtClean="0"/>
              <a:t> Info Center trumps Windows Server 2003 on reporting.</a:t>
            </a:r>
            <a:endParaRPr lang="en-US" dirty="0"/>
          </a:p>
          <a:p>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1.12 System/User/Admin Management</a:t>
            </a:r>
            <a:endParaRPr lang="en-US" dirty="0"/>
          </a:p>
        </p:txBody>
      </p:sp>
      <p:sp>
        <p:nvSpPr>
          <p:cNvPr id="3" name="Content Placeholder 2"/>
          <p:cNvSpPr>
            <a:spLocks noGrp="1"/>
          </p:cNvSpPr>
          <p:nvPr>
            <p:ph idx="1"/>
          </p:nvPr>
        </p:nvSpPr>
        <p:spPr/>
        <p:txBody>
          <a:bodyPr/>
          <a:lstStyle/>
          <a:p>
            <a:pPr lvl="0"/>
            <a:r>
              <a:rPr lang="en-US" sz="2000" dirty="0" smtClean="0"/>
              <a:t>System/User/Admin Management is a strong point within Windows Server 2003. </a:t>
            </a:r>
          </a:p>
          <a:p>
            <a:pPr lvl="0"/>
            <a:r>
              <a:rPr lang="en-US" sz="2000" dirty="0" smtClean="0"/>
              <a:t>Active Directory is a popular and powerful tool that allows administrators to manage Systems, Users, and Administrators.</a:t>
            </a:r>
          </a:p>
          <a:p>
            <a:pPr lvl="0"/>
            <a:r>
              <a:rPr lang="en-US" sz="2000" i="1" dirty="0" smtClean="0"/>
              <a:t>Can put user accounts into groups for easier implementation of security policies.</a:t>
            </a:r>
          </a:p>
          <a:p>
            <a:pPr lvl="0"/>
            <a:r>
              <a:rPr lang="en-US" sz="2000" i="1" dirty="0" smtClean="0"/>
              <a:t>Somewhat difficult to implement, easier to maintain</a:t>
            </a:r>
            <a:endParaRPr lang="en-US" sz="2000" dirty="0"/>
          </a:p>
          <a:p>
            <a:r>
              <a:rPr lang="en-US" sz="2000" i="1" dirty="0" err="1" smtClean="0"/>
              <a:t>Kaseya’s</a:t>
            </a:r>
            <a:r>
              <a:rPr lang="en-US" sz="2000" i="1" dirty="0" smtClean="0"/>
              <a:t> System/User/Admin management is easier to deploy and maintain, but not as powerful.</a:t>
            </a:r>
            <a:endParaRPr lang="en-US" sz="2000"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1.13 Usability</a:t>
            </a:r>
            <a:endParaRPr lang="en-US" dirty="0"/>
          </a:p>
        </p:txBody>
      </p:sp>
      <p:sp>
        <p:nvSpPr>
          <p:cNvPr id="3" name="Content Placeholder 2"/>
          <p:cNvSpPr>
            <a:spLocks noGrp="1"/>
          </p:cNvSpPr>
          <p:nvPr>
            <p:ph idx="1"/>
          </p:nvPr>
        </p:nvSpPr>
        <p:spPr/>
        <p:txBody>
          <a:bodyPr/>
          <a:lstStyle/>
          <a:p>
            <a:r>
              <a:rPr lang="en-US" dirty="0" smtClean="0"/>
              <a:t>Windows 2003’s utilities and programs are not web based. </a:t>
            </a:r>
          </a:p>
          <a:p>
            <a:pPr lvl="1"/>
            <a:r>
              <a:rPr lang="en-US" dirty="0" smtClean="0"/>
              <a:t>Alternative to be able to access the server would be via a remote connection. </a:t>
            </a:r>
          </a:p>
          <a:p>
            <a:r>
              <a:rPr lang="en-US" dirty="0" smtClean="0"/>
              <a:t>In order to configure it correctly, the system administrator would need to be knowledgeable on many topics. </a:t>
            </a:r>
          </a:p>
          <a:p>
            <a:pPr lvl="1"/>
            <a:r>
              <a:rPr lang="en-US" dirty="0" smtClean="0"/>
              <a:t>Active Directory </a:t>
            </a:r>
          </a:p>
          <a:p>
            <a:pPr lvl="1"/>
            <a:r>
              <a:rPr lang="en-US" dirty="0" smtClean="0"/>
              <a:t>VBS or </a:t>
            </a:r>
            <a:r>
              <a:rPr lang="en-US" dirty="0" err="1" smtClean="0"/>
              <a:t>PowerShell</a:t>
            </a:r>
            <a:r>
              <a:rPr lang="en-US" dirty="0" smtClean="0"/>
              <a:t> </a:t>
            </a:r>
          </a:p>
          <a:p>
            <a:pPr lvl="1"/>
            <a:r>
              <a:rPr lang="en-US" dirty="0" smtClean="0"/>
              <a:t>And many more…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1.13 Usability</a:t>
            </a:r>
            <a:endParaRPr lang="en-US" dirty="0"/>
          </a:p>
        </p:txBody>
      </p:sp>
      <p:sp>
        <p:nvSpPr>
          <p:cNvPr id="3" name="Content Placeholder 2"/>
          <p:cNvSpPr>
            <a:spLocks noGrp="1"/>
          </p:cNvSpPr>
          <p:nvPr>
            <p:ph idx="1"/>
          </p:nvPr>
        </p:nvSpPr>
        <p:spPr/>
        <p:txBody>
          <a:bodyPr/>
          <a:lstStyle/>
          <a:p>
            <a:r>
              <a:rPr lang="en-US" dirty="0" smtClean="0"/>
              <a:t>These different utilities and programs only focus on accomplishing specific tasks, and they are integrated into a single domain.</a:t>
            </a:r>
          </a:p>
          <a:p>
            <a:r>
              <a:rPr lang="en-US" dirty="0" smtClean="0"/>
              <a:t>Unlike </a:t>
            </a:r>
            <a:r>
              <a:rPr lang="en-US" dirty="0" err="1" smtClean="0"/>
              <a:t>Kaseya’s</a:t>
            </a:r>
            <a:r>
              <a:rPr lang="en-US" dirty="0" smtClean="0"/>
              <a:t> web-based portal that allows a single administrator to control multiple locations from a single website.</a:t>
            </a:r>
          </a:p>
          <a:p>
            <a:r>
              <a:rPr lang="en-US" dirty="0" smtClean="0"/>
              <a:t>If a system administrator were to control multiple locations, they would need to remotely log into each domain controller. </a:t>
            </a:r>
          </a:p>
          <a:p>
            <a:r>
              <a:rPr lang="en-US" dirty="0" smtClean="0"/>
              <a:t>No synergy!</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1.14 Reliability</a:t>
            </a:r>
            <a:endParaRPr lang="en-US" dirty="0"/>
          </a:p>
        </p:txBody>
      </p:sp>
      <p:sp>
        <p:nvSpPr>
          <p:cNvPr id="3" name="Content Placeholder 2"/>
          <p:cNvSpPr>
            <a:spLocks noGrp="1"/>
          </p:cNvSpPr>
          <p:nvPr>
            <p:ph idx="1"/>
          </p:nvPr>
        </p:nvSpPr>
        <p:spPr/>
        <p:txBody>
          <a:bodyPr/>
          <a:lstStyle/>
          <a:p>
            <a:pPr lvl="0"/>
            <a:r>
              <a:rPr lang="en-US" sz="2400" i="1" dirty="0" smtClean="0"/>
              <a:t>Reliable but not the best solution out there.</a:t>
            </a:r>
          </a:p>
          <a:p>
            <a:pPr lvl="0"/>
            <a:r>
              <a:rPr lang="en-US" sz="2400" i="1" dirty="0" smtClean="0"/>
              <a:t>Second worst in downtime(8.90 hours) when compared to other popular server OS solutions.</a:t>
            </a:r>
          </a:p>
          <a:p>
            <a:pPr lvl="1"/>
            <a:r>
              <a:rPr lang="en-US" i="1" dirty="0" smtClean="0"/>
              <a:t>Downtime was contributed to security issues</a:t>
            </a:r>
          </a:p>
          <a:p>
            <a:r>
              <a:rPr lang="en-US" sz="2400" i="1" dirty="0" smtClean="0"/>
              <a:t>Windows still retains the majority of the market share.</a:t>
            </a:r>
          </a:p>
          <a:p>
            <a:r>
              <a:rPr lang="en-US" sz="2400" i="1" dirty="0" smtClean="0"/>
              <a:t>Generally speaking, IT administrators are looking at other IT automation solutions.</a:t>
            </a:r>
            <a:endParaRPr lang="en-US" sz="2400" dirty="0"/>
          </a:p>
          <a:p>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1.15 Performance </a:t>
            </a:r>
            <a:endParaRPr lang="en-US" dirty="0"/>
          </a:p>
        </p:txBody>
      </p:sp>
      <p:sp>
        <p:nvSpPr>
          <p:cNvPr id="3" name="Content Placeholder 2"/>
          <p:cNvSpPr>
            <a:spLocks noGrp="1"/>
          </p:cNvSpPr>
          <p:nvPr>
            <p:ph idx="1"/>
          </p:nvPr>
        </p:nvSpPr>
        <p:spPr/>
        <p:txBody>
          <a:bodyPr/>
          <a:lstStyle/>
          <a:p>
            <a:pPr lvl="0"/>
            <a:r>
              <a:rPr lang="en-US" sz="2400" i="1" dirty="0" smtClean="0"/>
              <a:t>Very Good Performance</a:t>
            </a:r>
          </a:p>
          <a:p>
            <a:pPr lvl="0"/>
            <a:r>
              <a:rPr lang="en-US" sz="2400" i="1" dirty="0" smtClean="0"/>
              <a:t>Performance is dependent on the Windows Server 2003 edition and the environment</a:t>
            </a:r>
          </a:p>
          <a:p>
            <a:pPr lvl="1"/>
            <a:r>
              <a:rPr lang="en-US" i="1" dirty="0" smtClean="0"/>
              <a:t>Each edition is tailored for the general environment needs</a:t>
            </a:r>
          </a:p>
          <a:p>
            <a:r>
              <a:rPr lang="en-US" sz="2400" dirty="0" smtClean="0"/>
              <a:t>Performance is vastly dependent on the hardware.</a:t>
            </a:r>
          </a:p>
          <a:p>
            <a:pPr lvl="1"/>
            <a:r>
              <a:rPr lang="en-US" dirty="0" smtClean="0"/>
              <a:t>Windows Server 2003 allocates a specified portion of the RAM and CPU for it’s own use.</a:t>
            </a:r>
            <a:endParaRPr lang="en-US" dirty="0"/>
          </a:p>
          <a:p>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1.16 Supportability </a:t>
            </a:r>
            <a:endParaRPr lang="en-US" dirty="0"/>
          </a:p>
        </p:txBody>
      </p:sp>
      <p:sp>
        <p:nvSpPr>
          <p:cNvPr id="3" name="Content Placeholder 2"/>
          <p:cNvSpPr>
            <a:spLocks noGrp="1"/>
          </p:cNvSpPr>
          <p:nvPr>
            <p:ph idx="1"/>
          </p:nvPr>
        </p:nvSpPr>
        <p:spPr/>
        <p:txBody>
          <a:bodyPr/>
          <a:lstStyle/>
          <a:p>
            <a:r>
              <a:rPr lang="en-US" dirty="0" smtClean="0"/>
              <a:t>Since Windows Server 2003 is not an IT Automation solution and there is no help desk software integrated in Windows 2003, there is no supportability at all.</a:t>
            </a:r>
          </a:p>
          <a:p>
            <a:r>
              <a:rPr lang="en-US" dirty="0" smtClean="0"/>
              <a:t>The system administrator can see what caused the error by viewing Event Logs</a:t>
            </a:r>
          </a:p>
          <a:p>
            <a:r>
              <a:rPr lang="en-US" dirty="0" smtClean="0"/>
              <a:t>Unless third party software is used to integrate a support desk, using Windows 2003 alone can not fulfill this task.</a:t>
            </a:r>
          </a:p>
          <a:p>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endParaRPr lang="en-US" dirty="0"/>
          </a:p>
        </p:txBody>
      </p:sp>
      <p:sp>
        <p:nvSpPr>
          <p:cNvPr id="3" name="Content Placeholder 2"/>
          <p:cNvSpPr>
            <a:spLocks noGrp="1"/>
          </p:cNvSpPr>
          <p:nvPr>
            <p:ph idx="1"/>
          </p:nvPr>
        </p:nvSpPr>
        <p:spPr/>
        <p:txBody>
          <a:bodyPr/>
          <a:lstStyle/>
          <a:p>
            <a:r>
              <a:rPr lang="en-US" dirty="0" smtClean="0"/>
              <a:t>Microsoft’s Windows Server 2003 (W2K3) is the sole foundation of every business cyber-infrastructure. </a:t>
            </a:r>
          </a:p>
          <a:p>
            <a:r>
              <a:rPr lang="en-US" dirty="0" smtClean="0"/>
              <a:t>W2K3 has become the industry standard server platform that even Kaseya requires it in order to be used effectively. </a:t>
            </a:r>
          </a:p>
          <a:p>
            <a:r>
              <a:rPr lang="en-US" dirty="0" smtClean="0"/>
              <a:t>The power that can be harnessed by a system administrator is without a doubt worth its price per license</a:t>
            </a: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endParaRPr lang="en-US" dirty="0"/>
          </a:p>
        </p:txBody>
      </p:sp>
      <p:sp>
        <p:nvSpPr>
          <p:cNvPr id="3" name="Content Placeholder 2"/>
          <p:cNvSpPr>
            <a:spLocks noGrp="1"/>
          </p:cNvSpPr>
          <p:nvPr>
            <p:ph idx="1"/>
          </p:nvPr>
        </p:nvSpPr>
        <p:spPr/>
        <p:txBody>
          <a:bodyPr/>
          <a:lstStyle/>
          <a:p>
            <a:r>
              <a:rPr lang="en-US" dirty="0" smtClean="0"/>
              <a:t>Overall Kaseya’s versatility surpasses that of Windows Server 2003 when it comes to automation. </a:t>
            </a:r>
          </a:p>
          <a:p>
            <a:r>
              <a:rPr lang="en-US" dirty="0" smtClean="0"/>
              <a:t>Both work together flawlessly together. </a:t>
            </a:r>
          </a:p>
          <a:p>
            <a:r>
              <a:rPr lang="en-US" dirty="0" smtClean="0"/>
              <a:t>Windows Server 2003 however does not need Kaseya in order to operate as a stand-alone solution. </a:t>
            </a:r>
          </a:p>
          <a:p>
            <a:r>
              <a:rPr lang="en-US" dirty="0" smtClean="0"/>
              <a:t>Kaseya was designed as an IT Automation solution; whereas Windows Server 2003 was engineered as a server operating system. Kaseya’s user-friendly GUI and seamless integration of their multiple modules ranks them high as an IT Automation solution.</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83487" cy="1044575"/>
          </a:xfrm>
        </p:spPr>
        <p:txBody>
          <a:bodyPr/>
          <a:lstStyle/>
          <a:p>
            <a:r>
              <a:rPr lang="en-US" b="1" dirty="0"/>
              <a:t>2.1 Evaluating and Discussing</a:t>
            </a:r>
            <a:endParaRPr lang="en-US" dirty="0"/>
          </a:p>
        </p:txBody>
      </p:sp>
      <p:graphicFrame>
        <p:nvGraphicFramePr>
          <p:cNvPr id="5" name="Table 4"/>
          <p:cNvGraphicFramePr>
            <a:graphicFrameLocks noGrp="1"/>
          </p:cNvGraphicFramePr>
          <p:nvPr/>
        </p:nvGraphicFramePr>
        <p:xfrm>
          <a:off x="838200" y="1143000"/>
          <a:ext cx="7696199" cy="4914396"/>
        </p:xfrm>
        <a:graphic>
          <a:graphicData uri="http://schemas.openxmlformats.org/drawingml/2006/table">
            <a:tbl>
              <a:tblPr/>
              <a:tblGrid>
                <a:gridCol w="365789"/>
                <a:gridCol w="3178299"/>
                <a:gridCol w="4152111"/>
              </a:tblGrid>
              <a:tr h="387351">
                <a:tc>
                  <a:txBody>
                    <a:bodyPr/>
                    <a:lstStyle/>
                    <a:p>
                      <a:pPr marL="0" marR="0" algn="ctr">
                        <a:lnSpc>
                          <a:spcPct val="115000"/>
                        </a:lnSpc>
                        <a:spcBef>
                          <a:spcPts val="0"/>
                        </a:spcBef>
                        <a:spcAft>
                          <a:spcPts val="0"/>
                        </a:spcAft>
                      </a:pPr>
                      <a:r>
                        <a:rPr lang="en-US" sz="800" dirty="0">
                          <a:latin typeface="Calibri"/>
                          <a:ea typeface="Calibri"/>
                          <a:cs typeface="Times New Roman"/>
                        </a:rPr>
                        <a:t>1</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Architecture</a:t>
                      </a:r>
                    </a:p>
                    <a:p>
                      <a:pPr marL="0" marR="0">
                        <a:lnSpc>
                          <a:spcPct val="115000"/>
                        </a:lnSpc>
                        <a:spcBef>
                          <a:spcPts val="0"/>
                        </a:spcBef>
                        <a:spcAft>
                          <a:spcPts val="0"/>
                        </a:spcAft>
                      </a:pPr>
                      <a:r>
                        <a:rPr lang="en-US" sz="800" b="1" dirty="0">
                          <a:latin typeface="Calibri"/>
                          <a:ea typeface="Calibri"/>
                          <a:cs typeface="Times New Roman"/>
                        </a:rPr>
                        <a:t>Rating: 3</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Required more configuration than Kaseya per workstation and the web-less interface makes it difficult to administrate over remote locations.</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2</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Audit &amp; Asset Mgt</a:t>
                      </a:r>
                      <a:br>
                        <a:rPr lang="en-US" sz="800">
                          <a:latin typeface="Calibri"/>
                          <a:ea typeface="Calibri"/>
                          <a:cs typeface="Times New Roman"/>
                        </a:rPr>
                      </a:br>
                      <a:r>
                        <a:rPr lang="en-US" sz="800" b="1">
                          <a:latin typeface="Calibri"/>
                          <a:ea typeface="Calibri"/>
                          <a:cs typeface="Times New Roman"/>
                        </a:rPr>
                        <a:t>Rating: 3</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dirty="0">
                          <a:latin typeface="Calibri"/>
                          <a:ea typeface="Calibri"/>
                          <a:cs typeface="Times New Roman"/>
                        </a:rPr>
                        <a:t>Able to audit user profiles and trends; however, lacks the ability to audit hardware and third-party software.</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3</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Remote Control</a:t>
                      </a:r>
                      <a:br>
                        <a:rPr lang="en-US" sz="800" dirty="0">
                          <a:latin typeface="Calibri"/>
                          <a:ea typeface="Calibri"/>
                          <a:cs typeface="Times New Roman"/>
                        </a:rPr>
                      </a:br>
                      <a:r>
                        <a:rPr lang="en-US" sz="800" b="1" dirty="0">
                          <a:latin typeface="Calibri"/>
                          <a:ea typeface="Calibri"/>
                          <a:cs typeface="Times New Roman"/>
                        </a:rPr>
                        <a:t>Rating: 3</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Connecting to remote locations requires NAT routing to be implemented.</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1">
                <a:tc>
                  <a:txBody>
                    <a:bodyPr/>
                    <a:lstStyle/>
                    <a:p>
                      <a:pPr marL="0" marR="0" algn="ctr">
                        <a:lnSpc>
                          <a:spcPct val="115000"/>
                        </a:lnSpc>
                        <a:spcBef>
                          <a:spcPts val="0"/>
                        </a:spcBef>
                        <a:spcAft>
                          <a:spcPts val="0"/>
                        </a:spcAft>
                      </a:pPr>
                      <a:r>
                        <a:rPr lang="en-US" sz="800">
                          <a:latin typeface="Calibri"/>
                          <a:ea typeface="Calibri"/>
                          <a:cs typeface="Times New Roman"/>
                        </a:rPr>
                        <a:t>4</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Automation</a:t>
                      </a:r>
                    </a:p>
                    <a:p>
                      <a:pPr marL="0" marR="0">
                        <a:lnSpc>
                          <a:spcPct val="115000"/>
                        </a:lnSpc>
                        <a:spcBef>
                          <a:spcPts val="0"/>
                        </a:spcBef>
                        <a:spcAft>
                          <a:spcPts val="0"/>
                        </a:spcAft>
                      </a:pPr>
                      <a:r>
                        <a:rPr lang="en-US" sz="800" b="1" dirty="0">
                          <a:latin typeface="Calibri"/>
                          <a:ea typeface="Calibri"/>
                          <a:cs typeface="Times New Roman"/>
                        </a:rPr>
                        <a:t>Rating: 4</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VBS and PowerShell scripting is sophisticated; however, unless used with another utility, it’s only limited to the local machine.</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5</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Monitoring</a:t>
                      </a:r>
                      <a:br>
                        <a:rPr lang="en-US" sz="800" dirty="0">
                          <a:latin typeface="Calibri"/>
                          <a:ea typeface="Calibri"/>
                          <a:cs typeface="Times New Roman"/>
                        </a:rPr>
                      </a:br>
                      <a:r>
                        <a:rPr lang="en-US" sz="800" b="1" dirty="0">
                          <a:latin typeface="Calibri"/>
                          <a:ea typeface="Calibri"/>
                          <a:cs typeface="Times New Roman"/>
                        </a:rPr>
                        <a:t>Rating: 2</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Inability to monitor multiple computers from the server without the use of third-party tools. </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6</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Patch Mgt</a:t>
                      </a:r>
                      <a:br>
                        <a:rPr lang="en-US" sz="800" dirty="0">
                          <a:latin typeface="Calibri"/>
                          <a:ea typeface="Calibri"/>
                          <a:cs typeface="Times New Roman"/>
                        </a:rPr>
                      </a:br>
                      <a:r>
                        <a:rPr lang="en-US" sz="800" b="1" dirty="0">
                          <a:latin typeface="Calibri"/>
                          <a:ea typeface="Calibri"/>
                          <a:cs typeface="Times New Roman"/>
                        </a:rPr>
                        <a:t>Rating: 4</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Very strong patch management utilities within WSUS and the ability to allocate updates to a test group.</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1">
                <a:tc>
                  <a:txBody>
                    <a:bodyPr/>
                    <a:lstStyle/>
                    <a:p>
                      <a:pPr marL="0" marR="0" algn="ctr">
                        <a:lnSpc>
                          <a:spcPct val="115000"/>
                        </a:lnSpc>
                        <a:spcBef>
                          <a:spcPts val="0"/>
                        </a:spcBef>
                        <a:spcAft>
                          <a:spcPts val="0"/>
                        </a:spcAft>
                      </a:pPr>
                      <a:r>
                        <a:rPr lang="en-US" sz="800">
                          <a:latin typeface="Calibri"/>
                          <a:ea typeface="Calibri"/>
                          <a:cs typeface="Times New Roman"/>
                        </a:rPr>
                        <a:t>7</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Backup &amp; Disaster Recovery</a:t>
                      </a:r>
                      <a:br>
                        <a:rPr lang="en-US" sz="800">
                          <a:latin typeface="Calibri"/>
                          <a:ea typeface="Calibri"/>
                          <a:cs typeface="Times New Roman"/>
                        </a:rPr>
                      </a:br>
                      <a:r>
                        <a:rPr lang="en-US" sz="800" b="1">
                          <a:latin typeface="Calibri"/>
                          <a:ea typeface="Calibri"/>
                          <a:cs typeface="Times New Roman"/>
                        </a:rPr>
                        <a:t>Rating: 3</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Simple interface and straightforward backup capabilities, but no simple interface to configure all workstation’s backups from a single interface.</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8</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Endpoint Security</a:t>
                      </a:r>
                      <a:br>
                        <a:rPr lang="en-US" sz="800">
                          <a:latin typeface="Calibri"/>
                          <a:ea typeface="Calibri"/>
                          <a:cs typeface="Times New Roman"/>
                        </a:rPr>
                      </a:br>
                      <a:r>
                        <a:rPr lang="en-US" sz="800" b="1">
                          <a:latin typeface="Calibri"/>
                          <a:ea typeface="Calibri"/>
                          <a:cs typeface="Times New Roman"/>
                        </a:rPr>
                        <a:t>Rating: 3</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Limited Users template is the best line of defense, but needs to rely on third party antivirus software.</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1">
                <a:tc>
                  <a:txBody>
                    <a:bodyPr/>
                    <a:lstStyle/>
                    <a:p>
                      <a:pPr marL="0" marR="0" algn="ctr">
                        <a:lnSpc>
                          <a:spcPct val="115000"/>
                        </a:lnSpc>
                        <a:spcBef>
                          <a:spcPts val="0"/>
                        </a:spcBef>
                        <a:spcAft>
                          <a:spcPts val="0"/>
                        </a:spcAft>
                      </a:pPr>
                      <a:r>
                        <a:rPr lang="en-US" sz="800">
                          <a:latin typeface="Calibri"/>
                          <a:ea typeface="Calibri"/>
                          <a:cs typeface="Times New Roman"/>
                        </a:rPr>
                        <a:t>9</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latin typeface="Calibri"/>
                          <a:ea typeface="Calibri"/>
                          <a:cs typeface="Times New Roman"/>
                        </a:rPr>
                        <a:t>User State Mgt</a:t>
                      </a:r>
                      <a:br>
                        <a:rPr lang="en-US" sz="800" dirty="0">
                          <a:latin typeface="Calibri"/>
                          <a:ea typeface="Calibri"/>
                          <a:cs typeface="Times New Roman"/>
                        </a:rPr>
                      </a:br>
                      <a:r>
                        <a:rPr lang="en-US" sz="800" b="1" dirty="0">
                          <a:latin typeface="Calibri"/>
                          <a:ea typeface="Calibri"/>
                          <a:cs typeface="Times New Roman"/>
                        </a:rPr>
                        <a:t>Rating: </a:t>
                      </a:r>
                      <a:r>
                        <a:rPr lang="en-US" sz="800" b="1" dirty="0" smtClean="0">
                          <a:latin typeface="Calibri"/>
                          <a:ea typeface="Calibri"/>
                          <a:cs typeface="Times New Roman"/>
                        </a:rPr>
                        <a:t>3</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Group Policy is a powerful tool that allows administrators to create roaming profiles and security policies on each user account.</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10</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Helpdesk</a:t>
                      </a:r>
                      <a:br>
                        <a:rPr lang="en-US" sz="800">
                          <a:latin typeface="Calibri"/>
                          <a:ea typeface="Calibri"/>
                          <a:cs typeface="Times New Roman"/>
                        </a:rPr>
                      </a:br>
                      <a:r>
                        <a:rPr lang="en-US" sz="800" b="1">
                          <a:latin typeface="Calibri"/>
                          <a:ea typeface="Calibri"/>
                          <a:cs typeface="Times New Roman"/>
                        </a:rPr>
                        <a:t>Rating: 1</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Because there is no help desk utility unless a third party program is implemented</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11</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Reporting</a:t>
                      </a:r>
                      <a:br>
                        <a:rPr lang="en-US" sz="800">
                          <a:latin typeface="Calibri"/>
                          <a:ea typeface="Calibri"/>
                          <a:cs typeface="Times New Roman"/>
                        </a:rPr>
                      </a:br>
                      <a:r>
                        <a:rPr lang="en-US" sz="800" b="1">
                          <a:latin typeface="Calibri"/>
                          <a:ea typeface="Calibri"/>
                          <a:cs typeface="Times New Roman"/>
                        </a:rPr>
                        <a:t>Rating: 1</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Universal reporting is almost nonexistent and hard to obtain reports over multiple consoles and applications.</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12</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System</a:t>
                      </a:r>
                      <a:br>
                        <a:rPr lang="en-US" sz="800">
                          <a:latin typeface="Calibri"/>
                          <a:ea typeface="Calibri"/>
                          <a:cs typeface="Times New Roman"/>
                        </a:rPr>
                      </a:br>
                      <a:r>
                        <a:rPr lang="en-US" sz="800" b="1">
                          <a:latin typeface="Calibri"/>
                          <a:ea typeface="Calibri"/>
                          <a:cs typeface="Times New Roman"/>
                        </a:rPr>
                        <a:t>Rating: 4</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Active Directory very strong and versatile tool to manage users and system policies.</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13</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Usability</a:t>
                      </a:r>
                      <a:br>
                        <a:rPr lang="en-US" sz="800">
                          <a:latin typeface="Calibri"/>
                          <a:ea typeface="Calibri"/>
                          <a:cs typeface="Times New Roman"/>
                        </a:rPr>
                      </a:br>
                      <a:r>
                        <a:rPr lang="en-US" sz="800" b="1">
                          <a:latin typeface="Calibri"/>
                          <a:ea typeface="Calibri"/>
                          <a:cs typeface="Times New Roman"/>
                        </a:rPr>
                        <a:t>Rating: 2</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Strong learning curve and time consuming configuration required for an infrastructure to run correctly.</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14</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Reliability</a:t>
                      </a:r>
                      <a:br>
                        <a:rPr lang="en-US" sz="800">
                          <a:latin typeface="Calibri"/>
                          <a:ea typeface="Calibri"/>
                          <a:cs typeface="Times New Roman"/>
                        </a:rPr>
                      </a:br>
                      <a:r>
                        <a:rPr lang="en-US" sz="800" b="1">
                          <a:latin typeface="Calibri"/>
                          <a:ea typeface="Calibri"/>
                          <a:cs typeface="Times New Roman"/>
                        </a:rPr>
                        <a:t>Rating: 3</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a:latin typeface="Calibri"/>
                          <a:ea typeface="Calibri"/>
                          <a:cs typeface="Times New Roman"/>
                        </a:rPr>
                        <a:t>Decently reliable; however, average downtime makes it somewhat unattractive. </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15</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Performance</a:t>
                      </a:r>
                      <a:br>
                        <a:rPr lang="en-US" sz="800">
                          <a:latin typeface="Calibri"/>
                          <a:ea typeface="Calibri"/>
                          <a:cs typeface="Times New Roman"/>
                        </a:rPr>
                      </a:br>
                      <a:r>
                        <a:rPr lang="en-US" sz="800" b="1">
                          <a:latin typeface="Calibri"/>
                          <a:ea typeface="Calibri"/>
                          <a:cs typeface="Times New Roman"/>
                        </a:rPr>
                        <a:t>Rating: 4</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dirty="0">
                          <a:latin typeface="Calibri"/>
                          <a:ea typeface="Calibri"/>
                          <a:cs typeface="Times New Roman"/>
                        </a:rPr>
                        <a:t>Strong performance, depending on the edition and hardware. </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33">
                <a:tc>
                  <a:txBody>
                    <a:bodyPr/>
                    <a:lstStyle/>
                    <a:p>
                      <a:pPr marL="0" marR="0" algn="ctr">
                        <a:lnSpc>
                          <a:spcPct val="115000"/>
                        </a:lnSpc>
                        <a:spcBef>
                          <a:spcPts val="0"/>
                        </a:spcBef>
                        <a:spcAft>
                          <a:spcPts val="0"/>
                        </a:spcAft>
                      </a:pPr>
                      <a:r>
                        <a:rPr lang="en-US" sz="800">
                          <a:latin typeface="Calibri"/>
                          <a:ea typeface="Calibri"/>
                          <a:cs typeface="Times New Roman"/>
                        </a:rPr>
                        <a:t>16</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latin typeface="Calibri"/>
                          <a:ea typeface="Calibri"/>
                          <a:cs typeface="Times New Roman"/>
                        </a:rPr>
                        <a:t>Supportability</a:t>
                      </a:r>
                      <a:br>
                        <a:rPr lang="en-US" sz="800">
                          <a:latin typeface="Calibri"/>
                          <a:ea typeface="Calibri"/>
                          <a:cs typeface="Times New Roman"/>
                        </a:rPr>
                      </a:br>
                      <a:r>
                        <a:rPr lang="en-US" sz="800" b="1">
                          <a:latin typeface="Calibri"/>
                          <a:ea typeface="Calibri"/>
                          <a:cs typeface="Times New Roman"/>
                        </a:rPr>
                        <a:t>Rating: 1</a:t>
                      </a:r>
                      <a:endParaRPr lang="en-US" sz="8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i="1" dirty="0">
                          <a:latin typeface="Calibri"/>
                          <a:ea typeface="Calibri"/>
                          <a:cs typeface="Times New Roman"/>
                        </a:rPr>
                        <a:t>No help desk.</a:t>
                      </a:r>
                      <a:endParaRPr lang="en-US" sz="8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3" name="Table 2"/>
          <p:cNvGraphicFramePr>
            <a:graphicFrameLocks noGrp="1"/>
          </p:cNvGraphicFramePr>
          <p:nvPr/>
        </p:nvGraphicFramePr>
        <p:xfrm>
          <a:off x="914400" y="1447800"/>
          <a:ext cx="7543802" cy="4486656"/>
        </p:xfrm>
        <a:graphic>
          <a:graphicData uri="http://schemas.openxmlformats.org/drawingml/2006/table">
            <a:tbl>
              <a:tblPr/>
              <a:tblGrid>
                <a:gridCol w="629524"/>
                <a:gridCol w="2494676"/>
                <a:gridCol w="2133600"/>
                <a:gridCol w="2286002"/>
              </a:tblGrid>
              <a:tr h="0">
                <a:tc>
                  <a:txBody>
                    <a:bodyPr/>
                    <a:lstStyle/>
                    <a:p>
                      <a:pPr marL="0" marR="0" algn="ctr">
                        <a:lnSpc>
                          <a:spcPct val="115000"/>
                        </a:lnSpc>
                        <a:spcBef>
                          <a:spcPts val="0"/>
                        </a:spcBef>
                        <a:spcAft>
                          <a:spcPts val="0"/>
                        </a:spcAft>
                      </a:pPr>
                      <a:endParaRPr lang="en-US" sz="1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Kaseya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Your Assigned Solution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Architecture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Audit &amp; Asset Mgt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Remote Control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Automation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Monitoring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2</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Patch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Backup &amp; Disaster Recovery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Endpoint Security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User State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algn="ctr">
                        <a:lnSpc>
                          <a:spcPct val="115000"/>
                        </a:lnSpc>
                        <a:spcBef>
                          <a:spcPts val="0"/>
                        </a:spcBef>
                        <a:spcAft>
                          <a:spcPts val="0"/>
                        </a:spcAft>
                      </a:pPr>
                      <a:r>
                        <a:rPr lang="en-US" sz="1400">
                          <a:latin typeface="Times New Roman"/>
                          <a:ea typeface="Calibri"/>
                          <a:cs typeface="Times New Roman"/>
                        </a:rPr>
                        <a:t>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HelpDesk</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Reporting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System</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2</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Reliability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Performance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Supportability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Calibri"/>
                          <a:cs typeface="Times New Roman"/>
                        </a:rPr>
                        <a:t>Total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Calibri"/>
                          <a:ea typeface="Calibri"/>
                          <a:cs typeface="Times New Roman"/>
                        </a:rPr>
                        <a:t>70</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smtClean="0">
                          <a:latin typeface="Calibri"/>
                          <a:ea typeface="Calibri"/>
                          <a:cs typeface="Times New Roman"/>
                        </a:rPr>
                        <a:t>44</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a:noFill/>
        </p:spPr>
        <p:txBody>
          <a:bodyPr/>
          <a:lstStyle/>
          <a:p>
            <a:r>
              <a:rPr lang="en-US" sz="1400" b="1" dirty="0" smtClean="0"/>
              <a:t>Active Directory (AD</a:t>
            </a:r>
            <a:r>
              <a:rPr lang="en-US" sz="1400" dirty="0" smtClean="0"/>
              <a:t>) - Active directory is a network service that acts as a directory structure. It is used on Microsoft Windows based servers to store information and data about networks, domains and users.</a:t>
            </a:r>
          </a:p>
          <a:p>
            <a:r>
              <a:rPr lang="en-US" sz="1400" b="1" dirty="0" smtClean="0"/>
              <a:t>Backup Utility (BU</a:t>
            </a:r>
            <a:r>
              <a:rPr lang="en-US" sz="1400" dirty="0" smtClean="0"/>
              <a:t>) - Backup Utility is Microsoft's solution for backup and recovery. It is strictly limited to the local machine and is unable to backup or recover computers remotely.</a:t>
            </a:r>
          </a:p>
          <a:p>
            <a:r>
              <a:rPr lang="en-US" sz="1400" b="1" dirty="0" smtClean="0"/>
              <a:t>Event Viewer (EV) </a:t>
            </a:r>
            <a:r>
              <a:rPr lang="en-US" sz="1400" dirty="0" smtClean="0"/>
              <a:t>- Event Viewer is Microsoft's solution in letting administrators and users view the event logs of local or remote machines.</a:t>
            </a:r>
          </a:p>
          <a:p>
            <a:r>
              <a:rPr lang="en-US" sz="1400" b="1" dirty="0" smtClean="0"/>
              <a:t>Group Policy (GP) </a:t>
            </a:r>
            <a:r>
              <a:rPr lang="en-US" sz="1400" dirty="0" smtClean="0"/>
              <a:t>-</a:t>
            </a:r>
            <a:r>
              <a:rPr lang="en-US" sz="1400" b="1" dirty="0" smtClean="0"/>
              <a:t> </a:t>
            </a:r>
            <a:r>
              <a:rPr lang="en-US" sz="1400" dirty="0" smtClean="0"/>
              <a:t>Group Policy is a set of rules that allows the administrator to restrict, or give, certain amount of control to users and computers on a network.</a:t>
            </a:r>
          </a:p>
          <a:p>
            <a:r>
              <a:rPr lang="en-US" sz="1400" b="1" dirty="0" smtClean="0"/>
              <a:t>Map Network Drive Wizard</a:t>
            </a:r>
            <a:r>
              <a:rPr lang="en-US" sz="1400" dirty="0" smtClean="0"/>
              <a:t> - Map Network Drive Wizard is a utility that allows users to connect and configure hard drive access through the network.</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a:noFill/>
        </p:spPr>
        <p:txBody>
          <a:bodyPr/>
          <a:lstStyle/>
          <a:p>
            <a:r>
              <a:rPr lang="en-US" sz="1400" b="1" dirty="0" smtClean="0"/>
              <a:t>Microsoft Developer Network</a:t>
            </a:r>
            <a:r>
              <a:rPr lang="en-US" sz="1400" dirty="0" smtClean="0"/>
              <a:t> (</a:t>
            </a:r>
            <a:r>
              <a:rPr lang="en-US" sz="1400" b="1" dirty="0" smtClean="0"/>
              <a:t>MSDN</a:t>
            </a:r>
            <a:r>
              <a:rPr lang="en-US" sz="1400" dirty="0" smtClean="0"/>
              <a:t>) - The Microsoft Developer Network is Microsoft's service that allows it to inform, train, and supply tools to developers on all Microsoft products.</a:t>
            </a:r>
          </a:p>
          <a:p>
            <a:r>
              <a:rPr lang="en-US" sz="1400" b="1" dirty="0" smtClean="0"/>
              <a:t>PowerShell </a:t>
            </a:r>
            <a:r>
              <a:rPr lang="en-US" sz="1400" dirty="0" smtClean="0"/>
              <a:t>-</a:t>
            </a:r>
            <a:r>
              <a:rPr lang="en-US" sz="1400" b="1" dirty="0" smtClean="0"/>
              <a:t> </a:t>
            </a:r>
            <a:r>
              <a:rPr lang="en-US" sz="1400" dirty="0" smtClean="0"/>
              <a:t>PowerShell is an extensible command-line scripting language.</a:t>
            </a:r>
          </a:p>
          <a:p>
            <a:r>
              <a:rPr lang="en-US" sz="1400" b="1" dirty="0" smtClean="0"/>
              <a:t>Print Management </a:t>
            </a:r>
            <a:r>
              <a:rPr lang="en-US" sz="1400" dirty="0" smtClean="0"/>
              <a:t>- Print Management is Microsoft's solution to manage and deploy network printers.</a:t>
            </a:r>
          </a:p>
          <a:p>
            <a:r>
              <a:rPr lang="en-US" sz="1400" b="1" dirty="0" smtClean="0"/>
              <a:t>Remote Desktop Connection (RDP)</a:t>
            </a:r>
            <a:r>
              <a:rPr lang="en-US" sz="1400" dirty="0" smtClean="0"/>
              <a:t> - Remote Desktop Connection is a Windows based tool that allows users to connect to applications and date on a remote computer.</a:t>
            </a:r>
          </a:p>
          <a:p>
            <a:r>
              <a:rPr lang="en-US" sz="1400" b="1" dirty="0" smtClean="0"/>
              <a:t>TechNet</a:t>
            </a:r>
            <a:r>
              <a:rPr lang="en-US" sz="1400" dirty="0" smtClean="0"/>
              <a:t> - TechNet is Microsoft's program and resource used to provide technical information, news, and events to IT professionals.</a:t>
            </a:r>
          </a:p>
          <a:p>
            <a:r>
              <a:rPr lang="en-US" sz="1400" b="1" dirty="0" smtClean="0"/>
              <a:t>Virtual Private Network (VPN</a:t>
            </a:r>
            <a:r>
              <a:rPr lang="en-US" sz="1400" dirty="0" smtClean="0"/>
              <a:t>) -  Virtual </a:t>
            </a:r>
            <a:r>
              <a:rPr lang="en-US" sz="1400" dirty="0" smtClean="0"/>
              <a:t>Private </a:t>
            </a:r>
            <a:r>
              <a:rPr lang="en-US" sz="1400" dirty="0" smtClean="0"/>
              <a:t>N</a:t>
            </a:r>
            <a:r>
              <a:rPr lang="en-US" sz="1400" dirty="0" smtClean="0"/>
              <a:t>etworks  </a:t>
            </a:r>
            <a:r>
              <a:rPr lang="en-US" sz="1400" dirty="0" smtClean="0"/>
              <a:t>are computer networks that remotely </a:t>
            </a:r>
            <a:r>
              <a:rPr lang="en-US" sz="1400" dirty="0" smtClean="0"/>
              <a:t>connects </a:t>
            </a:r>
            <a:r>
              <a:rPr lang="en-US" sz="1400" dirty="0" smtClean="0"/>
              <a:t>to another underlying computer network as if it was physically connected to it.</a:t>
            </a:r>
          </a:p>
          <a:p>
            <a:endParaRPr lang="en-US" sz="1400"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a:noFill/>
        </p:spPr>
        <p:txBody>
          <a:bodyPr/>
          <a:lstStyle/>
          <a:p>
            <a:r>
              <a:rPr lang="en-US" sz="1400" b="1" dirty="0" smtClean="0"/>
              <a:t>Virtual System Administrator (VSA)</a:t>
            </a:r>
            <a:r>
              <a:rPr lang="en-US" sz="1400" dirty="0" smtClean="0"/>
              <a:t> - Kaseya's Virtual System Administrator is their remote web-based environment that helps users to administrate, diagnose, repair, monitor, and update computers that are linked to Kaseya's agent technology.</a:t>
            </a:r>
          </a:p>
          <a:p>
            <a:r>
              <a:rPr lang="en-US" sz="1400" b="1" dirty="0" smtClean="0"/>
              <a:t>Visual Basic Scripting (VBS)</a:t>
            </a:r>
            <a:r>
              <a:rPr lang="en-US" sz="1400" dirty="0" smtClean="0"/>
              <a:t> - Visual Basic Scripting is a </a:t>
            </a:r>
            <a:r>
              <a:rPr lang="en-US" sz="1400" dirty="0" smtClean="0"/>
              <a:t>Windows </a:t>
            </a:r>
            <a:r>
              <a:rPr lang="en-US" sz="1400" dirty="0" smtClean="0"/>
              <a:t>based scripting language. It originated as a limited variation of Microsoft's Visual Basic programming language. </a:t>
            </a:r>
          </a:p>
          <a:p>
            <a:r>
              <a:rPr lang="en-US" sz="1400" b="1" dirty="0" smtClean="0"/>
              <a:t>Windows Server Update Service (WSUS)</a:t>
            </a:r>
            <a:r>
              <a:rPr lang="en-US" sz="1400" dirty="0" smtClean="0"/>
              <a:t> - Windows Server Update Service allows administrators to maintain and deploy Microsoft hot fixes and updates, released through Automatic Update, to computers in a corporate environment.</a:t>
            </a:r>
            <a:endParaRPr lang="en-US" sz="1400"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p:txBody>
          <a:bodyPr/>
          <a:lstStyle/>
          <a:p>
            <a:r>
              <a:rPr lang="en-US" dirty="0" smtClean="0"/>
              <a:t>Special thanks to Student MSDN and Kaseya for their support in providing software for this research and demo purposes.</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a:xfrm>
            <a:off x="762000" y="1600200"/>
            <a:ext cx="7583487" cy="4208463"/>
          </a:xfrm>
          <a:noFill/>
        </p:spPr>
        <p:txBody>
          <a:bodyPr/>
          <a:lstStyle/>
          <a:p>
            <a:r>
              <a:rPr lang="en-US" sz="1000" dirty="0" err="1" smtClean="0"/>
              <a:t>Bilic</a:t>
            </a:r>
            <a:r>
              <a:rPr lang="en-US" sz="1000" dirty="0" smtClean="0"/>
              <a:t>, Nino. "System Event Viewer Tips." </a:t>
            </a:r>
            <a:r>
              <a:rPr lang="en-US" sz="1000" i="1" dirty="0" smtClean="0"/>
              <a:t>Microsoft TechNet: Resources for IT Professionals</a:t>
            </a:r>
            <a:r>
              <a:rPr lang="en-US" sz="1000" dirty="0" smtClean="0"/>
              <a:t>. Web. 26 Apr. 2010. &lt;http://technet.microsoft.com/en-us/library/aa996105%28EXCHG.65%29.aspx&gt;. </a:t>
            </a:r>
          </a:p>
          <a:p>
            <a:r>
              <a:rPr lang="en-US" sz="1000" dirty="0" err="1" smtClean="0"/>
              <a:t>Bilic</a:t>
            </a:r>
            <a:r>
              <a:rPr lang="en-US" sz="1000" dirty="0" smtClean="0"/>
              <a:t>, Nino. "System Event Viewer Tips." </a:t>
            </a:r>
            <a:r>
              <a:rPr lang="en-US" sz="1000" i="1" dirty="0" smtClean="0"/>
              <a:t>Microsoft TechNet: Resources for IT Professionals</a:t>
            </a:r>
            <a:r>
              <a:rPr lang="en-US" sz="1000" dirty="0" smtClean="0"/>
              <a:t>. Web. 26 Apr. 2010. &lt;http://technet.microsoft.com/en-us/library/aa996105%28EXCHG.65%29.aspx&gt;. </a:t>
            </a:r>
          </a:p>
          <a:p>
            <a:r>
              <a:rPr lang="en-US" sz="1000" dirty="0" smtClean="0"/>
              <a:t>"Chapter 1: Windows 2003 Basics." Web. &lt;http://media.wiley.com/product_data/excerpt/51/07645492/0764549251.pdf&gt;. </a:t>
            </a:r>
          </a:p>
          <a:p>
            <a:r>
              <a:rPr lang="en-US" sz="1000" dirty="0" smtClean="0"/>
              <a:t>Edwards, Mark J. "Windows Server: The New King of Downtime." </a:t>
            </a:r>
            <a:r>
              <a:rPr lang="en-US" sz="1000" i="1" dirty="0" smtClean="0"/>
              <a:t>Windows IT Pro - The Leading Independent Community for IT Pros</a:t>
            </a:r>
            <a:r>
              <a:rPr lang="en-US" sz="1000" dirty="0" smtClean="0"/>
              <a:t>. Web. 26 Apr. 2010. &lt;</a:t>
            </a:r>
            <a:r>
              <a:rPr lang="en-US" sz="1000" dirty="0" err="1" smtClean="0"/>
              <a:t>http://www.windowsitpro.com/article/interoperability/windows-server-the-new-king-of-downtime.aspx</a:t>
            </a:r>
            <a:r>
              <a:rPr lang="en-US" sz="1000" dirty="0" smtClean="0"/>
              <a:t>&gt;. </a:t>
            </a:r>
          </a:p>
          <a:p>
            <a:r>
              <a:rPr lang="en-US" sz="1000" dirty="0" err="1" smtClean="0"/>
              <a:t>Gafvert</a:t>
            </a:r>
            <a:r>
              <a:rPr lang="en-US" sz="1000" dirty="0" smtClean="0"/>
              <a:t>, </a:t>
            </a:r>
            <a:r>
              <a:rPr lang="en-US" sz="1000" dirty="0" err="1" smtClean="0"/>
              <a:t>Kristofer</a:t>
            </a:r>
            <a:r>
              <a:rPr lang="en-US" sz="1000" dirty="0" smtClean="0"/>
              <a:t>. "Backup Windows Server 2003." </a:t>
            </a:r>
            <a:r>
              <a:rPr lang="en-US" sz="1000" i="1" dirty="0" smtClean="0"/>
              <a:t>FAQ and Articles for Windows Server 2003, C#, SQL Server</a:t>
            </a:r>
            <a:r>
              <a:rPr lang="en-US" sz="1000" dirty="0" smtClean="0"/>
              <a:t>. Web. 26 Apr. 2010. &lt;http://www.ilopia.com/Articles/WindowsServer2003/Backup.aspx&gt;. </a:t>
            </a:r>
          </a:p>
          <a:p>
            <a:r>
              <a:rPr lang="en-US" sz="1000" dirty="0" smtClean="0"/>
              <a:t>Huggins, Diana. "</a:t>
            </a:r>
            <a:r>
              <a:rPr lang="en-US" sz="1000" dirty="0" err="1" smtClean="0"/>
              <a:t>SolutionBase</a:t>
            </a:r>
            <a:r>
              <a:rPr lang="en-US" sz="1000" dirty="0" smtClean="0"/>
              <a:t>: Creating a Windows Server 2003 Audit Policy." </a:t>
            </a:r>
            <a:r>
              <a:rPr lang="en-US" sz="1000" i="1" dirty="0" err="1" smtClean="0"/>
              <a:t>TechRepublic</a:t>
            </a:r>
            <a:r>
              <a:rPr lang="en-US" sz="1000" i="1" dirty="0" smtClean="0"/>
              <a:t> Articles</a:t>
            </a:r>
            <a:r>
              <a:rPr lang="en-US" sz="1000" dirty="0" smtClean="0"/>
              <a:t>. Web. 26 Apr. 2010. &lt;http://articles.techrepublic.com.com/5100-22_11-6028421.html&gt;. </a:t>
            </a:r>
          </a:p>
          <a:p>
            <a:r>
              <a:rPr lang="en-US" sz="1000" dirty="0" smtClean="0"/>
              <a:t>Microsoft. "Introduction to Group Policy in Windows Server 2003." Web. Apr. 2003. &lt;http://download.microsoft.com/download/0/0/4/0044470e-5f3a-4569-9255-91f932e4da3b/gpintro.doc&gt;. </a:t>
            </a:r>
          </a:p>
          <a:p>
            <a:r>
              <a:rPr lang="en-US" sz="1000" dirty="0" smtClean="0"/>
              <a:t>Microsoft. "MSFT Annual Report 2009." </a:t>
            </a:r>
            <a:r>
              <a:rPr lang="en-US" sz="1000" i="1" dirty="0" smtClean="0"/>
              <a:t>Microsoft Corporation</a:t>
            </a:r>
            <a:r>
              <a:rPr lang="en-US" sz="1000" dirty="0" smtClean="0"/>
              <a:t>. Web. 26 Apr. 2010. &lt;http://www.microsoft.com/msft/reports/ar09/10k_fh_fin.html&gt;. </a:t>
            </a:r>
          </a:p>
          <a:p>
            <a:pPr>
              <a:buNone/>
            </a:pPr>
            <a:r>
              <a:rPr lang="en-US" sz="1000" dirty="0" smtClean="0"/>
              <a:t> </a:t>
            </a:r>
            <a:endParaRPr lang="en-US" sz="1000" dirty="0"/>
          </a:p>
          <a:p>
            <a:endParaRPr lang="en-US" sz="1000"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a:xfrm>
            <a:off x="762000" y="1828800"/>
            <a:ext cx="7583487" cy="4208463"/>
          </a:xfrm>
          <a:noFill/>
        </p:spPr>
        <p:txBody>
          <a:bodyPr/>
          <a:lstStyle/>
          <a:p>
            <a:r>
              <a:rPr lang="en-US" sz="1000" dirty="0" smtClean="0"/>
              <a:t>Microsoft. "Types of User Accounts." </a:t>
            </a:r>
            <a:r>
              <a:rPr lang="en-US" sz="1000" i="1" dirty="0" smtClean="0"/>
              <a:t>Microsoft Corporation</a:t>
            </a:r>
            <a:r>
              <a:rPr lang="en-US" sz="1000" dirty="0" smtClean="0"/>
              <a:t>. Web. 26 Apr. 2010. &lt;</a:t>
            </a:r>
            <a:r>
              <a:rPr lang="en-US" sz="1000" dirty="0" err="1" smtClean="0"/>
              <a:t>http://www.microsoft.com/resources/documentation/windows/xp/all/proddocs/en-us/ua_c_account_types.mspx?mfr</a:t>
            </a:r>
            <a:r>
              <a:rPr lang="en-US" sz="1000" dirty="0" smtClean="0"/>
              <a:t>=true&gt;. </a:t>
            </a:r>
          </a:p>
          <a:p>
            <a:r>
              <a:rPr lang="en-US" sz="1000" dirty="0" smtClean="0"/>
              <a:t>Microsoft. "Windows Products and Technologies History: Windows Server Timeline." </a:t>
            </a:r>
            <a:r>
              <a:rPr lang="en-US" sz="1000" i="1" dirty="0" smtClean="0"/>
              <a:t>Microsoft Corporation</a:t>
            </a:r>
            <a:r>
              <a:rPr lang="en-US" sz="1000" dirty="0" smtClean="0"/>
              <a:t>. Web. 26 Apr. 2010. &lt;http://</a:t>
            </a:r>
            <a:r>
              <a:rPr lang="en-US" sz="1000" dirty="0" err="1" smtClean="0"/>
              <a:t>www.microsoft.com/windows/WinHistorySrvrGraphic.mspx</a:t>
            </a:r>
            <a:r>
              <a:rPr lang="en-US" sz="1000" dirty="0" smtClean="0"/>
              <a:t>&gt;. </a:t>
            </a:r>
          </a:p>
          <a:p>
            <a:r>
              <a:rPr lang="en-US" sz="1000" dirty="0" smtClean="0"/>
              <a:t>Microsoft. "Windows Server Update Services Home." </a:t>
            </a:r>
            <a:r>
              <a:rPr lang="en-US" sz="1000" i="1" dirty="0" smtClean="0"/>
              <a:t>Microsoft TechNet: Resources for IT Professionals</a:t>
            </a:r>
            <a:r>
              <a:rPr lang="en-US" sz="1000" dirty="0" smtClean="0"/>
              <a:t>. Web. 26 Apr. 2010. &lt;</a:t>
            </a:r>
            <a:r>
              <a:rPr lang="en-US" sz="1000" dirty="0" err="1" smtClean="0"/>
              <a:t>http://technet.microsoft.com/en-us/wsus/default.aspx</a:t>
            </a:r>
            <a:r>
              <a:rPr lang="en-US" sz="1000" dirty="0" smtClean="0"/>
              <a:t>&gt;. </a:t>
            </a:r>
          </a:p>
          <a:p>
            <a:r>
              <a:rPr lang="en-US" sz="1000" dirty="0" err="1" smtClean="0"/>
              <a:t>NetMarketShare</a:t>
            </a:r>
            <a:r>
              <a:rPr lang="en-US" sz="1000" dirty="0" smtClean="0"/>
              <a:t>. "Operating System Market Share." </a:t>
            </a:r>
            <a:r>
              <a:rPr lang="en-US" sz="1000" i="1" dirty="0" smtClean="0"/>
              <a:t>Market Share for Browsers, Operating Systems and Search Engines</a:t>
            </a:r>
            <a:r>
              <a:rPr lang="en-US" sz="1000" dirty="0" smtClean="0"/>
              <a:t>. Web. 26 Apr. 2010. &lt;</a:t>
            </a:r>
            <a:r>
              <a:rPr lang="en-US" sz="1000" dirty="0" err="1" smtClean="0"/>
              <a:t>http://marketshare.hitslink.com/operating-system-market-share.aspx?qprid</a:t>
            </a:r>
            <a:r>
              <a:rPr lang="en-US" sz="1000" dirty="0" smtClean="0"/>
              <a:t>=8&gt;.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r>
              <a:rPr lang="en-US" dirty="0" smtClean="0"/>
              <a:t>Windows Server 2003 was released on April 24, 2003</a:t>
            </a:r>
          </a:p>
          <a:p>
            <a:r>
              <a:rPr lang="en-US" dirty="0" smtClean="0"/>
              <a:t>Developed and Supported by Microsoft</a:t>
            </a:r>
          </a:p>
          <a:p>
            <a:pPr lvl="1"/>
            <a:r>
              <a:rPr lang="en-US" dirty="0" smtClean="0"/>
              <a:t>Microsoft was established on April 4, 1975 </a:t>
            </a:r>
          </a:p>
          <a:p>
            <a:pPr lvl="1"/>
            <a:r>
              <a:rPr lang="en-US" dirty="0" smtClean="0"/>
              <a:t>Holds 91.58% of the operating system market share</a:t>
            </a:r>
          </a:p>
          <a:p>
            <a:r>
              <a:rPr lang="en-US" dirty="0" smtClean="0"/>
              <a:t>Microsoft developed and maintains multiple websites to educate and certify individuals</a:t>
            </a:r>
          </a:p>
          <a:p>
            <a:pPr lvl="1"/>
            <a:r>
              <a:rPr lang="en-US" dirty="0" smtClean="0"/>
              <a:t>MSDN</a:t>
            </a:r>
          </a:p>
          <a:p>
            <a:pPr lvl="1"/>
            <a:r>
              <a:rPr lang="en-US" dirty="0" smtClean="0"/>
              <a:t>TechNet</a:t>
            </a:r>
          </a:p>
          <a:p>
            <a:pPr lvl="1"/>
            <a:r>
              <a:rPr lang="en-US" dirty="0" smtClean="0"/>
              <a:t>Microsoft Learning</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p:txBody>
          <a:bodyPr/>
          <a:lstStyle/>
          <a:p>
            <a:r>
              <a:rPr lang="en-US" smtClean="0"/>
              <a:t>Microsoft’s Windows Server 2003 </a:t>
            </a:r>
            <a:r>
              <a:rPr lang="en-US" dirty="0" smtClean="0"/>
              <a:t>uses Active Directory to facilitate the management of grouped devices.</a:t>
            </a:r>
          </a:p>
          <a:p>
            <a:r>
              <a:rPr lang="en-US" dirty="0" smtClean="0"/>
              <a:t>Anything that AD tracks is considered an object which can constitute a user, resource, system, or service that is managed by Active Directory. </a:t>
            </a:r>
          </a:p>
          <a:p>
            <a:r>
              <a:rPr lang="en-US" dirty="0" smtClean="0"/>
              <a:t>Therefore containers can also be used to group like objects together, such as a set of printers, or a set of users for a specific domain.</a:t>
            </a: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5" name="Content Placeholder 4"/>
          <p:cNvSpPr>
            <a:spLocks noGrp="1"/>
          </p:cNvSpPr>
          <p:nvPr>
            <p:ph sz="half" idx="1"/>
          </p:nvPr>
        </p:nvSpPr>
        <p:spPr/>
        <p:txBody>
          <a:bodyPr/>
          <a:lstStyle/>
          <a:p>
            <a:pPr>
              <a:buFont typeface="Arial" pitchFamily="34" charset="0"/>
              <a:buChar char="•"/>
            </a:pPr>
            <a:r>
              <a:rPr lang="en-US" dirty="0" smtClean="0"/>
              <a:t>Architecture</a:t>
            </a:r>
          </a:p>
          <a:p>
            <a:pPr>
              <a:buFont typeface="Arial" pitchFamily="34" charset="0"/>
              <a:buChar char="•"/>
            </a:pPr>
            <a:r>
              <a:rPr lang="en-US" dirty="0" smtClean="0"/>
              <a:t>Auditing and asset management</a:t>
            </a:r>
          </a:p>
          <a:p>
            <a:pPr>
              <a:buFont typeface="Arial" pitchFamily="34" charset="0"/>
              <a:buChar char="•"/>
            </a:pPr>
            <a:r>
              <a:rPr lang="en-US" dirty="0" smtClean="0"/>
              <a:t>Remote control</a:t>
            </a:r>
          </a:p>
          <a:p>
            <a:pPr>
              <a:buFont typeface="Arial" pitchFamily="34" charset="0"/>
              <a:buChar char="•"/>
            </a:pPr>
            <a:r>
              <a:rPr lang="en-US" dirty="0" smtClean="0"/>
              <a:t>Agent procedures</a:t>
            </a:r>
          </a:p>
          <a:p>
            <a:pPr>
              <a:buFont typeface="Arial" pitchFamily="34" charset="0"/>
              <a:buChar char="•"/>
            </a:pPr>
            <a:r>
              <a:rPr lang="en-US" dirty="0" smtClean="0"/>
              <a:t>Monitoring</a:t>
            </a:r>
          </a:p>
          <a:p>
            <a:pPr>
              <a:buFont typeface="Arial" pitchFamily="34" charset="0"/>
              <a:buChar char="•"/>
            </a:pPr>
            <a:r>
              <a:rPr lang="en-US" dirty="0" smtClean="0"/>
              <a:t>Patch management</a:t>
            </a:r>
          </a:p>
          <a:p>
            <a:endParaRPr lang="en-US" dirty="0"/>
          </a:p>
        </p:txBody>
      </p:sp>
      <p:sp>
        <p:nvSpPr>
          <p:cNvPr id="6" name="Content Placeholder 5"/>
          <p:cNvSpPr>
            <a:spLocks noGrp="1"/>
          </p:cNvSpPr>
          <p:nvPr>
            <p:ph sz="half" idx="2"/>
          </p:nvPr>
        </p:nvSpPr>
        <p:spPr/>
        <p:txBody>
          <a:bodyPr/>
          <a:lstStyle/>
          <a:p>
            <a:pPr lvl="0">
              <a:buFont typeface="Arial" pitchFamily="34" charset="0"/>
              <a:buChar char="•"/>
            </a:pPr>
            <a:r>
              <a:rPr lang="en-US" dirty="0" smtClean="0"/>
              <a:t>Backup and disaster recovery</a:t>
            </a:r>
          </a:p>
          <a:p>
            <a:pPr lvl="0">
              <a:buFont typeface="Arial" pitchFamily="34" charset="0"/>
              <a:buChar char="•"/>
            </a:pPr>
            <a:r>
              <a:rPr lang="en-US" dirty="0" smtClean="0"/>
              <a:t>Endpoint security</a:t>
            </a:r>
          </a:p>
          <a:p>
            <a:pPr lvl="0">
              <a:buFont typeface="Arial" pitchFamily="34" charset="0"/>
              <a:buChar char="•"/>
            </a:pPr>
            <a:r>
              <a:rPr lang="en-US" dirty="0" smtClean="0"/>
              <a:t>User state management</a:t>
            </a:r>
          </a:p>
          <a:p>
            <a:pPr lvl="0">
              <a:buFont typeface="Arial" pitchFamily="34" charset="0"/>
              <a:buChar char="•"/>
            </a:pPr>
            <a:r>
              <a:rPr lang="en-US" dirty="0" smtClean="0"/>
              <a:t>Help desk</a:t>
            </a:r>
          </a:p>
          <a:p>
            <a:pPr lvl="0">
              <a:buFont typeface="Arial" pitchFamily="34" charset="0"/>
              <a:buChar char="•"/>
            </a:pPr>
            <a:r>
              <a:rPr lang="en-US" dirty="0" smtClean="0"/>
              <a:t>Reporting</a:t>
            </a:r>
          </a:p>
          <a:p>
            <a:pPr lvl="0">
              <a:buFont typeface="Arial" pitchFamily="34" charset="0"/>
              <a:buChar char="•"/>
            </a:pPr>
            <a:r>
              <a:rPr lang="en-US" dirty="0" smtClean="0"/>
              <a:t>System/user/admin management</a:t>
            </a:r>
          </a:p>
          <a:p>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Architecture</a:t>
            </a:r>
          </a:p>
        </p:txBody>
      </p:sp>
      <p:sp>
        <p:nvSpPr>
          <p:cNvPr id="3" name="Content Placeholder 2"/>
          <p:cNvSpPr>
            <a:spLocks noGrp="1"/>
          </p:cNvSpPr>
          <p:nvPr>
            <p:ph idx="1"/>
          </p:nvPr>
        </p:nvSpPr>
        <p:spPr/>
        <p:txBody>
          <a:bodyPr/>
          <a:lstStyle/>
          <a:p>
            <a:pPr lvl="0"/>
            <a:r>
              <a:rPr lang="en-US" dirty="0" smtClean="0"/>
              <a:t>The Windows Server 2003 solution is based on an agent-less architecture. </a:t>
            </a:r>
            <a:endParaRPr lang="en-US" dirty="0"/>
          </a:p>
          <a:p>
            <a:pPr lvl="0"/>
            <a:r>
              <a:rPr lang="en-US" dirty="0" smtClean="0"/>
              <a:t>Workstations need to be configured manually in order to be interconnected to the Domain Controller.</a:t>
            </a:r>
          </a:p>
          <a:p>
            <a:pPr lvl="0"/>
            <a:r>
              <a:rPr lang="en-US" dirty="0" smtClean="0"/>
              <a:t>A VPN would be required in order for a workstation to communicate to a remote Domain Controller.</a:t>
            </a: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31825"/>
            <a:ext cx="7583487" cy="1044575"/>
          </a:xfrm>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pPr lvl="0"/>
            <a:r>
              <a:rPr lang="en-US" i="1" dirty="0" smtClean="0"/>
              <a:t>Windows Server 2003 audits through Group Policy</a:t>
            </a:r>
            <a:endParaRPr lang="en-US" dirty="0"/>
          </a:p>
          <a:p>
            <a:pPr lvl="0"/>
            <a:r>
              <a:rPr lang="en-US" i="1" dirty="0" smtClean="0"/>
              <a:t>Auditing is accomplished by tracking user profile and actions</a:t>
            </a:r>
          </a:p>
          <a:p>
            <a:pPr lvl="1"/>
            <a:r>
              <a:rPr lang="en-US" dirty="0" smtClean="0"/>
              <a:t>Account Logon Events and Management</a:t>
            </a:r>
          </a:p>
          <a:p>
            <a:pPr lvl="1"/>
            <a:r>
              <a:rPr lang="en-US" dirty="0" smtClean="0"/>
              <a:t>Directory Services Access</a:t>
            </a:r>
          </a:p>
          <a:p>
            <a:pPr lvl="1"/>
            <a:r>
              <a:rPr lang="en-US" dirty="0" smtClean="0"/>
              <a:t>Logon Events</a:t>
            </a:r>
          </a:p>
          <a:p>
            <a:pPr lvl="1"/>
            <a:r>
              <a:rPr lang="en-US" dirty="0" smtClean="0"/>
              <a:t>Object Access</a:t>
            </a:r>
          </a:p>
          <a:p>
            <a:pPr lvl="1"/>
            <a:r>
              <a:rPr lang="en-US" dirty="0" smtClean="0"/>
              <a:t>Policy Change</a:t>
            </a:r>
          </a:p>
          <a:p>
            <a:pPr lvl="1"/>
            <a:r>
              <a:rPr lang="en-US" dirty="0" smtClean="0"/>
              <a:t>Privilege Use</a:t>
            </a:r>
          </a:p>
          <a:p>
            <a:pPr lvl="1"/>
            <a:r>
              <a:rPr lang="en-US" dirty="0" smtClean="0"/>
              <a:t>Process Tracking</a:t>
            </a:r>
          </a:p>
          <a:p>
            <a:pPr lvl="1"/>
            <a:r>
              <a:rPr lang="en-US" dirty="0" smtClean="0"/>
              <a:t>System Events</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31825"/>
            <a:ext cx="7583487" cy="1044575"/>
          </a:xfrm>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pPr lvl="0"/>
            <a:r>
              <a:rPr lang="en-US" i="1" dirty="0" smtClean="0"/>
              <a:t>Hardware and Third-Party Software can not be audited</a:t>
            </a:r>
            <a:endParaRPr lang="en-US" dirty="0" smtClean="0"/>
          </a:p>
          <a:p>
            <a:pPr lvl="0"/>
            <a:r>
              <a:rPr lang="en-US" i="1" dirty="0" err="1" smtClean="0"/>
              <a:t>Kaseya’s</a:t>
            </a:r>
            <a:r>
              <a:rPr lang="en-US" i="1" dirty="0" smtClean="0"/>
              <a:t> Audit module is able to accomplish more when compared to Windows Server 2003</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1485</TotalTime>
  <Words>2748</Words>
  <Application>Microsoft Office PowerPoint</Application>
  <PresentationFormat>On-screen Show (4:3)</PresentationFormat>
  <Paragraphs>335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Revolution</vt:lpstr>
      <vt:lpstr>A Feature-Based Analysis &amp; Comparison of IT Automation Tools:  Comparing Kaseya to Windows Server 2003</vt:lpstr>
      <vt:lpstr>Agenda</vt:lpstr>
      <vt:lpstr>Overview</vt:lpstr>
      <vt:lpstr>Background</vt:lpstr>
      <vt:lpstr>Grouping Managed Devices</vt:lpstr>
      <vt:lpstr>Functional Coverage</vt:lpstr>
      <vt:lpstr>1.1 Architecture</vt:lpstr>
      <vt:lpstr>1.2 Auditing &amp; Asset management</vt:lpstr>
      <vt:lpstr>1.2 Auditing &amp; Asset management</vt:lpstr>
      <vt:lpstr>1.3 Remote Control </vt:lpstr>
      <vt:lpstr>1.4 Automation</vt:lpstr>
      <vt:lpstr>1.4 Automation</vt:lpstr>
      <vt:lpstr>1.4 Automation</vt:lpstr>
      <vt:lpstr>1.5 Monitoring</vt:lpstr>
      <vt:lpstr>1.5 Monitoring</vt:lpstr>
      <vt:lpstr>1.6 Patch Management</vt:lpstr>
      <vt:lpstr>1.7 Backup &amp; Disaster Recovery </vt:lpstr>
      <vt:lpstr>1.7 Backup &amp; Disaster Recovery </vt:lpstr>
      <vt:lpstr>1.8 Endpoint Security</vt:lpstr>
      <vt:lpstr>1.8 Endpoint Security</vt:lpstr>
      <vt:lpstr>1.9 User State Management </vt:lpstr>
      <vt:lpstr>1.10 Help Desk </vt:lpstr>
      <vt:lpstr>1.11 Reporting</vt:lpstr>
      <vt:lpstr>1.12 System/User/Admin Management</vt:lpstr>
      <vt:lpstr>1.13 Usability</vt:lpstr>
      <vt:lpstr>1.13 Usability</vt:lpstr>
      <vt:lpstr>1.14 Reliability</vt:lpstr>
      <vt:lpstr>1.15 Performance </vt:lpstr>
      <vt:lpstr>1.16 Supportability </vt:lpstr>
      <vt:lpstr>Agenda</vt:lpstr>
      <vt:lpstr>2. Comparison and Discussion </vt:lpstr>
      <vt:lpstr>2.1 Evaluating and Discussing</vt:lpstr>
      <vt:lpstr>2.2 Rating Results Explanation/Discussion</vt:lpstr>
      <vt:lpstr>3. Glossary </vt:lpstr>
      <vt:lpstr>3. Glossary </vt:lpstr>
      <vt:lpstr>3. Glossary </vt:lpstr>
      <vt:lpstr>4. Acknowledgements</vt:lpstr>
      <vt:lpstr>5. References</vt:lpstr>
      <vt:lpstr>5.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FIU-SCS</cp:lastModifiedBy>
  <cp:revision>116</cp:revision>
  <dcterms:created xsi:type="dcterms:W3CDTF">2010-04-26T14:11:58Z</dcterms:created>
  <dcterms:modified xsi:type="dcterms:W3CDTF">2010-04-26T14:29:05Z</dcterms:modified>
</cp:coreProperties>
</file>