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256" r:id="rId2"/>
    <p:sldId id="326" r:id="rId3"/>
    <p:sldId id="327" r:id="rId4"/>
    <p:sldId id="259" r:id="rId5"/>
    <p:sldId id="305" r:id="rId6"/>
    <p:sldId id="308" r:id="rId7"/>
    <p:sldId id="306" r:id="rId8"/>
    <p:sldId id="328" r:id="rId9"/>
    <p:sldId id="309" r:id="rId10"/>
    <p:sldId id="264" r:id="rId11"/>
    <p:sldId id="329" r:id="rId12"/>
    <p:sldId id="267" r:id="rId13"/>
    <p:sldId id="337" r:id="rId14"/>
    <p:sldId id="338" r:id="rId15"/>
    <p:sldId id="268" r:id="rId16"/>
    <p:sldId id="324" r:id="rId17"/>
    <p:sldId id="269" r:id="rId18"/>
    <p:sldId id="270" r:id="rId19"/>
    <p:sldId id="271" r:id="rId20"/>
    <p:sldId id="273" r:id="rId21"/>
    <p:sldId id="323" r:id="rId22"/>
    <p:sldId id="330" r:id="rId23"/>
    <p:sldId id="276" r:id="rId24"/>
    <p:sldId id="331" r:id="rId25"/>
    <p:sldId id="310" r:id="rId26"/>
    <p:sldId id="311" r:id="rId27"/>
    <p:sldId id="281" r:id="rId28"/>
    <p:sldId id="332" r:id="rId29"/>
    <p:sldId id="282" r:id="rId30"/>
    <p:sldId id="283" r:id="rId31"/>
    <p:sldId id="333" r:id="rId32"/>
    <p:sldId id="284" r:id="rId33"/>
    <p:sldId id="285" r:id="rId34"/>
    <p:sldId id="312" r:id="rId35"/>
    <p:sldId id="314" r:id="rId36"/>
    <p:sldId id="313" r:id="rId37"/>
    <p:sldId id="290" r:id="rId38"/>
    <p:sldId id="292" r:id="rId39"/>
    <p:sldId id="293" r:id="rId40"/>
    <p:sldId id="334" r:id="rId41"/>
    <p:sldId id="316" r:id="rId42"/>
    <p:sldId id="318" r:id="rId43"/>
    <p:sldId id="319" r:id="rId44"/>
    <p:sldId id="296" r:id="rId45"/>
    <p:sldId id="317" r:id="rId46"/>
    <p:sldId id="320" r:id="rId47"/>
    <p:sldId id="335" r:id="rId48"/>
    <p:sldId id="303" r:id="rId49"/>
    <p:sldId id="304" r:id="rId50"/>
    <p:sldId id="301" r:id="rId51"/>
    <p:sldId id="336" r:id="rId52"/>
    <p:sldId id="339" r:id="rId5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FF6600"/>
    <a:srgbClr val="FF3300"/>
    <a:srgbClr val="292929"/>
    <a:srgbClr val="4D4D4D"/>
    <a:srgbClr val="5F5F5F"/>
    <a:srgbClr val="FF00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86449" autoAdjust="0"/>
  </p:normalViewPr>
  <p:slideViewPr>
    <p:cSldViewPr>
      <p:cViewPr varScale="1">
        <p:scale>
          <a:sx n="77" d="100"/>
          <a:sy n="77" d="100"/>
        </p:scale>
        <p:origin x="-9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notesViewPr>
    <p:cSldViewPr>
      <p:cViewPr varScale="1">
        <p:scale>
          <a:sx n="74" d="100"/>
          <a:sy n="74" d="100"/>
        </p:scale>
        <p:origin x="-2058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en-US" altLang="zh-CN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 altLang="zh-CN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en-US" altLang="zh-CN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E6608929-7904-4661-BD43-1E20785484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8441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12AE076-1400-4829-9CAD-B848A589DA8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95343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C7EFB-0C99-4109-94B7-7842EEFB40D6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B4493-341F-4CC9-AF97-8E4546EB2A07}" type="slidenum">
              <a:rPr lang="en-US"/>
              <a:pPr/>
              <a:t>14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367DD-CD0F-4A56-9740-4E2F8A071953}" type="slidenum">
              <a:rPr lang="en-US"/>
              <a:pPr/>
              <a:t>15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B4493-341F-4CC9-AF97-8E4546EB2A07}" type="slidenum">
              <a:rPr lang="en-US"/>
              <a:pPr/>
              <a:t>16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424C8-EAEE-4B5D-BA9B-5956403BC5FA}" type="slidenum">
              <a:rPr lang="en-US"/>
              <a:pPr/>
              <a:t>17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AA442-54C7-4543-AA2F-7AA7740E5E8E}" type="slidenum">
              <a:rPr lang="en-US"/>
              <a:pPr/>
              <a:t>18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" charset="0"/>
              </a:rPr>
              <a:t>http://lxr.linux.no/#linux+v2.6.36/arch/x86/kernel/syscall_table_32.S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F95C7-3DC2-43AC-893C-E7A448B2CA81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95436-E693-4313-8AEC-B8A3CE4F7B21}" type="slidenum">
              <a:rPr lang="en-US"/>
              <a:pPr/>
              <a:t>20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95436-E693-4313-8AEC-B8A3CE4F7B21}" type="slidenum">
              <a:rPr lang="en-US"/>
              <a:pPr/>
              <a:t>21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" charset="0"/>
              </a:rPr>
              <a:t>http://lxr.linux.no/#linux+v2.6.36/arch/x86/kernel/entry_32.S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E076-1400-4829-9CAD-B848A589DA89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C657F-4058-4064-8337-A0CFE507BE38}" type="slidenum">
              <a:rPr lang="en-US"/>
              <a:pPr/>
              <a:t>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E076-1400-4829-9CAD-B848A589DA89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75ED0-802A-4374-BEDF-71FD58F3FE25}" type="slidenum">
              <a:rPr lang="en-US"/>
              <a:pPr/>
              <a:t>27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EF8E5-2682-4CD0-A3AB-CC33A9BA3C22}" type="slidenum">
              <a:rPr lang="en-US"/>
              <a:pPr/>
              <a:t>29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AC952-57E1-472F-922D-0B970AD562A9}" type="slidenum">
              <a:rPr lang="en-US"/>
              <a:pPr/>
              <a:t>30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D9452-F815-46B2-B783-80BF92E32657}" type="slidenum">
              <a:rPr lang="en-US"/>
              <a:pPr/>
              <a:t>32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D86DC-ACC7-4FE2-B033-893FB3497A98}" type="slidenum">
              <a:rPr lang="en-US"/>
              <a:pPr/>
              <a:t>33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E076-1400-4829-9CAD-B848A589DA89}" type="slidenum">
              <a:rPr lang="zh-CN" altLang="en-US" smtClean="0"/>
              <a:pPr/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C4BA4-2526-4533-B88A-52EE2B21E6BA}" type="slidenum">
              <a:rPr lang="en-US"/>
              <a:pPr/>
              <a:t>35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5C944-5EF9-42FB-8968-AC721D5ADBF3}" type="slidenum">
              <a:rPr lang="en-US"/>
              <a:pPr/>
              <a:t>36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5D247-4170-4274-AB46-1239A94130D5}" type="slidenum">
              <a:rPr lang="en-US"/>
              <a:pPr/>
              <a:t>37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E076-1400-4829-9CAD-B848A589DA89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B8726-CFD5-4745-9D94-538AD86EE53F}" type="slidenum">
              <a:rPr lang="en-US"/>
              <a:pPr/>
              <a:t>38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25CFE-0703-4C66-81B1-C153A6124E9E}" type="slidenum">
              <a:rPr lang="en-US"/>
              <a:pPr/>
              <a:t>39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E076-1400-4829-9CAD-B848A589DA89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E076-1400-4829-9CAD-B848A589DA89}" type="slidenum">
              <a:rPr lang="zh-CN" altLang="en-US" smtClean="0"/>
              <a:pPr/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E076-1400-4829-9CAD-B848A589DA89}" type="slidenum">
              <a:rPr lang="zh-CN" altLang="en-US" smtClean="0"/>
              <a:pPr/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3B755-8C85-4CCD-B28B-21C01ADA43E5}" type="slidenum">
              <a:rPr lang="en-US"/>
              <a:pPr/>
              <a:t>44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151CF-DE93-405E-8DA2-92DC8BDF07FA}" type="slidenum">
              <a:rPr lang="en-US"/>
              <a:pPr/>
              <a:t>45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7E035-5365-439D-A405-73B42DE7A0E3}" type="slidenum">
              <a:rPr lang="en-US"/>
              <a:pPr/>
              <a:t>46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6F1C4-63DE-4893-8D4E-7485F08AEF4B}" type="slidenum">
              <a:rPr lang="en-US"/>
              <a:pPr/>
              <a:t>48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80B2C-FF7F-4F9F-96AC-676D6D52AC07}" type="slidenum">
              <a:rPr lang="en-US"/>
              <a:pPr/>
              <a:t>49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E076-1400-4829-9CAD-B848A589DA89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" charset="0"/>
              </a:rPr>
              <a:t>Failure analysis:</a:t>
            </a:r>
            <a:r>
              <a:rPr lang="en-US" baseline="0" dirty="0" smtClean="0">
                <a:latin typeface="Times New Roman" pitchFamily="1" charset="0"/>
              </a:rPr>
              <a:t> </a:t>
            </a:r>
            <a:r>
              <a:rPr lang="en-US" dirty="0" smtClean="0">
                <a:latin typeface="Times New Roman" pitchFamily="1" charset="0"/>
              </a:rPr>
              <a:t>something</a:t>
            </a:r>
            <a:r>
              <a:rPr lang="en-US" baseline="0" dirty="0" smtClean="0">
                <a:latin typeface="Times New Roman" pitchFamily="1" charset="0"/>
              </a:rPr>
              <a:t> does not work</a:t>
            </a:r>
          </a:p>
          <a:p>
            <a:r>
              <a:rPr lang="en-US" baseline="0" dirty="0" smtClean="0">
                <a:latin typeface="Times New Roman" pitchFamily="1" charset="0"/>
              </a:rPr>
              <a:t>Performance tuning: something does </a:t>
            </a:r>
            <a:r>
              <a:rPr lang="en-US" baseline="0" smtClean="0">
                <a:latin typeface="Times New Roman" pitchFamily="1" charset="0"/>
              </a:rPr>
              <a:t>not work well</a:t>
            </a:r>
            <a:endParaRPr lang="en-US" dirty="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E076-1400-4829-9CAD-B848A589DA89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D0157-38C2-4B1C-AD2B-409D2D47F16B}" type="slidenum">
              <a:rPr lang="en-US"/>
              <a:pPr/>
              <a:t>10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B4493-341F-4CC9-AF97-8E4546EB2A07}" type="slidenum">
              <a:rPr lang="en-US"/>
              <a:pPr/>
              <a:t>12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85913"/>
            <a:ext cx="7772400" cy="1470025"/>
          </a:xfrm>
          <a:solidFill>
            <a:srgbClr val="3366FF">
              <a:alpha val="30000"/>
            </a:srgbClr>
          </a:solidFill>
        </p:spPr>
        <p:txBody>
          <a:bodyPr/>
          <a:lstStyle>
            <a:lvl1pPr>
              <a:defRPr sz="4600"/>
            </a:lvl1pPr>
          </a:lstStyle>
          <a:p>
            <a:r>
              <a:rPr lang="en-US" altLang="zh-CN" dirty="0" smtClean="0"/>
              <a:t>Click to edit Master title style</a:t>
            </a:r>
            <a:endParaRPr lang="en-US" altLang="zh-CN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altLang="zh-CN" dirty="0" smtClean="0"/>
              <a:t>Click to edit Master subtitle style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867B74-E7BD-4468-AE7C-DA77733206D8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94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94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E5A895-A929-4B11-A0A5-E7299889193D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63638"/>
            <a:ext cx="4038600" cy="503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3638"/>
            <a:ext cx="4038600" cy="503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78825" y="6629400"/>
            <a:ext cx="455613" cy="257175"/>
          </a:xfrm>
        </p:spPr>
        <p:txBody>
          <a:bodyPr/>
          <a:lstStyle>
            <a:lvl1pPr>
              <a:defRPr/>
            </a:lvl1pPr>
          </a:lstStyle>
          <a:p>
            <a:fld id="{B75C903F-DF12-4321-86EE-7E740F8DBF6A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661150"/>
            <a:ext cx="2895600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3638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63638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54438"/>
            <a:ext cx="4038600" cy="243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54438"/>
            <a:ext cx="4038600" cy="243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78825" y="6629400"/>
            <a:ext cx="455613" cy="257175"/>
          </a:xfrm>
        </p:spPr>
        <p:txBody>
          <a:bodyPr/>
          <a:lstStyle>
            <a:lvl1pPr>
              <a:defRPr/>
            </a:lvl1pPr>
          </a:lstStyle>
          <a:p>
            <a:fld id="{1CACFD68-DEF9-4506-A6A0-DF85BBEEC520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661150"/>
            <a:ext cx="2895600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3638"/>
            <a:ext cx="4038600" cy="503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63638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4438"/>
            <a:ext cx="4038600" cy="243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78825" y="6629400"/>
            <a:ext cx="455613" cy="257175"/>
          </a:xfrm>
        </p:spPr>
        <p:txBody>
          <a:bodyPr/>
          <a:lstStyle>
            <a:lvl1pPr>
              <a:defRPr/>
            </a:lvl1pPr>
          </a:lstStyle>
          <a:p>
            <a:fld id="{067702C6-0A08-4546-8897-2EF6FA8FD07D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" y="6661150"/>
            <a:ext cx="2895600" cy="2317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3A920FF0-DEBC-45D4-8DA8-2D0405DAE50C}" type="slidenum">
              <a:rPr lang="zh-CN" altLang="en-GB" smtClean="0"/>
              <a:pPr/>
              <a:t>‹#›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4DE732-2BCB-426F-AB12-5FC18A461DD5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3638"/>
            <a:ext cx="4038600" cy="503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3638"/>
            <a:ext cx="4038600" cy="5030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FF7E5B-7B2E-44F4-8192-20877A374A96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4D10A6-D71B-49C6-8A99-2B845869EC0F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1260D0-8252-44FB-A38D-C4AC89C43E10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702F5A-B80D-486F-B239-C805E6247A6A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B3BA41-B3B6-40C0-B399-DD7EF2D2AE48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9426A1-355A-4556-9B45-57993EDD5FD5}" type="slidenum">
              <a:rPr lang="zh-CN" altLang="en-GB"/>
              <a:pPr/>
              <a:t>‹#›</a:t>
            </a:fld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3366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893763"/>
          </a:xfrm>
          <a:prstGeom prst="rect">
            <a:avLst/>
          </a:prstGeom>
          <a:solidFill>
            <a:srgbClr val="3366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3638"/>
            <a:ext cx="8229600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8825" y="6629400"/>
            <a:ext cx="4556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C9F5F753-3CE0-49A7-9044-BC375C5029FC}" type="slidenum">
              <a:rPr lang="zh-CN" altLang="en-GB" smtClean="0"/>
              <a:pPr/>
              <a:t>‹#›</a:t>
            </a:fld>
            <a:endParaRPr lang="en-GB" altLang="zh-CN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629400"/>
            <a:ext cx="1143000" cy="26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altLang="zh-CN" smtClean="0"/>
              <a:t>COP 4610</a:t>
            </a:r>
            <a:endParaRPr lang="en-US" altLang="zh-CN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038600" y="6629400"/>
            <a:ext cx="1143000" cy="26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  <a:cs typeface="+mn-cs"/>
              </a:rPr>
              <a:t>Jinpeng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pitchFamily="2" charset="-122"/>
                <a:cs typeface="+mn-cs"/>
              </a:rPr>
              <a:t> Wei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32F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32F"/>
        </a:buClr>
        <a:buSzPct val="70000"/>
        <a:buFont typeface="Wingdings" pitchFamily="2" charset="2"/>
        <a:buChar char="¡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32F"/>
        </a:buClr>
        <a:buSzPct val="9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32F"/>
        </a:buClr>
        <a:buSzPct val="80000"/>
        <a:buFont typeface="Wingdings" pitchFamily="2" charset="2"/>
        <a:buChar char="¡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32F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32F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32F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32F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32F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COP 4610 — Chapter 2</a:t>
            </a:r>
            <a:br>
              <a:rPr lang="en-US" sz="3600" dirty="0" smtClean="0"/>
            </a:br>
            <a:r>
              <a:rPr lang="en-US" sz="3600" dirty="0" smtClean="0"/>
              <a:t>Operating-System Structures</a:t>
            </a:r>
            <a:endParaRPr lang="en-US" sz="36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0313" y="3582988"/>
            <a:ext cx="6683375" cy="1825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dirty="0" smtClean="0"/>
              <a:t>Dr. </a:t>
            </a:r>
            <a:r>
              <a:rPr lang="en-US" altLang="zh-CN" sz="2800" dirty="0" err="1" smtClean="0"/>
              <a:t>Jinpeng</a:t>
            </a:r>
            <a:r>
              <a:rPr lang="en-US" altLang="zh-CN" sz="2800" dirty="0" smtClean="0"/>
              <a:t> Wei</a:t>
            </a:r>
          </a:p>
          <a:p>
            <a:pPr>
              <a:lnSpc>
                <a:spcPct val="80000"/>
              </a:lnSpc>
            </a:pPr>
            <a:endParaRPr lang="en-US" altLang="zh-CN" sz="2800" dirty="0" smtClean="0"/>
          </a:p>
          <a:p>
            <a:pPr>
              <a:lnSpc>
                <a:spcPct val="80000"/>
              </a:lnSpc>
            </a:pPr>
            <a:endParaRPr lang="en-US" altLang="zh-CN" sz="1800" dirty="0" smtClean="0"/>
          </a:p>
          <a:p>
            <a:pPr>
              <a:lnSpc>
                <a:spcPct val="80000"/>
              </a:lnSpc>
            </a:pP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User-friendly </a:t>
            </a:r>
            <a:r>
              <a:rPr lang="en-US" dirty="0" smtClean="0">
                <a:solidFill>
                  <a:srgbClr val="3366FF"/>
                </a:solidFill>
              </a:rPr>
              <a:t>desktop</a:t>
            </a:r>
            <a:r>
              <a:rPr lang="en-US" dirty="0" smtClean="0"/>
              <a:t> metaphor interface</a:t>
            </a:r>
          </a:p>
          <a:p>
            <a:pPr lvl="1"/>
            <a:r>
              <a:rPr lang="en-US" dirty="0" smtClean="0"/>
              <a:t>Usually mouse, keyboard, and monitor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Icons</a:t>
            </a:r>
            <a:r>
              <a:rPr lang="en-US" dirty="0" smtClean="0"/>
              <a:t> represent files, programs, actions, etc</a:t>
            </a:r>
          </a:p>
          <a:p>
            <a:pPr lvl="1"/>
            <a:r>
              <a:rPr lang="en-US" dirty="0" smtClean="0"/>
              <a:t>Various mouse buttons over objects in the interface cause various actions</a:t>
            </a:r>
          </a:p>
          <a:p>
            <a:pPr lvl="1"/>
            <a:r>
              <a:rPr lang="en-US" dirty="0" smtClean="0"/>
              <a:t>Invented at Xerox PARC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Many systems now include both CLI and GUI interfaces</a:t>
            </a:r>
          </a:p>
          <a:p>
            <a:pPr lvl="1"/>
            <a:r>
              <a:rPr lang="en-US" dirty="0" smtClean="0"/>
              <a:t>Microsoft Windows is GUI with CLI “command” shell</a:t>
            </a:r>
          </a:p>
          <a:p>
            <a:pPr lvl="1"/>
            <a:r>
              <a:rPr lang="en-US" dirty="0" smtClean="0"/>
              <a:t>Apple Mac OS X as “Aqua” GUI interface with UNIX kernel underneath and shells available</a:t>
            </a:r>
          </a:p>
          <a:p>
            <a:pPr lvl="1"/>
            <a:r>
              <a:rPr lang="en-US" dirty="0" smtClean="0"/>
              <a:t>Solaris is CLI with optional GUI interfaces (Java Desktop, KDE)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User Operating System Interface — GUI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10</a:t>
            </a:fld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Services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Operating-System Interface</a:t>
            </a:r>
          </a:p>
          <a:p>
            <a:r>
              <a:rPr lang="en-US" dirty="0" smtClean="0"/>
              <a:t>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Programs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Design and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Structure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11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Calls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interface to the OS services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12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8394683" cy="2590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from User to Kernel Mode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13</a:t>
            </a:fld>
            <a:endParaRPr lang="en-GB" altLang="zh-C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Calls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interface to the OS services</a:t>
            </a:r>
          </a:p>
          <a:p>
            <a:pPr lvl="1"/>
            <a:r>
              <a:rPr lang="en-US" dirty="0" smtClean="0"/>
              <a:t>Format: </a:t>
            </a:r>
            <a:r>
              <a:rPr lang="en-US" dirty="0" err="1" smtClean="0"/>
              <a:t>system_call_name</a:t>
            </a:r>
            <a:r>
              <a:rPr lang="en-US" dirty="0" smtClean="0"/>
              <a:t> (parameters)</a:t>
            </a:r>
          </a:p>
          <a:p>
            <a:pPr lvl="1"/>
            <a:r>
              <a:rPr lang="en-US" dirty="0" smtClean="0"/>
              <a:t>Typically written in a high-level language (C or C++)</a:t>
            </a:r>
          </a:p>
          <a:p>
            <a:pPr lvl="2"/>
            <a:r>
              <a:rPr lang="en-US" dirty="0" smtClean="0"/>
              <a:t>E.g., open (“lab1.pdf”, O_RDONLY)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14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System Calls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System call sequence to copy the contents of one file to another file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550" y="2306637"/>
            <a:ext cx="593725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15</a:t>
            </a:fld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Calls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interface to the OS services</a:t>
            </a:r>
          </a:p>
          <a:p>
            <a:pPr lvl="1"/>
            <a:r>
              <a:rPr lang="en-US" dirty="0" smtClean="0"/>
              <a:t>Typically written in a high-level language (C or C++)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Mostly accessed by programs via a high-level </a:t>
            </a:r>
            <a:r>
              <a:rPr lang="en-US" dirty="0" smtClean="0">
                <a:solidFill>
                  <a:srgbClr val="3366FF"/>
                </a:solidFill>
              </a:rPr>
              <a:t>Application Program Interface (API) </a:t>
            </a:r>
            <a:r>
              <a:rPr lang="en-US" dirty="0" smtClean="0"/>
              <a:t>rather than direct system call use</a:t>
            </a:r>
          </a:p>
          <a:p>
            <a:pPr lvl="1"/>
            <a:r>
              <a:rPr lang="en-US" dirty="0" smtClean="0"/>
              <a:t>Three most common APIs</a:t>
            </a:r>
          </a:p>
          <a:p>
            <a:pPr lvl="2"/>
            <a:r>
              <a:rPr lang="en-US" dirty="0" smtClean="0"/>
              <a:t>Win32 API for Windows</a:t>
            </a:r>
          </a:p>
          <a:p>
            <a:pPr lvl="2"/>
            <a:r>
              <a:rPr lang="en-US" dirty="0" smtClean="0"/>
              <a:t>POSIX API for POSIX-based systems (including virtually all versions of UNIX, Linux, and Mac OS X)</a:t>
            </a:r>
          </a:p>
          <a:p>
            <a:pPr lvl="2"/>
            <a:r>
              <a:rPr lang="en-US" dirty="0" smtClean="0"/>
              <a:t>Java API for the Java virtual machine (JVM)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16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Standard API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 smtClean="0"/>
              <a:t>ReadFile</a:t>
            </a:r>
            <a:r>
              <a:rPr lang="en-US" sz="2000" dirty="0" smtClean="0"/>
              <a:t>() function in the Win32 API — a function for reading from a file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90000"/>
              </a:lnSpc>
              <a:buFont typeface="Monotype Sorts" pitchFamily="1" charset="2"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description of the parameters passed to </a:t>
            </a:r>
            <a:r>
              <a:rPr lang="en-US" sz="2000" dirty="0" err="1" smtClean="0"/>
              <a:t>ReadFile</a:t>
            </a:r>
            <a:r>
              <a:rPr lang="en-US" sz="2000" dirty="0" smtClean="0"/>
              <a:t>()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HANDLE file—the file to be read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LPVOID buffer—a buffer where the data will be read into and written from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DWORD </a:t>
            </a:r>
            <a:r>
              <a:rPr lang="en-US" sz="1600" dirty="0" err="1" smtClean="0"/>
              <a:t>bytesToRead</a:t>
            </a:r>
            <a:r>
              <a:rPr lang="en-US" sz="1600" dirty="0" smtClean="0"/>
              <a:t>—the number of bytes to be read into the buffer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LPDWORD </a:t>
            </a:r>
            <a:r>
              <a:rPr lang="en-US" sz="1600" dirty="0" err="1" smtClean="0"/>
              <a:t>bytesRead</a:t>
            </a:r>
            <a:r>
              <a:rPr lang="en-US" sz="1600" dirty="0" smtClean="0"/>
              <a:t>—the number of bytes read during the last read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LPOVERLAPPED </a:t>
            </a:r>
            <a:r>
              <a:rPr lang="en-US" sz="1600" dirty="0" err="1" smtClean="0"/>
              <a:t>ovl</a:t>
            </a:r>
            <a:r>
              <a:rPr lang="en-US" sz="1600" dirty="0" smtClean="0"/>
              <a:t>—indicates if overlapped I/O is being used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1031" t="29628" r="1031" b="29379"/>
          <a:stretch>
            <a:fillRect/>
          </a:stretch>
        </p:blipFill>
        <p:spPr bwMode="auto">
          <a:xfrm>
            <a:off x="1219200" y="1828800"/>
            <a:ext cx="6732587" cy="211296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17</a:t>
            </a:fld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 Call Implementation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Typically, a number associated with each system call</a:t>
            </a:r>
          </a:p>
          <a:p>
            <a:pPr lvl="1"/>
            <a:r>
              <a:rPr lang="en-US" dirty="0" smtClean="0"/>
              <a:t>System-call interface maintains a table indexed according to these numbers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sys_call_table</a:t>
            </a:r>
            <a:r>
              <a:rPr lang="en-US" dirty="0" smtClean="0"/>
              <a:t> in Linux (see http://lxr.linux.no/#linux+v2.6.36/arch/x86/kernel/syscall_table_32.S)</a:t>
            </a:r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The system call interface invokes intended system call in OS kernel and returns status of the system call and any return values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caller need not know how the system call is implemented</a:t>
            </a:r>
          </a:p>
          <a:p>
            <a:pPr lvl="1"/>
            <a:r>
              <a:rPr lang="en-US" dirty="0" smtClean="0"/>
              <a:t>Just needs to obey API and understand what OS will do</a:t>
            </a:r>
          </a:p>
          <a:p>
            <a:pPr lvl="1"/>
            <a:r>
              <a:rPr lang="en-US" dirty="0" smtClean="0"/>
              <a:t>Most details of  OS interface hidden from programmer by API  </a:t>
            </a:r>
          </a:p>
          <a:p>
            <a:pPr lvl="2"/>
            <a:r>
              <a:rPr lang="en-US" dirty="0" smtClean="0"/>
              <a:t>Managed by run-time support library (set of functions built into libraries included with compiler)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18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– System Call – OS Relationship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60D0-8252-44FB-A38D-C4AC89C43E10}" type="slidenum">
              <a:rPr lang="zh-CN" altLang="en-GB" smtClean="0"/>
              <a:pPr/>
              <a:t>19</a:t>
            </a:fld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Operating-System Services</a:t>
            </a:r>
          </a:p>
          <a:p>
            <a:r>
              <a:rPr lang="en-US" dirty="0" smtClean="0"/>
              <a:t>User Operating-System Interface</a:t>
            </a:r>
          </a:p>
          <a:p>
            <a:r>
              <a:rPr lang="en-US" dirty="0" smtClean="0"/>
              <a:t>System Calls</a:t>
            </a:r>
          </a:p>
          <a:p>
            <a:r>
              <a:rPr lang="en-US" dirty="0" smtClean="0"/>
              <a:t>Types of System Calls</a:t>
            </a:r>
          </a:p>
          <a:p>
            <a:r>
              <a:rPr lang="en-US" dirty="0" smtClean="0"/>
              <a:t>System Programs</a:t>
            </a:r>
          </a:p>
          <a:p>
            <a:r>
              <a:rPr lang="en-US" dirty="0" smtClean="0"/>
              <a:t>OS Design and Implementation</a:t>
            </a:r>
          </a:p>
          <a:p>
            <a:r>
              <a:rPr lang="en-US" dirty="0" smtClean="0"/>
              <a:t>Operating-System Structure</a:t>
            </a:r>
          </a:p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 Library Example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9"/>
            <a:ext cx="8229600" cy="7413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 program invoking </a:t>
            </a:r>
            <a:r>
              <a:rPr lang="en-US" dirty="0" err="1"/>
              <a:t>printf</a:t>
            </a:r>
            <a:r>
              <a:rPr lang="en-US" dirty="0"/>
              <a:t>() library call, which calls write() system </a:t>
            </a:r>
            <a:r>
              <a:rPr lang="en-US" dirty="0" smtClean="0"/>
              <a:t>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20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8286" t="2666" r="17346" b="1784"/>
          <a:stretch>
            <a:fillRect/>
          </a:stretch>
        </p:blipFill>
        <p:spPr bwMode="auto">
          <a:xfrm>
            <a:off x="2627313" y="2057400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 Call Parameter Passing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Often, more information is required than simply identity of desired system call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Exact type and amount of information vary according to OS and call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Three general methods used to pass parameters to OS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Simplest:  pass the parameters in </a:t>
            </a:r>
            <a:r>
              <a:rPr lang="en-US" i="1" dirty="0" smtClean="0"/>
              <a:t>registers (e.g., </a:t>
            </a:r>
            <a:r>
              <a:rPr lang="en-US" i="1" dirty="0" smtClean="0"/>
              <a:t>Linux, http://lxr.linux.no/#</a:t>
            </a:r>
            <a:r>
              <a:rPr lang="en-US" i="1" dirty="0" smtClean="0"/>
              <a:t>linux+v2.6.36/arch/x86/kernel/entry_32.S, line 530)</a:t>
            </a:r>
            <a:endParaRPr lang="en-US" i="1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 In some cases, may be more parameters than registers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Parameters stored in a </a:t>
            </a:r>
            <a:r>
              <a:rPr lang="en-US" i="1" dirty="0" smtClean="0"/>
              <a:t>block</a:t>
            </a:r>
            <a:r>
              <a:rPr lang="en-US" dirty="0" smtClean="0"/>
              <a:t> in memory and address of block passed as a parameter in a register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Parameters placed, or </a:t>
            </a:r>
            <a:r>
              <a:rPr lang="en-US" i="1" dirty="0" smtClean="0"/>
              <a:t>pushed, </a:t>
            </a:r>
            <a:r>
              <a:rPr lang="en-US" dirty="0" smtClean="0"/>
              <a:t>onto the </a:t>
            </a:r>
            <a:r>
              <a:rPr lang="en-US" i="1" dirty="0" smtClean="0"/>
              <a:t>stack </a:t>
            </a:r>
            <a:r>
              <a:rPr lang="en-US" dirty="0" smtClean="0"/>
              <a:t>by the program and </a:t>
            </a:r>
            <a:r>
              <a:rPr lang="en-US" i="1" dirty="0" smtClean="0"/>
              <a:t>popped </a:t>
            </a:r>
            <a:r>
              <a:rPr lang="en-US" dirty="0" smtClean="0"/>
              <a:t>off the stack by the OS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Block and stack methods do not limit the number or length of parameters being passed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21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87344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Services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Operating-System Interface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Calls</a:t>
            </a:r>
          </a:p>
          <a:p>
            <a:r>
              <a:rPr lang="en-US" dirty="0" smtClean="0"/>
              <a:t>Types of 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Programs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Design and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Structure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22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 descr="OS8-p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55687"/>
            <a:ext cx="5395912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Types of System Calls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23</a:t>
            </a:fld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  <p:sp>
        <p:nvSpPr>
          <p:cNvPr id="7" name="Rectangle 6"/>
          <p:cNvSpPr/>
          <p:nvPr/>
        </p:nvSpPr>
        <p:spPr>
          <a:xfrm>
            <a:off x="1143000" y="6019800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E.g., http://lxr.linux.no/#linux+v2.6.36/arch/x86/kernel/syscall_table_32.S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Services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Operating-System Interface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System Calls</a:t>
            </a:r>
          </a:p>
          <a:p>
            <a:r>
              <a:rPr lang="en-US" dirty="0" smtClean="0"/>
              <a:t>System Programs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Design and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Structure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24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639"/>
            <a:ext cx="8229600" cy="24939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System programs (system utilities) provide a convenient environment for </a:t>
            </a:r>
            <a:r>
              <a:rPr lang="en-US" dirty="0" smtClean="0">
                <a:solidFill>
                  <a:srgbClr val="0070C0"/>
                </a:solidFill>
              </a:rPr>
              <a:t>program development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70C0"/>
                </a:solidFill>
              </a:rPr>
              <a:t> execution</a:t>
            </a:r>
          </a:p>
          <a:p>
            <a:r>
              <a:rPr lang="en-US" dirty="0" smtClean="0"/>
              <a:t>Most users’ view of the operation system is defined by system programs, not the actual system calls</a:t>
            </a:r>
          </a:p>
          <a:p>
            <a:r>
              <a:rPr lang="en-US" dirty="0" smtClean="0"/>
              <a:t>E.g., GNU utilities for Linux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25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3434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 management</a:t>
            </a:r>
          </a:p>
          <a:p>
            <a:pPr lvl="1"/>
            <a:r>
              <a:rPr lang="en-US" dirty="0" smtClean="0"/>
              <a:t>Create, delete, copy, rename, print, dump, list, and generally manipulate files and directories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Status information</a:t>
            </a:r>
          </a:p>
          <a:p>
            <a:pPr lvl="1"/>
            <a:r>
              <a:rPr lang="en-US" dirty="0" smtClean="0"/>
              <a:t>System information — date, time, amount of available memory, disk space, number of users</a:t>
            </a:r>
          </a:p>
          <a:p>
            <a:pPr lvl="1"/>
            <a:r>
              <a:rPr lang="en-US" dirty="0" smtClean="0"/>
              <a:t>Detailed performance, logging, and debugging information</a:t>
            </a:r>
          </a:p>
          <a:p>
            <a:pPr lvl="1"/>
            <a:r>
              <a:rPr lang="en-US" dirty="0" smtClean="0"/>
              <a:t>Typically, these programs format and print the output to the terminal or other output devices</a:t>
            </a:r>
          </a:p>
          <a:p>
            <a:pPr lvl="1"/>
            <a:r>
              <a:rPr lang="en-US" dirty="0" smtClean="0"/>
              <a:t>Some systems implement a registry — used to store and retrieve configuration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26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 Programs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File modification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Text editors to create and modify files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Special commands to search contents of files or perform transformations of the text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Programming-language support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Compilers, assemblers, debuggers, and interpreters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Program loading and execution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Loaders, linkers, debugging systems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Communications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Provide the mechanism for creating virtual connections among processes, users, and computer systems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Allow users to send messages to one another’s screens, browse web pages, send electronic-mail messages, log in remotely, transfer files from one machine to another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27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Services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Operating-System Interface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Programs</a:t>
            </a:r>
          </a:p>
          <a:p>
            <a:r>
              <a:rPr lang="en-US" dirty="0" smtClean="0"/>
              <a:t>OS Design and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Structure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28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and Implementation of OS not “solvable”, but some approaches have proven successful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Internal structure of different OSes can vary widely</a:t>
            </a:r>
          </a:p>
          <a:p>
            <a:pPr lvl="1"/>
            <a:r>
              <a:rPr lang="en-US" dirty="0" smtClean="0"/>
              <a:t>Affected by choice of hardware, type of system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Start by defining goals and specifications </a:t>
            </a:r>
          </a:p>
          <a:p>
            <a:pPr lvl="1"/>
            <a:r>
              <a:rPr lang="en-US" dirty="0" smtClean="0"/>
              <a:t>User goals – OS should be convenient to use, easy to learn, reliable, safe, and fast</a:t>
            </a:r>
          </a:p>
          <a:p>
            <a:pPr lvl="1"/>
            <a:r>
              <a:rPr lang="en-US" dirty="0" smtClean="0"/>
              <a:t>System goals – OS should be easy to design, implement, and maintain, as well as flexible, reliable, error-free, and efficient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Design and Implementation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29</a:t>
            </a:fld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Operating-System Services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Operating-System Interface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Programs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Design and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Structure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3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important principle is to separate policy fro mechanism</a:t>
            </a:r>
          </a:p>
          <a:p>
            <a:pPr lvl="1"/>
            <a:r>
              <a:rPr lang="en-US" b="1" dirty="0" smtClean="0"/>
              <a:t>Policy: </a:t>
            </a:r>
            <a:r>
              <a:rPr lang="en-US" dirty="0" smtClean="0"/>
              <a:t>What will be done?</a:t>
            </a:r>
          </a:p>
          <a:p>
            <a:pPr lvl="2"/>
            <a:r>
              <a:rPr lang="en-US" dirty="0" smtClean="0"/>
              <a:t>E.g., I/O intensive programs should have higher priority than CPU-intensive ones</a:t>
            </a:r>
          </a:p>
          <a:p>
            <a:pPr lvl="1"/>
            <a:r>
              <a:rPr lang="en-US" b="1" dirty="0" smtClean="0"/>
              <a:t>Mechanism: </a:t>
            </a:r>
            <a:r>
              <a:rPr lang="en-US" dirty="0" smtClean="0"/>
              <a:t>How to do it?</a:t>
            </a:r>
          </a:p>
          <a:p>
            <a:pPr lvl="2"/>
            <a:r>
              <a:rPr lang="en-US" dirty="0" smtClean="0"/>
              <a:t>E.g., giving priorities to certain types of programs over others</a:t>
            </a:r>
          </a:p>
          <a:p>
            <a:pPr lvl="1"/>
            <a:r>
              <a:rPr lang="en-US" dirty="0" smtClean="0"/>
              <a:t>Allows maximum flexibility if policy decisions are to be changed later</a:t>
            </a:r>
          </a:p>
          <a:p>
            <a:pPr lvl="2"/>
            <a:r>
              <a:rPr lang="en-US" dirty="0" smtClean="0"/>
              <a:t>Otherwise each change in policy requires a change in mechanism</a:t>
            </a:r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Design and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30</a:t>
            </a:fld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Services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Operating-System Interface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Programs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Design and Implementation</a:t>
            </a:r>
          </a:p>
          <a:p>
            <a:r>
              <a:rPr lang="en-US" dirty="0" smtClean="0"/>
              <a:t>Operating-System Structure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31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Structure </a:t>
            </a:r>
            <a:endParaRPr lang="en-US" sz="24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MS-DOS – written to provide the most functionality in the least space</a:t>
            </a:r>
          </a:p>
          <a:p>
            <a:pPr lvl="1"/>
            <a:r>
              <a:rPr lang="en-US" dirty="0" smtClean="0"/>
              <a:t>Not divided into modules</a:t>
            </a:r>
          </a:p>
          <a:p>
            <a:pPr lvl="1"/>
            <a:r>
              <a:rPr lang="en-US" dirty="0" smtClean="0"/>
              <a:t>Although MS-DOS has some structure, its interfaces and levels of functionality are not well separated</a:t>
            </a:r>
          </a:p>
          <a:p>
            <a:pPr lvl="1"/>
            <a:r>
              <a:rPr lang="en-US" dirty="0" smtClean="0"/>
              <a:t>Limited by the hardware of its era</a:t>
            </a:r>
          </a:p>
          <a:p>
            <a:pPr lvl="2"/>
            <a:r>
              <a:rPr lang="en-US" dirty="0" smtClean="0"/>
              <a:t>Intel 8088 has no dual mode, no hardware protection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32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MS-DOS Layer Structure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 l="12146" t="1884" r="12619" b="1917"/>
          <a:stretch>
            <a:fillRect/>
          </a:stretch>
        </p:blipFill>
        <p:spPr bwMode="auto">
          <a:xfrm>
            <a:off x="2136775" y="1327150"/>
            <a:ext cx="5054600" cy="484663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2568575" y="6138863"/>
            <a:ext cx="4383088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2147888" y="1566863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60D0-8252-44FB-A38D-C4AC89C43E10}" type="slidenum">
              <a:rPr lang="zh-CN" altLang="en-GB" smtClean="0"/>
              <a:pPr/>
              <a:t>33</a:t>
            </a:fld>
            <a:endParaRPr lang="en-GB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structuring with two separable parts</a:t>
            </a:r>
          </a:p>
          <a:p>
            <a:pPr lvl="1"/>
            <a:r>
              <a:rPr lang="en-US" dirty="0" smtClean="0"/>
              <a:t>Limited by the original hardware functionality too</a:t>
            </a:r>
          </a:p>
          <a:p>
            <a:pPr lvl="1"/>
            <a:r>
              <a:rPr lang="en-US" dirty="0" smtClean="0"/>
              <a:t>Systems programs</a:t>
            </a:r>
          </a:p>
          <a:p>
            <a:pPr lvl="1"/>
            <a:r>
              <a:rPr lang="en-US" dirty="0" smtClean="0"/>
              <a:t>The kernel</a:t>
            </a:r>
          </a:p>
          <a:p>
            <a:pPr lvl="2"/>
            <a:r>
              <a:rPr lang="en-US" dirty="0" smtClean="0"/>
              <a:t>Everything below the system-call interface and above the physical hardware</a:t>
            </a:r>
          </a:p>
          <a:p>
            <a:pPr lvl="2"/>
            <a:r>
              <a:rPr lang="en-US" dirty="0" smtClean="0"/>
              <a:t>A large number of functions for one level: File system, CPU scheduling, memory management, and other OS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34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92100"/>
            <a:ext cx="8229600" cy="576263"/>
          </a:xfrm>
        </p:spPr>
        <p:txBody>
          <a:bodyPr/>
          <a:lstStyle/>
          <a:p>
            <a:pPr eaLnBrk="1" hangingPunct="1"/>
            <a:r>
              <a:rPr lang="en-US" dirty="0" smtClean="0"/>
              <a:t>Traditional UNIX System Structure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60D0-8252-44FB-A38D-C4AC89C43E10}" type="slidenum">
              <a:rPr lang="zh-CN" altLang="en-GB" smtClean="0"/>
              <a:pPr/>
              <a:t>35</a:t>
            </a:fld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Layered Approach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OS is divided into a number of layers (levels), each built on top of lower layers</a:t>
            </a:r>
          </a:p>
          <a:p>
            <a:pPr lvl="1"/>
            <a:r>
              <a:rPr lang="en-US" dirty="0" smtClean="0"/>
              <a:t>The bottom layer (layer 0) is the hardware</a:t>
            </a:r>
          </a:p>
          <a:p>
            <a:pPr lvl="1"/>
            <a:r>
              <a:rPr lang="en-US" dirty="0" smtClean="0"/>
              <a:t>The highest (layer N) is the user interface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With modularity, layers are selected such that each uses functions (operations) and services of only lower-level layers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Advantage: simple to construct and debug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Difficulty: hard to appropriately define the layers; tend to be less efficient with more layers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36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Microkernel System Structure </a:t>
            </a:r>
            <a:endParaRPr lang="en-US" sz="2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Moves as much from the kernel into “</a:t>
            </a:r>
            <a:r>
              <a:rPr lang="en-US" i="1" dirty="0" smtClean="0"/>
              <a:t>user</a:t>
            </a:r>
            <a:r>
              <a:rPr lang="en-US" dirty="0" smtClean="0"/>
              <a:t>” space</a:t>
            </a:r>
          </a:p>
          <a:p>
            <a:r>
              <a:rPr lang="en-US" dirty="0" smtClean="0"/>
              <a:t>Communication takes place between user modules using message passing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Easier to extend a microkernel</a:t>
            </a:r>
          </a:p>
          <a:p>
            <a:pPr lvl="1"/>
            <a:r>
              <a:rPr lang="en-US" dirty="0" smtClean="0"/>
              <a:t>Easier to port the operating system to new architectures</a:t>
            </a:r>
          </a:p>
          <a:p>
            <a:pPr lvl="1"/>
            <a:r>
              <a:rPr lang="en-US" dirty="0" smtClean="0"/>
              <a:t>More reliable (less code is running in kernel mode)</a:t>
            </a:r>
          </a:p>
          <a:p>
            <a:pPr lvl="1"/>
            <a:r>
              <a:rPr lang="en-US" dirty="0" smtClean="0"/>
              <a:t>More secure</a:t>
            </a:r>
          </a:p>
          <a:p>
            <a:r>
              <a:rPr lang="en-US" dirty="0" smtClean="0"/>
              <a:t>Detriments:</a:t>
            </a:r>
          </a:p>
          <a:p>
            <a:pPr lvl="1"/>
            <a:r>
              <a:rPr lang="en-US" dirty="0" smtClean="0"/>
              <a:t>Performance overhead of user space to kernel space communication</a:t>
            </a:r>
          </a:p>
          <a:p>
            <a:pPr lvl="2"/>
            <a:r>
              <a:rPr lang="en-US" dirty="0" smtClean="0"/>
              <a:t>Windows NT </a:t>
            </a:r>
            <a:r>
              <a:rPr lang="en-US" dirty="0" smtClean="0">
                <a:sym typeface="Wingdings" pitchFamily="2" charset="2"/>
              </a:rPr>
              <a:t> Windows XP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37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modern OSes implement kernel modules</a:t>
            </a:r>
          </a:p>
          <a:p>
            <a:pPr lvl="1"/>
            <a:r>
              <a:rPr lang="en-US" dirty="0" smtClean="0"/>
              <a:t>Uses object-oriented approach</a:t>
            </a:r>
          </a:p>
          <a:p>
            <a:pPr lvl="2"/>
            <a:r>
              <a:rPr lang="en-US" dirty="0" smtClean="0"/>
              <a:t>Each core component is separate</a:t>
            </a:r>
          </a:p>
          <a:p>
            <a:pPr lvl="2"/>
            <a:r>
              <a:rPr lang="en-US" dirty="0" smtClean="0"/>
              <a:t>Each talks to the others over known interfaces</a:t>
            </a:r>
          </a:p>
          <a:p>
            <a:pPr lvl="2"/>
            <a:r>
              <a:rPr lang="en-US" dirty="0" smtClean="0"/>
              <a:t>Each is loadable as needed within the kernel</a:t>
            </a:r>
          </a:p>
          <a:p>
            <a:pPr lvl="1"/>
            <a:r>
              <a:rPr lang="en-US" dirty="0" smtClean="0"/>
              <a:t>Allows kernel to provide core services and modules to implement certain features dynamically</a:t>
            </a:r>
          </a:p>
          <a:p>
            <a:pPr lvl="1"/>
            <a:r>
              <a:rPr lang="en-US" dirty="0" smtClean="0"/>
              <a:t>Examples: Solaris, Linux, Mac OS 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Similar to layered approach but more flexible</a:t>
            </a:r>
          </a:p>
          <a:p>
            <a:pPr lvl="1"/>
            <a:r>
              <a:rPr lang="en-US" dirty="0" smtClean="0"/>
              <a:t>Each module has defined, protected interfaces</a:t>
            </a:r>
          </a:p>
          <a:p>
            <a:pPr lvl="1"/>
            <a:r>
              <a:rPr lang="en-US" dirty="0" smtClean="0"/>
              <a:t>Any module can call any other one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Similar to microkernel approach but more efficient</a:t>
            </a:r>
          </a:p>
          <a:p>
            <a:pPr lvl="1"/>
            <a:r>
              <a:rPr lang="en-US" dirty="0" smtClean="0"/>
              <a:t>The primary module has only core functions</a:t>
            </a:r>
          </a:p>
          <a:p>
            <a:pPr lvl="1"/>
            <a:r>
              <a:rPr lang="en-US" dirty="0" smtClean="0"/>
              <a:t>Modules do not need to use message passing to communicate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38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Modular Approach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676400"/>
            <a:ext cx="71977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60D0-8252-44FB-A38D-C4AC89C43E10}" type="slidenum">
              <a:rPr lang="zh-CN" altLang="en-GB" smtClean="0"/>
              <a:pPr/>
              <a:t>39</a:t>
            </a:fld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Services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1238250"/>
            <a:ext cx="8239125" cy="4865688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User interface</a:t>
            </a:r>
          </a:p>
          <a:p>
            <a:pPr lvl="1"/>
            <a:r>
              <a:rPr lang="en-US" dirty="0" smtClean="0"/>
              <a:t>Almost all OSes have a user interface (UI)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Command-Line (CLI)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Graphics User Interface (GUI), Batch</a:t>
            </a:r>
          </a:p>
          <a:p>
            <a:pPr lvl="3"/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Program execution</a:t>
            </a:r>
          </a:p>
          <a:p>
            <a:pPr lvl="1"/>
            <a:r>
              <a:rPr lang="en-US" dirty="0" smtClean="0"/>
              <a:t>Must be able to load a program into memory and to run that program, end execution, either normally or abnormally (indicating error)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I/O operations</a:t>
            </a:r>
          </a:p>
          <a:p>
            <a:pPr lvl="1"/>
            <a:r>
              <a:rPr lang="en-US" dirty="0" smtClean="0"/>
              <a:t>A running program may require I/O involving a file or an I/O device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File-system manipulation </a:t>
            </a:r>
          </a:p>
          <a:p>
            <a:pPr lvl="1"/>
            <a:r>
              <a:rPr lang="en-US" dirty="0" smtClean="0"/>
              <a:t>Programs need to read and write files and directories, create and delete them, search them, list file Information, manage permissions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Services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Operating-System Interface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Programs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Design and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Structure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40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computers presented by software</a:t>
            </a:r>
          </a:p>
          <a:p>
            <a:pPr lvl="1"/>
            <a:r>
              <a:rPr lang="en-US" dirty="0" smtClean="0"/>
              <a:t>Provide an interface </a:t>
            </a:r>
            <a:r>
              <a:rPr lang="en-US" i="1" dirty="0" smtClean="0"/>
              <a:t>identical</a:t>
            </a:r>
            <a:r>
              <a:rPr lang="en-US" dirty="0" smtClean="0"/>
              <a:t> to the underlying bare hardware </a:t>
            </a:r>
          </a:p>
          <a:p>
            <a:pPr lvl="1"/>
            <a:r>
              <a:rPr lang="en-US" dirty="0" smtClean="0"/>
              <a:t>Implemented by virtual machine monitor (VMM, a.k.a., hypervisor)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41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physical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42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  <p:pic>
        <p:nvPicPr>
          <p:cNvPr id="6" name="Picture 4" descr="computer"/>
          <p:cNvPicPr>
            <a:picLocks noChangeAspect="1" noChangeArrowheads="1"/>
          </p:cNvPicPr>
          <p:nvPr/>
        </p:nvPicPr>
        <p:blipFill>
          <a:blip r:embed="rId3" cstate="print"/>
          <a:srcRect l="2727" t="27559" r="2727" b="28346"/>
          <a:stretch>
            <a:fillRect/>
          </a:stretch>
        </p:blipFill>
        <p:spPr bwMode="auto">
          <a:xfrm>
            <a:off x="609600" y="19050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36525" y="1803400"/>
            <a:ext cx="2530475" cy="1944687"/>
            <a:chOff x="326" y="983"/>
            <a:chExt cx="1594" cy="1225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40" y="1824"/>
              <a:ext cx="480" cy="384"/>
            </a:xfrm>
            <a:prstGeom prst="rect">
              <a:avLst/>
            </a:prstGeom>
            <a:noFill/>
            <a:ln w="12700" cap="sq">
              <a:solidFill>
                <a:srgbClr val="99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26" y="983"/>
              <a:ext cx="76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rgbClr val="990000"/>
                  </a:solidFill>
                </a:rPr>
                <a:t>Processor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72" y="1200"/>
              <a:ext cx="768" cy="768"/>
            </a:xfrm>
            <a:prstGeom prst="line">
              <a:avLst/>
            </a:prstGeom>
            <a:noFill/>
            <a:ln w="12700" cap="sq">
              <a:solidFill>
                <a:srgbClr val="99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1530350" y="2605087"/>
            <a:ext cx="2736850" cy="3948113"/>
            <a:chOff x="1204" y="1488"/>
            <a:chExt cx="1724" cy="2487"/>
          </a:xfrm>
        </p:grpSpPr>
        <p:grpSp>
          <p:nvGrpSpPr>
            <p:cNvPr id="12" name="Group 28"/>
            <p:cNvGrpSpPr>
              <a:grpSpLocks/>
            </p:cNvGrpSpPr>
            <p:nvPr/>
          </p:nvGrpSpPr>
          <p:grpSpPr bwMode="auto">
            <a:xfrm>
              <a:off x="1728" y="1488"/>
              <a:ext cx="1200" cy="2256"/>
              <a:chOff x="1728" y="1488"/>
              <a:chExt cx="1200" cy="2256"/>
            </a:xfrm>
          </p:grpSpPr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2064" y="1488"/>
                <a:ext cx="864" cy="960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V="1">
                <a:off x="1728" y="2448"/>
                <a:ext cx="624" cy="12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204" y="3744"/>
              <a:ext cx="6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 dirty="0"/>
                <a:t>Storage</a:t>
              </a:r>
            </a:p>
          </p:txBody>
        </p:sp>
      </p:grp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4806950" y="3976687"/>
            <a:ext cx="2584450" cy="2514600"/>
            <a:chOff x="3268" y="2352"/>
            <a:chExt cx="1628" cy="1584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416" y="2352"/>
              <a:ext cx="288" cy="144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3792" y="2448"/>
              <a:ext cx="624" cy="1296"/>
            </a:xfrm>
            <a:prstGeom prst="line">
              <a:avLst/>
            </a:prstGeom>
            <a:noFill/>
            <a:ln w="12700" cap="sq">
              <a:solidFill>
                <a:srgbClr val="00FF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268" y="3705"/>
              <a:ext cx="6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rgbClr val="00FF00"/>
                  </a:solidFill>
                </a:rPr>
                <a:t>Network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4416" y="3024"/>
              <a:ext cx="480" cy="192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3888" y="3216"/>
              <a:ext cx="624" cy="624"/>
            </a:xfrm>
            <a:prstGeom prst="line">
              <a:avLst/>
            </a:prstGeom>
            <a:noFill/>
            <a:ln w="12700" cap="sq">
              <a:solidFill>
                <a:srgbClr val="00FF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5410200" y="1766887"/>
            <a:ext cx="1981200" cy="2971800"/>
            <a:chOff x="3648" y="960"/>
            <a:chExt cx="1248" cy="1872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416" y="1776"/>
              <a:ext cx="288" cy="144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4416" y="2544"/>
              <a:ext cx="480" cy="288"/>
            </a:xfrm>
            <a:prstGeom prst="rect">
              <a:avLst/>
            </a:prstGeom>
            <a:no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3648" y="960"/>
              <a:ext cx="101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solidFill>
                    <a:srgbClr val="FF0000"/>
                  </a:solidFill>
                </a:rPr>
                <a:t>User interface</a:t>
              </a: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4272" y="1200"/>
              <a:ext cx="336" cy="576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4272" y="1200"/>
              <a:ext cx="576" cy="1344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3657600" y="1690687"/>
            <a:ext cx="3962400" cy="3276600"/>
            <a:chOff x="2544" y="912"/>
            <a:chExt cx="2496" cy="2064"/>
          </a:xfrm>
        </p:grpSpPr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4464" y="2880"/>
              <a:ext cx="576" cy="96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416" y="1920"/>
              <a:ext cx="288" cy="432"/>
            </a:xfrm>
            <a:prstGeom prst="rect">
              <a:avLst/>
            </a:prstGeom>
            <a:noFill/>
            <a:ln w="1270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2544" y="912"/>
              <a:ext cx="6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 dirty="0">
                  <a:solidFill>
                    <a:schemeClr val="tx2"/>
                  </a:solidFill>
                </a:rPr>
                <a:t>Misc I/O</a:t>
              </a:r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>
              <a:off x="3024" y="1104"/>
              <a:ext cx="1392" cy="1056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3024" y="1104"/>
              <a:ext cx="1440" cy="187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30787"/>
          </a:xfrm>
        </p:spPr>
        <p:txBody>
          <a:bodyPr/>
          <a:lstStyle/>
          <a:p>
            <a:r>
              <a:rPr lang="en-US" dirty="0" smtClean="0"/>
              <a:t>A virtual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43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550242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Virtual Machine Structure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27088" y="1277938"/>
            <a:ext cx="7351712" cy="4830762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endParaRPr lang="en-US" dirty="0" smtClean="0"/>
          </a:p>
          <a:p>
            <a:pPr>
              <a:buFont typeface="Monotype Sorts" pitchFamily="1" charset="2"/>
              <a:buNone/>
            </a:pPr>
            <a:r>
              <a:rPr lang="en-US" dirty="0" smtClean="0"/>
              <a:t>                           </a:t>
            </a:r>
          </a:p>
          <a:p>
            <a:pPr>
              <a:buFont typeface="Monotype Sorts" pitchFamily="1" charset="2"/>
              <a:buNone/>
            </a:pPr>
            <a:r>
              <a:rPr lang="en-US" dirty="0" smtClean="0"/>
              <a:t>       </a:t>
            </a:r>
            <a:r>
              <a:rPr lang="en-US" sz="2400" dirty="0" smtClean="0"/>
              <a:t>(a) Non-virtualized                                      (b) Virtualized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1951038" y="457358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Non-virtual Machine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5343525" y="460057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pitchFamily="1" charset="0"/>
              </a:rPr>
              <a:t>Virtual Machine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/>
          <a:srcRect l="2005" t="5991" r="1344" b="6357"/>
          <a:stretch>
            <a:fillRect/>
          </a:stretch>
        </p:blipFill>
        <p:spPr bwMode="auto">
          <a:xfrm>
            <a:off x="1506538" y="1362075"/>
            <a:ext cx="6026150" cy="40703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4039" name="Line 8"/>
          <p:cNvSpPr>
            <a:spLocks noChangeShapeType="1"/>
          </p:cNvSpPr>
          <p:nvPr/>
        </p:nvSpPr>
        <p:spPr bwMode="auto">
          <a:xfrm flipH="1">
            <a:off x="1495425" y="1365250"/>
            <a:ext cx="1493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 flipV="1">
            <a:off x="1495425" y="1392238"/>
            <a:ext cx="0" cy="371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41" name="Line 12"/>
          <p:cNvSpPr>
            <a:spLocks noChangeShapeType="1"/>
          </p:cNvSpPr>
          <p:nvPr/>
        </p:nvSpPr>
        <p:spPr bwMode="auto">
          <a:xfrm flipH="1">
            <a:off x="4776788" y="1374775"/>
            <a:ext cx="274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 flipV="1">
            <a:off x="7546975" y="1377950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81800" y="4495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(VMM)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44</a:t>
            </a:fld>
            <a:endParaRPr lang="en-GB" altLang="zh-CN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First appeared commercially in IBM mainframes in 1972</a:t>
            </a:r>
          </a:p>
          <a:p>
            <a:pPr lvl="1"/>
            <a:r>
              <a:rPr lang="en-US" dirty="0" smtClean="0"/>
              <a:t>Revived on x86 in the last ten years: VMware, Xen, VirtualBox, KVM, etc.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Resource sharing with security and isolation</a:t>
            </a:r>
          </a:p>
          <a:p>
            <a:pPr lvl="1"/>
            <a:r>
              <a:rPr lang="en-US" dirty="0" smtClean="0"/>
              <a:t>Similar to multi-user/multi-programming</a:t>
            </a:r>
          </a:p>
          <a:p>
            <a:pPr lvl="1"/>
            <a:r>
              <a:rPr lang="en-US" dirty="0" smtClean="0"/>
              <a:t>Consolidates many underutilized systems into fewer fully utilized systems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Ease of use and management</a:t>
            </a:r>
          </a:p>
          <a:p>
            <a:pPr lvl="1"/>
            <a:r>
              <a:rPr lang="en-US" dirty="0" smtClean="0"/>
              <a:t>Virtual (software) vs. physical (hardware)</a:t>
            </a:r>
          </a:p>
          <a:p>
            <a:pPr lvl="1"/>
            <a:r>
              <a:rPr lang="en-US" dirty="0" smtClean="0"/>
              <a:t>Useful for development, testing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History and Benefits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45</a:t>
            </a:fld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VMware Architecture</a:t>
            </a:r>
          </a:p>
        </p:txBody>
      </p:sp>
      <p:pic>
        <p:nvPicPr>
          <p:cNvPr id="4710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09675"/>
            <a:ext cx="695483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60D0-8252-44FB-A38D-C4AC89C43E10}" type="slidenum">
              <a:rPr lang="zh-CN" altLang="en-GB" smtClean="0"/>
              <a:pPr/>
              <a:t>46</a:t>
            </a:fld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Services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Operating-System Interface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Programs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Design and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Structure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47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 Generation</a:t>
            </a: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OSes are commonly designed to run on any of a class of machines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To deploy an OS it must be configured or generated for each specific computer site</a:t>
            </a:r>
          </a:p>
          <a:p>
            <a:pPr lvl="1"/>
            <a:r>
              <a:rPr lang="en-US" sz="2000" dirty="0" smtClean="0"/>
              <a:t>A process known as SYSGEN</a:t>
            </a:r>
          </a:p>
          <a:p>
            <a:pPr lvl="1"/>
            <a:r>
              <a:rPr lang="en-US" sz="2000" dirty="0" smtClean="0"/>
              <a:t>A deployed OS cannot be easily ported to a different computer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SYSGEN program obtains information concerning the specific configuration of the hardware system</a:t>
            </a:r>
          </a:p>
          <a:p>
            <a:pPr lvl="1"/>
            <a:r>
              <a:rPr lang="en-US" sz="2000" dirty="0" smtClean="0"/>
              <a:t>Reads from a configuration file (e.g., .</a:t>
            </a:r>
            <a:r>
              <a:rPr lang="en-US" sz="2000" dirty="0" err="1" smtClean="0"/>
              <a:t>config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Ask the operator of the system (e.g., </a:t>
            </a:r>
            <a:r>
              <a:rPr lang="en-US" sz="2000" dirty="0" err="1" smtClean="0"/>
              <a:t>menuconfig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Probes the hardware directly to determine the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48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Boot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Booting</a:t>
            </a:r>
            <a:r>
              <a:rPr lang="en-US" dirty="0" smtClean="0"/>
              <a:t> — starting a computer by loading the kernel</a:t>
            </a:r>
          </a:p>
          <a:p>
            <a:pPr lvl="1"/>
            <a:r>
              <a:rPr lang="en-US" dirty="0" smtClean="0"/>
              <a:t>How does the hardware start the kernel?</a:t>
            </a:r>
          </a:p>
          <a:p>
            <a:pPr lvl="3"/>
            <a:endParaRPr lang="en-US" dirty="0" smtClean="0"/>
          </a:p>
          <a:p>
            <a:r>
              <a:rPr lang="en-US" i="1" dirty="0" smtClean="0"/>
              <a:t>Bootstrap program (bootstrap loader)</a:t>
            </a:r>
            <a:endParaRPr lang="en-US" dirty="0" smtClean="0"/>
          </a:p>
          <a:p>
            <a:pPr lvl="1"/>
            <a:r>
              <a:rPr lang="en-US" dirty="0" smtClean="0"/>
              <a:t>Small piece of code that locates the kernel, loads it into memory, and starts it</a:t>
            </a:r>
          </a:p>
          <a:p>
            <a:pPr lvl="2"/>
            <a:r>
              <a:rPr lang="en-US" dirty="0" smtClean="0"/>
              <a:t>On CPU reset, execution starts at a fixed memory location where the bootstrap program is stored in ROM or EPROM (firmware)</a:t>
            </a:r>
          </a:p>
          <a:p>
            <a:pPr lvl="1"/>
            <a:r>
              <a:rPr lang="en-US" dirty="0" smtClean="0"/>
              <a:t>Some computers (e.g., PCs) use two-step process </a:t>
            </a:r>
          </a:p>
          <a:p>
            <a:pPr lvl="2"/>
            <a:r>
              <a:rPr lang="en-US" dirty="0" smtClean="0"/>
              <a:t>Initial bootstrap program executes a more complex boot program from the boot block on the boot disk (GRUB)</a:t>
            </a:r>
          </a:p>
          <a:p>
            <a:pPr lvl="2"/>
            <a:r>
              <a:rPr lang="en-US" dirty="0" smtClean="0"/>
              <a:t>The on-disk bootstrap program then loads the OS from disk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49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Processes may exchange information, on the same computer or between computers over a network</a:t>
            </a:r>
          </a:p>
          <a:p>
            <a:pPr lvl="1"/>
            <a:r>
              <a:rPr lang="en-US" dirty="0" smtClean="0"/>
              <a:t>Communications may be via shared memory or through message passing (packets moved by the OS)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Error detection</a:t>
            </a:r>
          </a:p>
          <a:p>
            <a:pPr lvl="1"/>
            <a:r>
              <a:rPr lang="en-US" dirty="0" smtClean="0"/>
              <a:t>OS needs to be constantly aware of possible errors</a:t>
            </a:r>
          </a:p>
          <a:p>
            <a:pPr lvl="1"/>
            <a:r>
              <a:rPr lang="en-US" dirty="0" smtClean="0"/>
              <a:t>May occur in the CPU and memory hardware, in I/O devices, in user program</a:t>
            </a:r>
          </a:p>
          <a:p>
            <a:pPr lvl="1"/>
            <a:r>
              <a:rPr lang="en-US" dirty="0" smtClean="0"/>
              <a:t>For each type of error, OS should take the appropriate action to ensure correct and consistent computing</a:t>
            </a:r>
          </a:p>
          <a:p>
            <a:pPr lvl="1"/>
            <a:r>
              <a:rPr lang="en-US" dirty="0" smtClean="0"/>
              <a:t>Debugging facilities can greatly enhance the user’s and programmer’s abilities to efficiently use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5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OS Debugging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Debugging </a:t>
            </a:r>
            <a:r>
              <a:rPr lang="en-US" dirty="0" smtClean="0"/>
              <a:t>is finding and fixing errors, or </a:t>
            </a:r>
            <a:r>
              <a:rPr lang="en-US" dirty="0" smtClean="0">
                <a:solidFill>
                  <a:srgbClr val="3366FF"/>
                </a:solidFill>
              </a:rPr>
              <a:t>bugs</a:t>
            </a:r>
          </a:p>
          <a:p>
            <a:pPr lvl="2"/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Failure analysis</a:t>
            </a:r>
          </a:p>
          <a:p>
            <a:pPr lvl="1"/>
            <a:r>
              <a:rPr lang="en-US" dirty="0" smtClean="0"/>
              <a:t>OSes generate </a:t>
            </a:r>
            <a:r>
              <a:rPr lang="en-US" dirty="0" smtClean="0">
                <a:solidFill>
                  <a:srgbClr val="3366FF"/>
                </a:solidFill>
              </a:rPr>
              <a:t>log files </a:t>
            </a:r>
            <a:r>
              <a:rPr lang="en-US" dirty="0" smtClean="0">
                <a:solidFill>
                  <a:srgbClr val="000000"/>
                </a:solidFill>
              </a:rPr>
              <a:t>containing error information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Failure of an application can generate </a:t>
            </a:r>
            <a:r>
              <a:rPr lang="en-US" dirty="0" smtClean="0">
                <a:solidFill>
                  <a:srgbClr val="3366FF"/>
                </a:solidFill>
              </a:rPr>
              <a:t>core dump </a:t>
            </a:r>
            <a:r>
              <a:rPr lang="en-US" dirty="0" smtClean="0">
                <a:solidFill>
                  <a:srgbClr val="000000"/>
                </a:solidFill>
              </a:rPr>
              <a:t>file capturing memory of the process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OS failure can generate </a:t>
            </a:r>
            <a:r>
              <a:rPr lang="en-US" dirty="0" smtClean="0">
                <a:solidFill>
                  <a:srgbClr val="3366FF"/>
                </a:solidFill>
              </a:rPr>
              <a:t>crash dump </a:t>
            </a:r>
            <a:r>
              <a:rPr lang="en-US" dirty="0" smtClean="0">
                <a:solidFill>
                  <a:srgbClr val="000000"/>
                </a:solidFill>
              </a:rPr>
              <a:t>file containing kernel memory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Performance tuning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Identifies bottlenecks and optimizes system performance</a:t>
            </a:r>
          </a:p>
          <a:p>
            <a:pPr lvl="2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Kernighan’s Law</a:t>
            </a:r>
          </a:p>
          <a:p>
            <a:pPr lvl="1"/>
            <a:r>
              <a:rPr lang="en-US" dirty="0" smtClean="0"/>
              <a:t>“Debugging is twice as hard as writing the code in the ﬁrst</a:t>
            </a:r>
            <a:r>
              <a:rPr lang="en-US" dirty="0"/>
              <a:t> </a:t>
            </a:r>
            <a:r>
              <a:rPr lang="en-US" dirty="0" smtClean="0"/>
              <a:t>place. Therefore, if you write the code as cleverly as possible, you are, by deﬁnition, not smart enough to debug it.”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50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2.1, 2.5, 2.7, 2.10</a:t>
            </a:r>
          </a:p>
          <a:p>
            <a:r>
              <a:rPr lang="en-US" dirty="0" smtClean="0"/>
              <a:t>2.13, 2.14, 2.20, 2.21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51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CLI: 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52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58310"/>
            <a:ext cx="6629400" cy="455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Resource allocation </a:t>
            </a:r>
          </a:p>
          <a:p>
            <a:pPr lvl="1"/>
            <a:r>
              <a:rPr lang="en-US" dirty="0" smtClean="0"/>
              <a:t>When multiple users or multiple jobs running concurrently, resources must be allocated to each of them</a:t>
            </a:r>
          </a:p>
          <a:p>
            <a:pPr lvl="1"/>
            <a:r>
              <a:rPr lang="en-US" dirty="0" smtClean="0"/>
              <a:t>Many types of resources</a:t>
            </a:r>
          </a:p>
          <a:p>
            <a:pPr lvl="2"/>
            <a:r>
              <a:rPr lang="en-US" dirty="0" smtClean="0"/>
              <a:t>Some (CPU cycles, main memory, and file storage) may have special allocation code, others (such as I/O devices) may have general request and release code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Accounting</a:t>
            </a:r>
          </a:p>
          <a:p>
            <a:pPr lvl="1"/>
            <a:r>
              <a:rPr lang="en-US" dirty="0" smtClean="0"/>
              <a:t>To keep track of which users use how much and what kinds of computer resources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Protection and security</a:t>
            </a:r>
          </a:p>
          <a:p>
            <a:pPr lvl="1"/>
            <a:r>
              <a:rPr lang="en-US" dirty="0" smtClean="0"/>
              <a:t>The owner of information may want to control use of that information; concurrent processes should not interfere with each other</a:t>
            </a:r>
          </a:p>
          <a:p>
            <a:pPr lvl="1"/>
            <a:r>
              <a:rPr lang="en-US" dirty="0" smtClean="0"/>
              <a:t>Protection involves ensuring that all access to system resources is controlled</a:t>
            </a:r>
          </a:p>
          <a:p>
            <a:pPr lvl="1"/>
            <a:r>
              <a:rPr lang="en-US" dirty="0" smtClean="0"/>
              <a:t>Security of the system from outsiders requires user authentication, extends to defending external I/O devices from invalid access attempts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6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575" y="1601788"/>
            <a:ext cx="721836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View of Operating System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7</a:t>
            </a:fld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Services</a:t>
            </a:r>
          </a:p>
          <a:p>
            <a:r>
              <a:rPr lang="en-US" dirty="0" smtClean="0"/>
              <a:t>User Operating-System Interface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Types of System Calls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 Programs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Design and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Operating-System Structure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Virtual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8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Operating System Interface — CLI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Command Line Interface (CLI) or command interpreter allows direct command entry</a:t>
            </a:r>
          </a:p>
          <a:p>
            <a:pPr lvl="1"/>
            <a:r>
              <a:rPr lang="en-US" dirty="0" smtClean="0"/>
              <a:t>Sometimes implemented in kernel, sometimes by systems program</a:t>
            </a:r>
          </a:p>
          <a:p>
            <a:pPr lvl="1"/>
            <a:r>
              <a:rPr lang="en-US" dirty="0" smtClean="0"/>
              <a:t>Sometimes multiple flavors implemented – shells</a:t>
            </a:r>
          </a:p>
          <a:p>
            <a:pPr lvl="1"/>
            <a:r>
              <a:rPr lang="en-US" dirty="0" smtClean="0"/>
              <a:t>Primarily fetches a command from user and executes it</a:t>
            </a:r>
          </a:p>
          <a:p>
            <a:pPr lvl="2"/>
            <a:r>
              <a:rPr lang="en-US" dirty="0" smtClean="0"/>
              <a:t>Sometimes commands built-in, sometimes just names of programs</a:t>
            </a:r>
          </a:p>
          <a:p>
            <a:pPr lvl="2"/>
            <a:r>
              <a:rPr lang="en-US" dirty="0" smtClean="0"/>
              <a:t>If the latter, adding new features doesn’t require shell modification</a:t>
            </a:r>
          </a:p>
          <a:p>
            <a:r>
              <a:rPr lang="en-US" dirty="0" smtClean="0"/>
              <a:t>Demo: Linux shell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0FF0-DEBC-45D4-8DA8-2D0405DAE50C}" type="slidenum">
              <a:rPr lang="zh-CN" altLang="en-GB" smtClean="0"/>
              <a:pPr/>
              <a:t>9</a:t>
            </a:fld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COP 4610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ense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defense</Template>
  <TotalTime>0</TotalTime>
  <Words>2527</Words>
  <Application>Microsoft Office PowerPoint</Application>
  <PresentationFormat>On-screen Show (4:3)</PresentationFormat>
  <Paragraphs>526</Paragraphs>
  <Slides>52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defense</vt:lpstr>
      <vt:lpstr>COP 4610 — Chapter 2 Operating-System Structures</vt:lpstr>
      <vt:lpstr>Outline</vt:lpstr>
      <vt:lpstr>Outline</vt:lpstr>
      <vt:lpstr>Operating System Services</vt:lpstr>
      <vt:lpstr>Operating System Services</vt:lpstr>
      <vt:lpstr>Operating System Services</vt:lpstr>
      <vt:lpstr>A View of Operating System Services</vt:lpstr>
      <vt:lpstr>Outline</vt:lpstr>
      <vt:lpstr>User Operating System Interface — CLI</vt:lpstr>
      <vt:lpstr>User Operating System Interface — GUI</vt:lpstr>
      <vt:lpstr>Outline</vt:lpstr>
      <vt:lpstr>System Calls</vt:lpstr>
      <vt:lpstr>Transition from User to Kernel Mode</vt:lpstr>
      <vt:lpstr>System Calls</vt:lpstr>
      <vt:lpstr>Example of System Calls</vt:lpstr>
      <vt:lpstr>System Calls</vt:lpstr>
      <vt:lpstr>Example of Standard API</vt:lpstr>
      <vt:lpstr>System Call Implementation</vt:lpstr>
      <vt:lpstr>API – System Call – OS Relationship</vt:lpstr>
      <vt:lpstr>Standard C Library Example</vt:lpstr>
      <vt:lpstr>System Call Parameter Passing</vt:lpstr>
      <vt:lpstr>Outline</vt:lpstr>
      <vt:lpstr>Types of System Calls</vt:lpstr>
      <vt:lpstr>Outline</vt:lpstr>
      <vt:lpstr>System Programs</vt:lpstr>
      <vt:lpstr>System Programs</vt:lpstr>
      <vt:lpstr>System Programs</vt:lpstr>
      <vt:lpstr>Outline</vt:lpstr>
      <vt:lpstr>OS Design and Implementation</vt:lpstr>
      <vt:lpstr>OS Design and Implementation</vt:lpstr>
      <vt:lpstr>Outline</vt:lpstr>
      <vt:lpstr>Simple Structure </vt:lpstr>
      <vt:lpstr>MS-DOS Layer Structure</vt:lpstr>
      <vt:lpstr>UNIX</vt:lpstr>
      <vt:lpstr>Traditional UNIX System Structure</vt:lpstr>
      <vt:lpstr>Layered Approach</vt:lpstr>
      <vt:lpstr>Microkernel System Structure </vt:lpstr>
      <vt:lpstr>Modules</vt:lpstr>
      <vt:lpstr>Solaris Modular Approach</vt:lpstr>
      <vt:lpstr>Outline</vt:lpstr>
      <vt:lpstr>Virtual Machines</vt:lpstr>
      <vt:lpstr>Virtual Machines</vt:lpstr>
      <vt:lpstr>Virtual Machines</vt:lpstr>
      <vt:lpstr>Virtual Machine Structure</vt:lpstr>
      <vt:lpstr>Virtual Machines History and Benefits</vt:lpstr>
      <vt:lpstr>VMware Architecture</vt:lpstr>
      <vt:lpstr>Outline</vt:lpstr>
      <vt:lpstr>OS Generation</vt:lpstr>
      <vt:lpstr>System Boot</vt:lpstr>
      <vt:lpstr>OS Debugging</vt:lpstr>
      <vt:lpstr>Homework</vt:lpstr>
      <vt:lpstr>Example CLI: 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2009-08-28T02:12:39Z</dcterms:created>
  <dcterms:modified xsi:type="dcterms:W3CDTF">2012-09-05T20:48:25Z</dcterms:modified>
</cp:coreProperties>
</file>